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4" r:id="rId9"/>
    <p:sldId id="265" r:id="rId10"/>
    <p:sldId id="266" r:id="rId11"/>
    <p:sldId id="283" r:id="rId12"/>
    <p:sldId id="271" r:id="rId13"/>
    <p:sldId id="277" r:id="rId14"/>
    <p:sldId id="272" r:id="rId15"/>
    <p:sldId id="278" r:id="rId16"/>
    <p:sldId id="273" r:id="rId17"/>
    <p:sldId id="275" r:id="rId18"/>
    <p:sldId id="276" r:id="rId19"/>
    <p:sldId id="274" r:id="rId20"/>
    <p:sldId id="279" r:id="rId21"/>
    <p:sldId id="282" r:id="rId22"/>
    <p:sldId id="281" r:id="rId23"/>
    <p:sldId id="280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2621" autoAdjust="0"/>
  </p:normalViewPr>
  <p:slideViewPr>
    <p:cSldViewPr snapToGrid="0">
      <p:cViewPr varScale="1">
        <p:scale>
          <a:sx n="80" d="100"/>
          <a:sy n="80" d="100"/>
        </p:scale>
        <p:origin x="782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597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6B5580-D613-445F-A1AE-202872D0AD1F}" type="datetimeFigureOut">
              <a:rPr lang="en-IN" smtClean="0"/>
              <a:t>24-05-2020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E28099-D6E1-494D-91EC-EF40A7CD46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59747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5/24/2020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6D9A5-FC98-4576-A18D-5270F13FB9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Decentralized Social Media Network Using Blockchain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1FE150-B987-47D1-9BC2-4CA3720D4E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Project Guide – V. V. </a:t>
            </a:r>
            <a:r>
              <a:rPr lang="en-US" dirty="0" err="1"/>
              <a:t>Kheradkar</a:t>
            </a:r>
            <a:r>
              <a:rPr lang="en-US" dirty="0"/>
              <a:t> 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483567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56420-900A-47EA-99F1-7C6707E8D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 Analysis </a:t>
            </a:r>
            <a:r>
              <a:rPr lang="en-US" dirty="0" err="1"/>
              <a:t>contd</a:t>
            </a:r>
            <a:r>
              <a:rPr lang="en-US" dirty="0"/>
              <a:t>…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8ED375-D196-4565-BA3C-28458CA4F8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22783"/>
            <a:ext cx="8596668" cy="4318579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Arial Black" panose="020B0A04020102020204" pitchFamily="34" charset="0"/>
              </a:rPr>
              <a:t>Modular/ Component Requirements :</a:t>
            </a:r>
          </a:p>
          <a:p>
            <a:r>
              <a:rPr lang="en-IN" sz="2000" dirty="0"/>
              <a:t>Network formation – Forming peer to peer network using </a:t>
            </a:r>
            <a:r>
              <a:rPr lang="en-IN" sz="2000" dirty="0" err="1"/>
              <a:t>geth</a:t>
            </a:r>
            <a:r>
              <a:rPr lang="en-IN" sz="2000" dirty="0"/>
              <a:t> node.</a:t>
            </a:r>
          </a:p>
          <a:p>
            <a:r>
              <a:rPr lang="en-IN" sz="2000" dirty="0"/>
              <a:t> Smart contract - This module contains business logic and functionality in the form of smart contract.</a:t>
            </a:r>
          </a:p>
          <a:p>
            <a:r>
              <a:rPr lang="en-IN" sz="2000" dirty="0"/>
              <a:t>web app - We are developing social media web app. </a:t>
            </a:r>
          </a:p>
          <a:p>
            <a:r>
              <a:rPr lang="en-IN" sz="2000" dirty="0"/>
              <a:t> Interplanetary File System (IPFS) – This module contains code of storing data on IPFS platform.</a:t>
            </a:r>
          </a:p>
          <a:p>
            <a:pPr marL="0" indent="0">
              <a:buNone/>
            </a:pPr>
            <a:endParaRPr lang="en-IN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1565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95F6B-FB50-4BE1-B508-D051D408F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7C0E92-8F61-4AC9-A25A-3FD80099AC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</a:t>
            </a:r>
            <a:r>
              <a:rPr lang="en-IN" dirty="0" err="1"/>
              <a:t>nvironmental</a:t>
            </a:r>
            <a:r>
              <a:rPr lang="en-IN" dirty="0"/>
              <a:t> setting for running a module.</a:t>
            </a:r>
          </a:p>
          <a:p>
            <a:r>
              <a:rPr lang="en-IN" dirty="0"/>
              <a:t>Installation of Node.</a:t>
            </a:r>
          </a:p>
          <a:p>
            <a:r>
              <a:rPr lang="en-IN" dirty="0"/>
              <a:t>Creation of Ethereum Network.</a:t>
            </a:r>
          </a:p>
          <a:p>
            <a:r>
              <a:rPr lang="en-IN" dirty="0"/>
              <a:t>Creating Account.</a:t>
            </a:r>
          </a:p>
          <a:p>
            <a:r>
              <a:rPr lang="en-IN" dirty="0"/>
              <a:t>Editor for front end developing.</a:t>
            </a:r>
          </a:p>
        </p:txBody>
      </p:sp>
    </p:spTree>
    <p:extLst>
      <p:ext uri="{BB962C8B-B14F-4D97-AF65-F5344CB8AC3E}">
        <p14:creationId xmlns:p14="http://schemas.microsoft.com/office/powerpoint/2010/main" val="16023335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DA1AA-36BF-48EC-9B67-03A24C1D9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Designs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F82DAB-6D79-4506-8D30-6C0A2E3F80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62101"/>
            <a:ext cx="8596668" cy="4479262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Arial Black" panose="020B0A04020102020204" pitchFamily="34" charset="0"/>
              </a:rPr>
              <a:t>Architecture Diagram :</a:t>
            </a:r>
          </a:p>
          <a:p>
            <a:pPr marL="0" indent="0">
              <a:buNone/>
            </a:pPr>
            <a:endParaRPr lang="en-IN" dirty="0">
              <a:latin typeface="Arial Black" panose="020B0A040201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20558E-8AE9-453B-AD0C-4AF02351B8F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799" y="1562100"/>
            <a:ext cx="4972051" cy="512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2892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17895-C98A-4FC0-986F-2078721F6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243" y="504825"/>
            <a:ext cx="8596668" cy="1320800"/>
          </a:xfrm>
        </p:spPr>
        <p:txBody>
          <a:bodyPr/>
          <a:lstStyle/>
          <a:p>
            <a:r>
              <a:rPr lang="en-US" dirty="0"/>
              <a:t>System Diagram </a:t>
            </a:r>
            <a:r>
              <a:rPr lang="en-US" dirty="0" err="1"/>
              <a:t>contd</a:t>
            </a:r>
            <a:r>
              <a:rPr lang="en-US" dirty="0"/>
              <a:t>…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83A310-3B86-4F18-BA4B-9CF3374082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Arial Black" panose="020B0A04020102020204" pitchFamily="34" charset="0"/>
              </a:rPr>
              <a:t>Components in Architecture diagram :</a:t>
            </a:r>
          </a:p>
          <a:p>
            <a:pPr lvl="0"/>
            <a:r>
              <a:rPr lang="en-IN" sz="2000" dirty="0"/>
              <a:t>User interface</a:t>
            </a:r>
          </a:p>
          <a:p>
            <a:pPr lvl="0"/>
            <a:r>
              <a:rPr lang="en-IN" sz="2000" dirty="0"/>
              <a:t>Web3 and IPFS libraries</a:t>
            </a:r>
          </a:p>
          <a:p>
            <a:pPr lvl="0"/>
            <a:r>
              <a:rPr lang="en-IN" sz="2000" dirty="0"/>
              <a:t>Network</a:t>
            </a:r>
          </a:p>
          <a:p>
            <a:pPr lvl="0"/>
            <a:r>
              <a:rPr lang="en-IN" sz="2000" dirty="0"/>
              <a:t>Smart contract</a:t>
            </a:r>
          </a:p>
          <a:p>
            <a:pPr lvl="0"/>
            <a:r>
              <a:rPr lang="en-IN" sz="2000" dirty="0"/>
              <a:t>IPFS storage</a:t>
            </a:r>
          </a:p>
          <a:p>
            <a:pPr marL="0" indent="0">
              <a:buNone/>
            </a:pPr>
            <a:endParaRPr lang="en-IN" dirty="0">
              <a:latin typeface="Arial Black" panose="020B0A04020102020204" pitchFamily="34" charset="0"/>
            </a:endParaRPr>
          </a:p>
          <a:p>
            <a:pPr marL="0" indent="0">
              <a:buNone/>
            </a:pPr>
            <a:endParaRPr lang="en-IN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68742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E061E-F03F-4EAE-B7E1-E5E354A5A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System Diagram </a:t>
            </a:r>
            <a:r>
              <a:rPr lang="en-US" sz="3200" dirty="0" err="1"/>
              <a:t>contd</a:t>
            </a:r>
            <a:r>
              <a:rPr lang="en-US" sz="3200" dirty="0"/>
              <a:t>…</a:t>
            </a:r>
            <a:endParaRPr lang="en-IN" sz="32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3E1C40-08FE-4E66-BCCF-3C1B0F05F72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latin typeface="Arial Black" panose="020B0A04020102020204" pitchFamily="34" charset="0"/>
              </a:rPr>
              <a:t>Use Case Diagram</a:t>
            </a:r>
            <a:endParaRPr lang="en-IN" sz="1800" dirty="0">
              <a:latin typeface="Arial Black" panose="020B0A04020102020204" pitchFamily="34" charset="0"/>
            </a:endParaRPr>
          </a:p>
        </p:txBody>
      </p:sp>
      <p:pic>
        <p:nvPicPr>
          <p:cNvPr id="5" name="Content Placeholder 5">
            <a:extLst>
              <a:ext uri="{FF2B5EF4-FFF2-40B4-BE49-F238E27FC236}">
                <a16:creationId xmlns:a16="http://schemas.microsoft.com/office/drawing/2014/main" id="{8C43279D-1F92-4A98-9DB9-F8BB95C0FBEA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52900" y="819150"/>
            <a:ext cx="4798219" cy="5181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0025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4B473-AF20-49AD-B193-60C1023F6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Diagram </a:t>
            </a:r>
            <a:r>
              <a:rPr lang="en-US" dirty="0" err="1"/>
              <a:t>contd</a:t>
            </a:r>
            <a:r>
              <a:rPr lang="en-US" dirty="0"/>
              <a:t>…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772EF8-B15D-4332-A30E-C7D9074675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47825"/>
            <a:ext cx="8596668" cy="4393537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Arial Black" panose="020B0A04020102020204" pitchFamily="34" charset="0"/>
              </a:rPr>
              <a:t>Algorithm for each module :</a:t>
            </a:r>
          </a:p>
          <a:p>
            <a:r>
              <a:rPr lang="en-IN" dirty="0"/>
              <a:t>Find friend algorithm</a:t>
            </a:r>
          </a:p>
          <a:p>
            <a:r>
              <a:rPr lang="en-IN" dirty="0"/>
              <a:t>Password recovery algorithm</a:t>
            </a:r>
          </a:p>
          <a:p>
            <a:r>
              <a:rPr lang="en-IN" dirty="0"/>
              <a:t>Content showing algorithm</a:t>
            </a:r>
          </a:p>
          <a:p>
            <a:r>
              <a:rPr lang="en-US" dirty="0"/>
              <a:t>Send and Accept friend request algorithm</a:t>
            </a:r>
            <a:endParaRPr lang="en-IN" dirty="0">
              <a:latin typeface="Arial Black" panose="020B0A04020102020204" pitchFamily="34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083439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B7B65-E584-415B-AE7F-8C6B133FE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System Diagram </a:t>
            </a:r>
            <a:r>
              <a:rPr lang="en-US" sz="3200" dirty="0" err="1"/>
              <a:t>contd</a:t>
            </a:r>
            <a:r>
              <a:rPr lang="en-US" sz="3200" dirty="0"/>
              <a:t>…</a:t>
            </a:r>
            <a:endParaRPr lang="en-IN" sz="32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802923-5AE0-4185-8590-F978BC965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77334" y="2777070"/>
            <a:ext cx="4045028" cy="2596085"/>
          </a:xfrm>
        </p:spPr>
        <p:txBody>
          <a:bodyPr>
            <a:normAutofit/>
          </a:bodyPr>
          <a:lstStyle/>
          <a:p>
            <a:endParaRPr lang="en-US" sz="1800" dirty="0">
              <a:latin typeface="Arial Black" panose="020B0A04020102020204" pitchFamily="34" charset="0"/>
            </a:endParaRPr>
          </a:p>
          <a:p>
            <a:r>
              <a:rPr lang="en-US" sz="1800" dirty="0">
                <a:latin typeface="Arial Black" panose="020B0A04020102020204" pitchFamily="34" charset="0"/>
              </a:rPr>
              <a:t>Data Flow Diagram</a:t>
            </a:r>
          </a:p>
          <a:p>
            <a:r>
              <a:rPr lang="en-US" sz="1600" dirty="0">
                <a:latin typeface="+mj-lt"/>
              </a:rPr>
              <a:t>DFD-0</a:t>
            </a:r>
            <a:endParaRPr lang="en-IN" sz="1600" dirty="0">
              <a:latin typeface="+mj-lt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76E4BE4-E7D6-4DBC-99B7-BA13043F10E9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1862" y="2114550"/>
            <a:ext cx="4742313" cy="2584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8564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DCF9D-B6A0-4B86-9A2A-30A85A1C8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095375"/>
            <a:ext cx="2865966" cy="1381125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System Diagram </a:t>
            </a:r>
            <a:r>
              <a:rPr lang="en-US" sz="3600" dirty="0" err="1"/>
              <a:t>contd</a:t>
            </a:r>
            <a:r>
              <a:rPr lang="en-US" sz="3600" dirty="0"/>
              <a:t>…</a:t>
            </a:r>
            <a:endParaRPr lang="en-IN" sz="36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CD6391-29AD-4057-A040-9166D5AA815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sz="1800" dirty="0">
                <a:latin typeface="Arial Black" panose="020B0A04020102020204" pitchFamily="34" charset="0"/>
              </a:rPr>
              <a:t>Data Flow Diagram</a:t>
            </a:r>
          </a:p>
          <a:p>
            <a:r>
              <a:rPr lang="en-US" sz="1600" dirty="0"/>
              <a:t>DFD-1</a:t>
            </a:r>
            <a:endParaRPr lang="en-IN" sz="1600" dirty="0"/>
          </a:p>
          <a:p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916E0A4-17D1-4883-A8AE-1ADCB381835B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5700" y="914400"/>
            <a:ext cx="5648325" cy="5476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0663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0C7F7-BCA2-428A-BE51-04CC82024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866775"/>
            <a:ext cx="3086100" cy="1910295"/>
          </a:xfrm>
        </p:spPr>
        <p:txBody>
          <a:bodyPr>
            <a:normAutofit/>
          </a:bodyPr>
          <a:lstStyle/>
          <a:p>
            <a:r>
              <a:rPr lang="en-US" sz="3600" dirty="0"/>
              <a:t>System Diagram </a:t>
            </a:r>
            <a:r>
              <a:rPr lang="en-US" sz="3600" dirty="0" err="1"/>
              <a:t>contd</a:t>
            </a:r>
            <a:r>
              <a:rPr lang="en-US" sz="3600" dirty="0"/>
              <a:t>…</a:t>
            </a:r>
            <a:endParaRPr lang="en-IN" sz="36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EF1300-9601-459E-B97D-A7E7DA05A4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3400" y="2777070"/>
            <a:ext cx="3998462" cy="2596085"/>
          </a:xfrm>
        </p:spPr>
        <p:txBody>
          <a:bodyPr/>
          <a:lstStyle/>
          <a:p>
            <a:endParaRPr lang="en-US" sz="1800" dirty="0">
              <a:latin typeface="Arial Black" panose="020B0A04020102020204" pitchFamily="34" charset="0"/>
            </a:endParaRPr>
          </a:p>
          <a:p>
            <a:r>
              <a:rPr lang="en-US" sz="1800" dirty="0">
                <a:latin typeface="Arial Black" panose="020B0A04020102020204" pitchFamily="34" charset="0"/>
              </a:rPr>
              <a:t>Sequence diagram</a:t>
            </a:r>
            <a:endParaRPr lang="en-IN" sz="1800" dirty="0">
              <a:latin typeface="Arial Black" panose="020B0A04020102020204" pitchFamily="34" charset="0"/>
            </a:endParaRPr>
          </a:p>
          <a:p>
            <a:endParaRPr lang="en-IN" dirty="0">
              <a:latin typeface="Arial Black" panose="020B0A04020102020204" pitchFamily="34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6CE8815-3D20-4C01-BD14-F631A5D5D100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3275" y="990600"/>
            <a:ext cx="6305549" cy="481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7344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727B4-2415-4B2A-8DBD-808BD8FC0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962026"/>
            <a:ext cx="2875491" cy="1815044"/>
          </a:xfrm>
        </p:spPr>
        <p:txBody>
          <a:bodyPr>
            <a:normAutofit/>
          </a:bodyPr>
          <a:lstStyle/>
          <a:p>
            <a:r>
              <a:rPr lang="en-US" sz="3600" dirty="0"/>
              <a:t>System Diagram </a:t>
            </a:r>
            <a:r>
              <a:rPr lang="en-US" sz="3600" dirty="0" err="1"/>
              <a:t>contd</a:t>
            </a:r>
            <a:r>
              <a:rPr lang="en-US" sz="3600" dirty="0"/>
              <a:t>…</a:t>
            </a:r>
            <a:endParaRPr lang="en-IN" sz="36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710F68-4A77-4D41-8728-11FC2309A02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endParaRPr lang="en-US" sz="1800" dirty="0">
              <a:latin typeface="Arial Black" panose="020B0A04020102020204" pitchFamily="34" charset="0"/>
            </a:endParaRPr>
          </a:p>
          <a:p>
            <a:r>
              <a:rPr lang="en-US" sz="1800" dirty="0">
                <a:latin typeface="Arial Black" panose="020B0A04020102020204" pitchFamily="34" charset="0"/>
              </a:rPr>
              <a:t>Class Diagram</a:t>
            </a:r>
            <a:endParaRPr lang="en-IN" sz="1800" dirty="0">
              <a:latin typeface="Arial Black" panose="020B0A04020102020204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0F1EB8A-D6F4-425A-B2D3-F1CB52CF2AB3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5626" y="704850"/>
            <a:ext cx="6057900" cy="583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412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1133F-D2E1-41C7-918D-B7F7D496C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Abstract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9E8B15-3BE4-4B9C-A5F5-F88691F666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02296"/>
            <a:ext cx="8596668" cy="4239067"/>
          </a:xfrm>
        </p:spPr>
        <p:txBody>
          <a:bodyPr>
            <a:normAutofit/>
          </a:bodyPr>
          <a:lstStyle/>
          <a:p>
            <a:r>
              <a:rPr lang="en-US" sz="2000" dirty="0"/>
              <a:t>Most social media sites extract the data for his or her benefit.</a:t>
            </a:r>
          </a:p>
          <a:p>
            <a:r>
              <a:rPr lang="en-US" sz="2000" dirty="0"/>
              <a:t>Lack of trust, transparency and control over data.</a:t>
            </a:r>
          </a:p>
          <a:p>
            <a:r>
              <a:rPr lang="en-US" sz="2000" dirty="0"/>
              <a:t>So, need for decentralized platform.</a:t>
            </a:r>
          </a:p>
          <a:p>
            <a:r>
              <a:rPr lang="en-US" sz="2000" dirty="0"/>
              <a:t>Blockchain technology has made applications distributed, decentralized without loss of security.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0225963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C066B-6B75-4BC4-9366-2F2D25366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Performance Analysis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188228-0D20-4EB8-AD0C-6FB0AD9227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Companies providing services have authority over person’s information</a:t>
            </a:r>
          </a:p>
          <a:p>
            <a:r>
              <a:rPr lang="en-US" sz="2000" dirty="0"/>
              <a:t>People don’t even think while agreeing or signing polices that give companies power to use customers data</a:t>
            </a:r>
          </a:p>
          <a:p>
            <a:r>
              <a:rPr lang="en-US" sz="2000" dirty="0"/>
              <a:t>There is loss of personal privacy and transparency</a:t>
            </a:r>
          </a:p>
          <a:p>
            <a:r>
              <a:rPr lang="en-US" sz="2000" dirty="0"/>
              <a:t>This problem is solved using blockchain decentralized systems</a:t>
            </a:r>
          </a:p>
          <a:p>
            <a:r>
              <a:rPr lang="en-IN" sz="2000" dirty="0"/>
              <a:t>This </a:t>
            </a:r>
            <a:r>
              <a:rPr lang="en-US" sz="2000" dirty="0"/>
              <a:t>platform can run  without a central authority imposing its own rules during human interaction</a:t>
            </a:r>
          </a:p>
          <a:p>
            <a:r>
              <a:rPr lang="en-US" sz="2000" dirty="0"/>
              <a:t>The user can have control of their private data, and the freedom of expression is restored without the fear of censorship or backlash</a:t>
            </a:r>
            <a:r>
              <a:rPr lang="en-US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543412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64F0A-05FE-491D-BD98-49449952E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Scope of the project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EA6CD-D478-411F-8307-D6714B13F7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Trending groups suggestion for joining can be provided.</a:t>
            </a:r>
          </a:p>
          <a:p>
            <a:r>
              <a:rPr lang="en-IN" dirty="0"/>
              <a:t>Privacy criteria like notification allow/blocked, new message, message seen etc can be provided.</a:t>
            </a:r>
          </a:p>
          <a:p>
            <a:r>
              <a:rPr lang="en-US" dirty="0"/>
              <a:t>New group formation.</a:t>
            </a:r>
          </a:p>
          <a:p>
            <a:r>
              <a:rPr lang="en-US" dirty="0"/>
              <a:t>Content - Copy, Delete, Share, Forward facility should be provided.</a:t>
            </a:r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954945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3DCDA-AE20-48F0-895E-9D7C770F1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895912-396A-461D-8A40-79243955EF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43075"/>
            <a:ext cx="8596668" cy="4298287"/>
          </a:xfrm>
        </p:spPr>
        <p:txBody>
          <a:bodyPr/>
          <a:lstStyle/>
          <a:p>
            <a:pPr lvl="0"/>
            <a:r>
              <a:rPr lang="en-IN" dirty="0"/>
              <a:t>Crowd Funding platform.</a:t>
            </a:r>
          </a:p>
          <a:p>
            <a:pPr lvl="0"/>
            <a:r>
              <a:rPr lang="en-IN" dirty="0"/>
              <a:t>Platform for solving Environmental issues and social issues.</a:t>
            </a:r>
          </a:p>
          <a:p>
            <a:pPr lvl="0"/>
            <a:r>
              <a:rPr lang="en-IN" dirty="0"/>
              <a:t>User can raise money for his original contents.</a:t>
            </a:r>
          </a:p>
          <a:p>
            <a:pPr lvl="0"/>
            <a:r>
              <a:rPr lang="en-IN" dirty="0"/>
              <a:t>Gain popularity by more interactivity with platform.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27628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85C5D-25A8-4146-B378-6DC855176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57225"/>
            <a:ext cx="8596668" cy="1320800"/>
          </a:xfrm>
        </p:spPr>
        <p:txBody>
          <a:bodyPr/>
          <a:lstStyle/>
          <a:p>
            <a:r>
              <a:rPr lang="en-US" dirty="0"/>
              <a:t>Conclusion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626258-DEA7-41BE-8BCB-6081C7C76A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38325"/>
            <a:ext cx="8596668" cy="3850612"/>
          </a:xfrm>
        </p:spPr>
        <p:txBody>
          <a:bodyPr/>
          <a:lstStyle/>
          <a:p>
            <a:r>
              <a:rPr lang="en-US" dirty="0"/>
              <a:t>Users will be able to show the content and be able to set their restrictions and constraints.</a:t>
            </a:r>
          </a:p>
          <a:p>
            <a:r>
              <a:rPr lang="en-US" dirty="0"/>
              <a:t>Determine how and where data should be distributed.</a:t>
            </a:r>
          </a:p>
          <a:p>
            <a:r>
              <a:rPr lang="en-US" dirty="0"/>
              <a:t>User will have full control over private data.</a:t>
            </a:r>
          </a:p>
          <a:p>
            <a:r>
              <a:rPr lang="en-US" dirty="0"/>
              <a:t>No more storing it on centralized servers and losing it when these servers go down or when their security gets breached.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60716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4BE04-E206-483F-889D-2780C000D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D047DB-86AA-47C7-B619-3D06983B27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096" y="1749287"/>
            <a:ext cx="8690906" cy="4292075"/>
          </a:xfrm>
        </p:spPr>
        <p:txBody>
          <a:bodyPr/>
          <a:lstStyle/>
          <a:p>
            <a:pPr marL="0" indent="0">
              <a:buNone/>
            </a:pPr>
            <a:r>
              <a:rPr lang="en-IN" sz="2000" dirty="0"/>
              <a:t>Implement fully decentralized social media network for users and to share contents over network in peer to peer manner without storing data on centralized server.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20515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30221-A314-45CC-A025-4DD691038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Keywords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ADC803-58D0-4A3A-8823-29DE25C740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en-US" sz="2000" dirty="0"/>
              <a:t>Node</a:t>
            </a:r>
            <a:endParaRPr lang="en-IN" sz="2000" dirty="0"/>
          </a:p>
          <a:p>
            <a:pPr lvl="0"/>
            <a:r>
              <a:rPr lang="en-US" sz="2000" dirty="0"/>
              <a:t>Ethereum Network </a:t>
            </a:r>
            <a:endParaRPr lang="en-IN" sz="2000" dirty="0"/>
          </a:p>
          <a:p>
            <a:pPr lvl="0"/>
            <a:r>
              <a:rPr lang="en-US" sz="2000" dirty="0"/>
              <a:t>Distributed and Decentralized platform</a:t>
            </a:r>
            <a:endParaRPr lang="en-IN" sz="2000" dirty="0"/>
          </a:p>
          <a:p>
            <a:pPr lvl="0"/>
            <a:r>
              <a:rPr lang="en-US" sz="2000" dirty="0"/>
              <a:t>Authentication and security </a:t>
            </a:r>
            <a:endParaRPr lang="en-IN" sz="2000" dirty="0"/>
          </a:p>
          <a:p>
            <a:pPr lvl="0"/>
            <a:r>
              <a:rPr lang="en-US" sz="2000" dirty="0"/>
              <a:t>Transparency</a:t>
            </a:r>
            <a:endParaRPr lang="en-IN" sz="2000" dirty="0"/>
          </a:p>
          <a:p>
            <a:pPr lvl="0"/>
            <a:r>
              <a:rPr lang="en-US" sz="2000" dirty="0"/>
              <a:t>Hash value and Transaction</a:t>
            </a:r>
            <a:endParaRPr lang="en-IN" sz="2000" dirty="0"/>
          </a:p>
          <a:p>
            <a:pPr lvl="0"/>
            <a:r>
              <a:rPr lang="en-US" sz="2000" dirty="0"/>
              <a:t>Interplanetary File System (IPFS)</a:t>
            </a:r>
            <a:endParaRPr lang="en-IN" sz="2000" dirty="0"/>
          </a:p>
          <a:p>
            <a:pPr lvl="0"/>
            <a:r>
              <a:rPr lang="en-US" sz="2000" dirty="0"/>
              <a:t>Angular and TypeScript</a:t>
            </a:r>
            <a:endParaRPr lang="en-IN" sz="2000" dirty="0"/>
          </a:p>
          <a:p>
            <a:pPr lvl="0"/>
            <a:r>
              <a:rPr lang="en-US" sz="2000" dirty="0"/>
              <a:t>System Testing and Maintenance</a:t>
            </a:r>
          </a:p>
          <a:p>
            <a:pPr lvl="0"/>
            <a:r>
              <a:rPr lang="en-US" sz="2000" dirty="0"/>
              <a:t>Smart Contract</a:t>
            </a:r>
            <a:endParaRPr lang="en-IN" sz="2000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207801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8E567-1401-483B-83B1-BCA35B42A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DED96F-79A4-47F4-A67C-0E9E764794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054087"/>
            <a:ext cx="8596668" cy="3987275"/>
          </a:xfrm>
        </p:spPr>
        <p:txBody>
          <a:bodyPr>
            <a:normAutofit/>
          </a:bodyPr>
          <a:lstStyle/>
          <a:p>
            <a:pPr lvl="0"/>
            <a:r>
              <a:rPr lang="en-IN" sz="2000" dirty="0"/>
              <a:t>To study in detail existing centralized applications and need of blockchain to overcome existing problems in centralized system.</a:t>
            </a:r>
          </a:p>
          <a:p>
            <a:pPr lvl="0"/>
            <a:r>
              <a:rPr lang="en-IN" sz="2000" dirty="0"/>
              <a:t>To implement fully decentralized social media network using blockchain.</a:t>
            </a:r>
          </a:p>
          <a:p>
            <a:pPr lvl="0"/>
            <a:r>
              <a:rPr lang="en-IN" sz="2000" dirty="0"/>
              <a:t>To store data in decentralized storage network and give ownership to users.</a:t>
            </a: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4448544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E3312-B461-4D54-8425-A737CB8FE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 and Scope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8979B-D21B-4436-8D37-626263B487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775791"/>
            <a:ext cx="8596668" cy="42655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Arial Black" panose="020B0A04020102020204" pitchFamily="34" charset="0"/>
              </a:rPr>
              <a:t>Limitations for traditional system :</a:t>
            </a:r>
          </a:p>
          <a:p>
            <a:pPr lvl="0"/>
            <a:r>
              <a:rPr lang="en-US" dirty="0"/>
              <a:t>Centralization of data</a:t>
            </a:r>
            <a:endParaRPr lang="en-IN" dirty="0"/>
          </a:p>
          <a:p>
            <a:pPr lvl="0"/>
            <a:r>
              <a:rPr lang="en-US" dirty="0"/>
              <a:t>Social media piracy</a:t>
            </a:r>
            <a:endParaRPr lang="en-IN" dirty="0"/>
          </a:p>
          <a:p>
            <a:pPr lvl="0"/>
            <a:r>
              <a:rPr lang="en-US" dirty="0"/>
              <a:t>Less productivity</a:t>
            </a:r>
            <a:endParaRPr lang="en-IN" dirty="0"/>
          </a:p>
          <a:p>
            <a:pPr lvl="0"/>
            <a:r>
              <a:rPr lang="en-US" dirty="0"/>
              <a:t>Lack of Transparency and Security</a:t>
            </a:r>
          </a:p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r>
              <a:rPr lang="en-US" dirty="0">
                <a:latin typeface="Arial Black" panose="020B0A04020102020204" pitchFamily="34" charset="0"/>
              </a:rPr>
              <a:t>Scope of proposed system :</a:t>
            </a:r>
          </a:p>
          <a:p>
            <a:r>
              <a:rPr lang="en-IN" dirty="0">
                <a:latin typeface="+mj-lt"/>
              </a:rPr>
              <a:t>Decentralized system</a:t>
            </a:r>
          </a:p>
          <a:p>
            <a:r>
              <a:rPr lang="en-IN" dirty="0">
                <a:latin typeface="+mj-lt"/>
              </a:rPr>
              <a:t>Transparency</a:t>
            </a:r>
          </a:p>
          <a:p>
            <a:r>
              <a:rPr lang="en-IN" dirty="0">
                <a:latin typeface="+mj-lt"/>
              </a:rPr>
              <a:t>Increased security and productivity</a:t>
            </a:r>
          </a:p>
          <a:p>
            <a:endParaRPr lang="en-IN" dirty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IN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48937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A99F8-C2F1-4AEE-879F-4CEB911B1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 Survey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B662FC-7049-4799-BA44-30015E994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8715938" cy="377965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latin typeface="Arial Black" panose="020B0A04020102020204" pitchFamily="34" charset="0"/>
              </a:rPr>
              <a:t>Minds</a:t>
            </a:r>
            <a:endParaRPr lang="en-IN" dirty="0"/>
          </a:p>
          <a:p>
            <a:pPr>
              <a:buFont typeface="Wingdings" panose="05000000000000000000" pitchFamily="2" charset="2"/>
              <a:buChar char="v"/>
            </a:pPr>
            <a:r>
              <a:rPr lang="en-IN" dirty="0" err="1">
                <a:latin typeface="Arial Black" panose="020B0A04020102020204" pitchFamily="34" charset="0"/>
              </a:rPr>
              <a:t>Steem</a:t>
            </a:r>
            <a:endParaRPr lang="en-IN" dirty="0">
              <a:latin typeface="Arial Black" panose="020B0A0402010202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IN" dirty="0" err="1">
                <a:latin typeface="Arial Black" panose="020B0A04020102020204" pitchFamily="34" charset="0"/>
              </a:rPr>
              <a:t>Pocketnet</a:t>
            </a:r>
            <a:endParaRPr lang="en-IN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16594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8B87B-5B89-416E-AA48-161B17B87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 Analysis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6A73B8-F090-4F83-BE46-D59840540B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89043"/>
            <a:ext cx="8596668" cy="42523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Arial Black" panose="020B0A04020102020204" pitchFamily="34" charset="0"/>
              </a:rPr>
              <a:t>User Interface Requirements :</a:t>
            </a:r>
          </a:p>
          <a:p>
            <a:r>
              <a:rPr lang="en-IN" sz="1900" dirty="0"/>
              <a:t>User should be able to register him/her on the application.</a:t>
            </a:r>
          </a:p>
          <a:p>
            <a:r>
              <a:rPr lang="en-IN" sz="1900" dirty="0"/>
              <a:t>User must create his profile in application.</a:t>
            </a:r>
          </a:p>
          <a:p>
            <a:r>
              <a:rPr lang="en-IN" sz="1900" dirty="0"/>
              <a:t>Friend request and acceptance facility should be provided.</a:t>
            </a:r>
          </a:p>
          <a:p>
            <a:r>
              <a:rPr lang="en-IN" sz="1900" dirty="0"/>
              <a:t>User should be able to chat with others in textual and Emoji format.</a:t>
            </a:r>
          </a:p>
          <a:p>
            <a:r>
              <a:rPr lang="en-IN" sz="1900" dirty="0"/>
              <a:t>User should be capable to back up the data on his own device.</a:t>
            </a:r>
          </a:p>
          <a:p>
            <a:r>
              <a:rPr lang="en-IN" sz="1900" dirty="0"/>
              <a:t>Keep log in facility must be there.</a:t>
            </a:r>
          </a:p>
          <a:p>
            <a:r>
              <a:rPr lang="en-US" sz="1900" dirty="0"/>
              <a:t>Search friends these functions should be provided.</a:t>
            </a:r>
            <a:endParaRPr lang="en-IN" sz="1900" dirty="0"/>
          </a:p>
          <a:p>
            <a:pPr marL="0" indent="0">
              <a:buNone/>
            </a:pPr>
            <a:endParaRPr lang="en-IN" sz="1900" dirty="0"/>
          </a:p>
          <a:p>
            <a:pPr marL="0" indent="0">
              <a:buNone/>
            </a:pPr>
            <a:endParaRPr lang="en-IN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89968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520AD-CBE7-43CE-9B31-28DF923C8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 Analysis </a:t>
            </a:r>
            <a:r>
              <a:rPr lang="en-US" dirty="0" err="1"/>
              <a:t>contd</a:t>
            </a:r>
            <a:r>
              <a:rPr lang="en-US" dirty="0"/>
              <a:t>…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E5078F-7187-4A56-913A-685CB9693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02296"/>
            <a:ext cx="8596668" cy="4239067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Arial Black" panose="020B0A04020102020204" pitchFamily="34" charset="0"/>
              </a:rPr>
              <a:t>Hardware interface requirements :</a:t>
            </a:r>
          </a:p>
          <a:p>
            <a:r>
              <a:rPr lang="en-US" dirty="0"/>
              <a:t> </a:t>
            </a:r>
            <a:r>
              <a:rPr lang="en-US" sz="2000" dirty="0"/>
              <a:t>Visual studio code – it used for develop and deploy the frontend code.</a:t>
            </a:r>
            <a:endParaRPr lang="en-IN" sz="2000" dirty="0"/>
          </a:p>
          <a:p>
            <a:r>
              <a:rPr lang="en-US" sz="2000" dirty="0"/>
              <a:t> Microsoft Azur portal- It is used for integration of project.</a:t>
            </a:r>
            <a:endParaRPr lang="en-IN" sz="2000" dirty="0"/>
          </a:p>
          <a:p>
            <a:r>
              <a:rPr lang="en-US" sz="2000" dirty="0"/>
              <a:t> Browser – to run the application </a:t>
            </a:r>
            <a:endParaRPr lang="en-IN" sz="2000" dirty="0"/>
          </a:p>
          <a:p>
            <a:r>
              <a:rPr lang="en-US" sz="2000" dirty="0"/>
              <a:t> Web3 JS – to connect Ethereum and angular</a:t>
            </a:r>
            <a:endParaRPr lang="en-IN" sz="2000" dirty="0"/>
          </a:p>
          <a:p>
            <a:r>
              <a:rPr lang="en-US" sz="2000" dirty="0"/>
              <a:t> remix IDE- to develop the contracts and deploy for getting the ABI code</a:t>
            </a:r>
            <a:endParaRPr lang="en-IN" sz="2000" dirty="0"/>
          </a:p>
          <a:p>
            <a:r>
              <a:rPr lang="en-US" sz="2000" dirty="0"/>
              <a:t> Linux OS platform- to develop and run the Ethereum network. </a:t>
            </a:r>
            <a:endParaRPr lang="en-IN" sz="2000" dirty="0"/>
          </a:p>
          <a:p>
            <a:pPr marL="0" indent="0">
              <a:buNone/>
            </a:pPr>
            <a:endParaRPr lang="en-IN" dirty="0">
              <a:latin typeface="Arial Black" panose="020B0A04020102020204" pitchFamily="34" charset="0"/>
            </a:endParaRPr>
          </a:p>
          <a:p>
            <a:pPr marL="0" indent="0">
              <a:buNone/>
            </a:pPr>
            <a:endParaRPr lang="en-IN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357063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357</TotalTime>
  <Words>760</Words>
  <Application>Microsoft Office PowerPoint</Application>
  <PresentationFormat>Widescreen</PresentationFormat>
  <Paragraphs>122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Arial Black</vt:lpstr>
      <vt:lpstr>Calibri</vt:lpstr>
      <vt:lpstr>Trebuchet MS</vt:lpstr>
      <vt:lpstr>Wingdings</vt:lpstr>
      <vt:lpstr>Wingdings 3</vt:lpstr>
      <vt:lpstr>Facet</vt:lpstr>
      <vt:lpstr>Decentralized Social Media Network Using Blockchain</vt:lpstr>
      <vt:lpstr>Abstract</vt:lpstr>
      <vt:lpstr>Problem Statement</vt:lpstr>
      <vt:lpstr>Keywords</vt:lpstr>
      <vt:lpstr>Objectives</vt:lpstr>
      <vt:lpstr>Limitations and Scope</vt:lpstr>
      <vt:lpstr>Literature Survey</vt:lpstr>
      <vt:lpstr>Requirement Analysis</vt:lpstr>
      <vt:lpstr>Requirement Analysis contd…</vt:lpstr>
      <vt:lpstr>Requirement Analysis contd…</vt:lpstr>
      <vt:lpstr>Implementation</vt:lpstr>
      <vt:lpstr>System Designs</vt:lpstr>
      <vt:lpstr>System Diagram contd…</vt:lpstr>
      <vt:lpstr>System Diagram contd…</vt:lpstr>
      <vt:lpstr>System Diagram contd…</vt:lpstr>
      <vt:lpstr>System Diagram contd…</vt:lpstr>
      <vt:lpstr>System Diagram contd…</vt:lpstr>
      <vt:lpstr>System Diagram contd…</vt:lpstr>
      <vt:lpstr>System Diagram contd…</vt:lpstr>
      <vt:lpstr>Performance Analysis </vt:lpstr>
      <vt:lpstr>Future Scope of the project</vt:lpstr>
      <vt:lpstr>Applications 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Decentralized Social Media Network Using Blockchain</dc:title>
  <dc:creator>Shraddha Pattanshetti</dc:creator>
  <cp:lastModifiedBy>Shraddha Pattanshetti</cp:lastModifiedBy>
  <cp:revision>22</cp:revision>
  <dcterms:created xsi:type="dcterms:W3CDTF">2020-05-23T15:46:49Z</dcterms:created>
  <dcterms:modified xsi:type="dcterms:W3CDTF">2020-05-24T14:25:52Z</dcterms:modified>
</cp:coreProperties>
</file>