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8"/>
    <p:sldId id="257" r:id="rId39"/>
    <p:sldId id="258" r:id="rId40"/>
    <p:sldId id="259" r:id="rId41"/>
    <p:sldId id="260" r:id="rId42"/>
    <p:sldId id="261" r:id="rId43"/>
    <p:sldId id="262" r:id="rId44"/>
    <p:sldId id="263" r:id="rId45"/>
    <p:sldId id="264" r:id="rId46"/>
    <p:sldId id="265" r:id="rId47"/>
    <p:sldId id="266" r:id="rId48"/>
    <p:sldId id="267" r:id="rId49"/>
    <p:sldId id="268" r:id="rId50"/>
    <p:sldId id="269" r:id="rId51"/>
    <p:sldId id="270" r:id="rId5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anva Sans 2" charset="1" panose="020B0503030501040103"/>
      <p:regular r:id="rId10"/>
    </p:embeddedFont>
    <p:embeddedFont>
      <p:font typeface="Canva Sans 2 Bold" charset="1" panose="020B0803030501040103"/>
      <p:regular r:id="rId11"/>
    </p:embeddedFont>
    <p:embeddedFont>
      <p:font typeface="Canva Sans 2 Italics" charset="1" panose="020B0503030501040103"/>
      <p:regular r:id="rId12"/>
    </p:embeddedFont>
    <p:embeddedFont>
      <p:font typeface="Canva Sans 2 Bold Italics" charset="1" panose="020B0803030501040103"/>
      <p:regular r:id="rId13"/>
    </p:embeddedFont>
    <p:embeddedFont>
      <p:font typeface="Canva Sans 1" charset="1" panose="020B0503030501040103"/>
      <p:regular r:id="rId14"/>
    </p:embeddedFont>
    <p:embeddedFont>
      <p:font typeface="Canva Sans 1 Bold" charset="1" panose="020B0803030501040103"/>
      <p:regular r:id="rId15"/>
    </p:embeddedFont>
    <p:embeddedFont>
      <p:font typeface="Canva Sans 1 Italics" charset="1" panose="020B0503030501040103"/>
      <p:regular r:id="rId16"/>
    </p:embeddedFont>
    <p:embeddedFont>
      <p:font typeface="Canva Sans 1 Bold Italics" charset="1" panose="020B0803030501040103"/>
      <p:regular r:id="rId17"/>
    </p:embeddedFont>
    <p:embeddedFont>
      <p:font typeface="Canva Sans 1 Medium" charset="1" panose="020B0603030501040103"/>
      <p:regular r:id="rId18"/>
    </p:embeddedFont>
    <p:embeddedFont>
      <p:font typeface="Canva Sans 1 Medium Italics" charset="1" panose="020B0603030501040103"/>
      <p:regular r:id="rId19"/>
    </p:embeddedFont>
    <p:embeddedFont>
      <p:font typeface="Poppins" charset="1" panose="00000500000000000000"/>
      <p:regular r:id="rId20"/>
    </p:embeddedFont>
    <p:embeddedFont>
      <p:font typeface="Poppins Bold" charset="1" panose="00000800000000000000"/>
      <p:regular r:id="rId21"/>
    </p:embeddedFont>
    <p:embeddedFont>
      <p:font typeface="Poppins Italics" charset="1" panose="00000500000000000000"/>
      <p:regular r:id="rId22"/>
    </p:embeddedFont>
    <p:embeddedFont>
      <p:font typeface="Poppins Bold Italics" charset="1" panose="00000800000000000000"/>
      <p:regular r:id="rId23"/>
    </p:embeddedFont>
    <p:embeddedFont>
      <p:font typeface="Poppins Thin" charset="1" panose="00000300000000000000"/>
      <p:regular r:id="rId24"/>
    </p:embeddedFont>
    <p:embeddedFont>
      <p:font typeface="Poppins Thin Italics" charset="1" panose="00000300000000000000"/>
      <p:regular r:id="rId25"/>
    </p:embeddedFont>
    <p:embeddedFont>
      <p:font typeface="Poppins Extra-Light" charset="1" panose="00000300000000000000"/>
      <p:regular r:id="rId26"/>
    </p:embeddedFont>
    <p:embeddedFont>
      <p:font typeface="Poppins Extra-Light Italics" charset="1" panose="00000300000000000000"/>
      <p:regular r:id="rId27"/>
    </p:embeddedFont>
    <p:embeddedFont>
      <p:font typeface="Poppins Light" charset="1" panose="00000400000000000000"/>
      <p:regular r:id="rId28"/>
    </p:embeddedFont>
    <p:embeddedFont>
      <p:font typeface="Poppins Light Italics" charset="1" panose="00000400000000000000"/>
      <p:regular r:id="rId29"/>
    </p:embeddedFont>
    <p:embeddedFont>
      <p:font typeface="Poppins Medium" charset="1" panose="00000600000000000000"/>
      <p:regular r:id="rId30"/>
    </p:embeddedFont>
    <p:embeddedFont>
      <p:font typeface="Poppins Medium Italics" charset="1" panose="00000600000000000000"/>
      <p:regular r:id="rId31"/>
    </p:embeddedFont>
    <p:embeddedFont>
      <p:font typeface="Poppins Semi-Bold" charset="1" panose="00000700000000000000"/>
      <p:regular r:id="rId32"/>
    </p:embeddedFont>
    <p:embeddedFont>
      <p:font typeface="Poppins Semi-Bold Italics" charset="1" panose="00000700000000000000"/>
      <p:regular r:id="rId33"/>
    </p:embeddedFont>
    <p:embeddedFont>
      <p:font typeface="Poppins Ultra-Bold" charset="1" panose="00000900000000000000"/>
      <p:regular r:id="rId34"/>
    </p:embeddedFont>
    <p:embeddedFont>
      <p:font typeface="Poppins Ultra-Bold Italics" charset="1" panose="00000900000000000000"/>
      <p:regular r:id="rId35"/>
    </p:embeddedFont>
    <p:embeddedFont>
      <p:font typeface="Poppins Heavy" charset="1" panose="00000A00000000000000"/>
      <p:regular r:id="rId36"/>
    </p:embeddedFont>
    <p:embeddedFont>
      <p:font typeface="Poppins Heavy Italics" charset="1" panose="00000A00000000000000"/>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slides/slide1.xml" Type="http://schemas.openxmlformats.org/officeDocument/2006/relationships/slide"/><Relationship Id="rId39" Target="slides/slide2.xml" Type="http://schemas.openxmlformats.org/officeDocument/2006/relationships/slide"/><Relationship Id="rId4" Target="theme/theme1.xml" Type="http://schemas.openxmlformats.org/officeDocument/2006/relationships/theme"/><Relationship Id="rId40" Target="slides/slide3.xml" Type="http://schemas.openxmlformats.org/officeDocument/2006/relationships/slide"/><Relationship Id="rId41" Target="slides/slide4.xml" Type="http://schemas.openxmlformats.org/officeDocument/2006/relationships/slide"/><Relationship Id="rId42" Target="slides/slide5.xml" Type="http://schemas.openxmlformats.org/officeDocument/2006/relationships/slide"/><Relationship Id="rId43" Target="slides/slide6.xml" Type="http://schemas.openxmlformats.org/officeDocument/2006/relationships/slide"/><Relationship Id="rId44" Target="slides/slide7.xml" Type="http://schemas.openxmlformats.org/officeDocument/2006/relationships/slide"/><Relationship Id="rId45" Target="slides/slide8.xml" Type="http://schemas.openxmlformats.org/officeDocument/2006/relationships/slide"/><Relationship Id="rId46" Target="slides/slide9.xml" Type="http://schemas.openxmlformats.org/officeDocument/2006/relationships/slide"/><Relationship Id="rId47" Target="slides/slide10.xml" Type="http://schemas.openxmlformats.org/officeDocument/2006/relationships/slide"/><Relationship Id="rId48" Target="slides/slide11.xml" Type="http://schemas.openxmlformats.org/officeDocument/2006/relationships/slide"/><Relationship Id="rId49" Target="slides/slide12.xml" Type="http://schemas.openxmlformats.org/officeDocument/2006/relationships/slide"/><Relationship Id="rId5" Target="tableStyles.xml" Type="http://schemas.openxmlformats.org/officeDocument/2006/relationships/tableStyles"/><Relationship Id="rId50" Target="slides/slide13.xml" Type="http://schemas.openxmlformats.org/officeDocument/2006/relationships/slide"/><Relationship Id="rId51" Target="slides/slide14.xml" Type="http://schemas.openxmlformats.org/officeDocument/2006/relationships/slide"/><Relationship Id="rId52" Target="slides/slide15.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490993" y="8117577"/>
            <a:ext cx="5247073" cy="2196885"/>
            <a:chOff x="0" y="0"/>
            <a:chExt cx="805490" cy="337249"/>
          </a:xfrm>
        </p:grpSpPr>
        <p:sp>
          <p:nvSpPr>
            <p:cNvPr name="Freeform 3" id="3"/>
            <p:cNvSpPr/>
            <p:nvPr/>
          </p:nvSpPr>
          <p:spPr>
            <a:xfrm flipH="false" flipV="false" rot="0">
              <a:off x="0" y="0"/>
              <a:ext cx="805490" cy="337249"/>
            </a:xfrm>
            <a:custGeom>
              <a:avLst/>
              <a:gdLst/>
              <a:ahLst/>
              <a:cxnLst/>
              <a:rect r="r" b="b" t="t" l="l"/>
              <a:pathLst>
                <a:path h="337249" w="805490">
                  <a:moveTo>
                    <a:pt x="203200" y="0"/>
                  </a:moveTo>
                  <a:lnTo>
                    <a:pt x="805490" y="0"/>
                  </a:lnTo>
                  <a:lnTo>
                    <a:pt x="602290" y="337249"/>
                  </a:lnTo>
                  <a:lnTo>
                    <a:pt x="0" y="337249"/>
                  </a:lnTo>
                  <a:lnTo>
                    <a:pt x="203200" y="0"/>
                  </a:lnTo>
                  <a:close/>
                </a:path>
              </a:pathLst>
            </a:custGeom>
            <a:solidFill>
              <a:srgbClr val="153F60"/>
            </a:solidFill>
          </p:spPr>
        </p:sp>
        <p:sp>
          <p:nvSpPr>
            <p:cNvPr name="TextBox 4" id="4"/>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83206" y="8117577"/>
            <a:ext cx="10307137" cy="1388754"/>
            <a:chOff x="0" y="0"/>
            <a:chExt cx="2503012" cy="337249"/>
          </a:xfrm>
        </p:grpSpPr>
        <p:sp>
          <p:nvSpPr>
            <p:cNvPr name="Freeform 6" id="6"/>
            <p:cNvSpPr/>
            <p:nvPr/>
          </p:nvSpPr>
          <p:spPr>
            <a:xfrm flipH="false" flipV="false" rot="0">
              <a:off x="0" y="0"/>
              <a:ext cx="2503012" cy="337249"/>
            </a:xfrm>
            <a:custGeom>
              <a:avLst/>
              <a:gdLst/>
              <a:ahLst/>
              <a:cxnLst/>
              <a:rect r="r" b="b" t="t" l="l"/>
              <a:pathLst>
                <a:path h="337249" w="2503012">
                  <a:moveTo>
                    <a:pt x="203200" y="0"/>
                  </a:moveTo>
                  <a:lnTo>
                    <a:pt x="2503012" y="0"/>
                  </a:lnTo>
                  <a:lnTo>
                    <a:pt x="2299812" y="337249"/>
                  </a:lnTo>
                  <a:lnTo>
                    <a:pt x="0" y="337249"/>
                  </a:lnTo>
                  <a:lnTo>
                    <a:pt x="203200" y="0"/>
                  </a:lnTo>
                  <a:close/>
                </a:path>
              </a:pathLst>
            </a:custGeom>
            <a:solidFill>
              <a:srgbClr val="3DBBC8"/>
            </a:solidFill>
          </p:spPr>
        </p:sp>
        <p:sp>
          <p:nvSpPr>
            <p:cNvPr name="TextBox 7" id="7"/>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1185823" y="-724431"/>
            <a:ext cx="18786903" cy="11735861"/>
            <a:chOff x="0" y="0"/>
            <a:chExt cx="510476" cy="318886"/>
          </a:xfrm>
        </p:grpSpPr>
        <p:sp>
          <p:nvSpPr>
            <p:cNvPr name="Freeform 9" id="9"/>
            <p:cNvSpPr/>
            <p:nvPr/>
          </p:nvSpPr>
          <p:spPr>
            <a:xfrm flipH="false" flipV="false" rot="0">
              <a:off x="0" y="0"/>
              <a:ext cx="510476" cy="318886"/>
            </a:xfrm>
            <a:custGeom>
              <a:avLst/>
              <a:gdLst/>
              <a:ahLst/>
              <a:cxnLst/>
              <a:rect r="r" b="b" t="t" l="l"/>
              <a:pathLst>
                <a:path h="318886" w="510476">
                  <a:moveTo>
                    <a:pt x="510476" y="0"/>
                  </a:moveTo>
                  <a:lnTo>
                    <a:pt x="0" y="0"/>
                  </a:lnTo>
                  <a:lnTo>
                    <a:pt x="101600" y="159443"/>
                  </a:lnTo>
                  <a:lnTo>
                    <a:pt x="0" y="318886"/>
                  </a:lnTo>
                  <a:lnTo>
                    <a:pt x="510476" y="318886"/>
                  </a:lnTo>
                  <a:lnTo>
                    <a:pt x="408876" y="159443"/>
                  </a:lnTo>
                  <a:lnTo>
                    <a:pt x="510476" y="0"/>
                  </a:lnTo>
                  <a:close/>
                </a:path>
              </a:pathLst>
            </a:custGeom>
            <a:solidFill>
              <a:srgbClr val="153F60"/>
            </a:solidFill>
            <a:ln w="742950" cap="sq">
              <a:solidFill>
                <a:srgbClr val="3DBBC8"/>
              </a:solidFill>
              <a:prstDash val="solid"/>
              <a:miter/>
            </a:ln>
          </p:spPr>
        </p:sp>
        <p:sp>
          <p:nvSpPr>
            <p:cNvPr name="TextBox 10" id="10"/>
            <p:cNvSpPr txBox="true"/>
            <p:nvPr/>
          </p:nvSpPr>
          <p:spPr>
            <a:xfrm>
              <a:off x="88900" y="-57150"/>
              <a:ext cx="635000" cy="46355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9290761" y="1000125"/>
            <a:ext cx="8229600" cy="822960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4" id="14"/>
          <p:cNvGrpSpPr>
            <a:grpSpLocks noChangeAspect="true"/>
          </p:cNvGrpSpPr>
          <p:nvPr/>
        </p:nvGrpSpPr>
        <p:grpSpPr>
          <a:xfrm rot="0">
            <a:off x="9789345" y="1222626"/>
            <a:ext cx="7589359" cy="7589328"/>
            <a:chOff x="0" y="0"/>
            <a:chExt cx="6350000" cy="6349975"/>
          </a:xfrm>
        </p:grpSpPr>
        <p:sp>
          <p:nvSpPr>
            <p:cNvPr name="Freeform 15" id="15"/>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5341" t="0" r="-44777" b="0"/>
              </a:stretch>
            </a:blipFill>
          </p:spPr>
        </p:sp>
      </p:grpSp>
      <p:grpSp>
        <p:nvGrpSpPr>
          <p:cNvPr name="Group 16" id="16"/>
          <p:cNvGrpSpPr/>
          <p:nvPr/>
        </p:nvGrpSpPr>
        <p:grpSpPr>
          <a:xfrm rot="0">
            <a:off x="1017799" y="1028700"/>
            <a:ext cx="905097" cy="905097"/>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F60"/>
            </a:solidFill>
          </p:spPr>
        </p:sp>
        <p:sp>
          <p:nvSpPr>
            <p:cNvPr name="TextBox 18" id="18"/>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2516210" y="-676806"/>
            <a:ext cx="9133900" cy="1162581"/>
            <a:chOff x="0" y="0"/>
            <a:chExt cx="2405636" cy="306194"/>
          </a:xfrm>
        </p:grpSpPr>
        <p:sp>
          <p:nvSpPr>
            <p:cNvPr name="Freeform 20" id="20"/>
            <p:cNvSpPr/>
            <p:nvPr/>
          </p:nvSpPr>
          <p:spPr>
            <a:xfrm flipH="false" flipV="false" rot="0">
              <a:off x="0" y="0"/>
              <a:ext cx="2405636" cy="306194"/>
            </a:xfrm>
            <a:custGeom>
              <a:avLst/>
              <a:gdLst/>
              <a:ahLst/>
              <a:cxnLst/>
              <a:rect r="r" b="b" t="t" l="l"/>
              <a:pathLst>
                <a:path h="306194" w="2405636">
                  <a:moveTo>
                    <a:pt x="2202436" y="0"/>
                  </a:moveTo>
                  <a:lnTo>
                    <a:pt x="0" y="0"/>
                  </a:lnTo>
                  <a:lnTo>
                    <a:pt x="203200" y="306194"/>
                  </a:lnTo>
                  <a:lnTo>
                    <a:pt x="2405636" y="306194"/>
                  </a:lnTo>
                  <a:lnTo>
                    <a:pt x="2202436" y="0"/>
                  </a:lnTo>
                  <a:close/>
                </a:path>
              </a:pathLst>
            </a:custGeom>
            <a:solidFill>
              <a:srgbClr val="153F60"/>
            </a:solidFill>
          </p:spPr>
        </p:sp>
        <p:sp>
          <p:nvSpPr>
            <p:cNvPr name="TextBox 21" id="21"/>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5814014" y="-676806"/>
            <a:ext cx="9133900" cy="1162581"/>
            <a:chOff x="0" y="0"/>
            <a:chExt cx="2405636" cy="306194"/>
          </a:xfrm>
        </p:grpSpPr>
        <p:sp>
          <p:nvSpPr>
            <p:cNvPr name="Freeform 23" id="23"/>
            <p:cNvSpPr/>
            <p:nvPr/>
          </p:nvSpPr>
          <p:spPr>
            <a:xfrm flipH="false" flipV="false" rot="0">
              <a:off x="0" y="0"/>
              <a:ext cx="2405636" cy="306194"/>
            </a:xfrm>
            <a:custGeom>
              <a:avLst/>
              <a:gdLst/>
              <a:ahLst/>
              <a:cxnLst/>
              <a:rect r="r" b="b" t="t" l="l"/>
              <a:pathLst>
                <a:path h="306194" w="2405636">
                  <a:moveTo>
                    <a:pt x="2202436" y="0"/>
                  </a:moveTo>
                  <a:lnTo>
                    <a:pt x="0" y="0"/>
                  </a:lnTo>
                  <a:lnTo>
                    <a:pt x="203200" y="306194"/>
                  </a:lnTo>
                  <a:lnTo>
                    <a:pt x="2405636" y="306194"/>
                  </a:lnTo>
                  <a:lnTo>
                    <a:pt x="2202436" y="0"/>
                  </a:lnTo>
                  <a:close/>
                </a:path>
              </a:pathLst>
            </a:custGeom>
            <a:solidFill>
              <a:srgbClr val="3DBBC8"/>
            </a:solidFill>
          </p:spPr>
        </p:sp>
        <p:sp>
          <p:nvSpPr>
            <p:cNvPr name="TextBox 24" id="24"/>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25" id="25"/>
          <p:cNvGrpSpPr/>
          <p:nvPr/>
        </p:nvGrpSpPr>
        <p:grpSpPr>
          <a:xfrm rot="0">
            <a:off x="8884247" y="1028700"/>
            <a:ext cx="905097" cy="905097"/>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DBBC8"/>
            </a:solidFill>
          </p:spPr>
        </p:sp>
        <p:sp>
          <p:nvSpPr>
            <p:cNvPr name="TextBox 27" id="27"/>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8" id="28"/>
          <p:cNvGrpSpPr/>
          <p:nvPr/>
        </p:nvGrpSpPr>
        <p:grpSpPr>
          <a:xfrm rot="0">
            <a:off x="8498655" y="1028700"/>
            <a:ext cx="905097" cy="905097"/>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F60"/>
            </a:solidFill>
          </p:spPr>
        </p:sp>
        <p:sp>
          <p:nvSpPr>
            <p:cNvPr name="TextBox 30" id="30"/>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31" id="31"/>
          <p:cNvGrpSpPr/>
          <p:nvPr/>
        </p:nvGrpSpPr>
        <p:grpSpPr>
          <a:xfrm rot="0">
            <a:off x="1264482" y="1028700"/>
            <a:ext cx="905097" cy="905097"/>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DBBC8"/>
            </a:solidFill>
          </p:spPr>
        </p:sp>
        <p:sp>
          <p:nvSpPr>
            <p:cNvPr name="TextBox 33" id="33"/>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sp>
        <p:nvSpPr>
          <p:cNvPr name="TextBox 34" id="34"/>
          <p:cNvSpPr txBox="true"/>
          <p:nvPr/>
        </p:nvSpPr>
        <p:spPr>
          <a:xfrm rot="0">
            <a:off x="1264482" y="5057775"/>
            <a:ext cx="7332571" cy="806260"/>
          </a:xfrm>
          <a:prstGeom prst="rect">
            <a:avLst/>
          </a:prstGeom>
        </p:spPr>
        <p:txBody>
          <a:bodyPr anchor="t" rtlCol="false" tIns="0" lIns="0" bIns="0" rIns="0">
            <a:spAutoFit/>
          </a:bodyPr>
          <a:lstStyle/>
          <a:p>
            <a:pPr>
              <a:lnSpc>
                <a:spcPts val="3200"/>
              </a:lnSpc>
            </a:pPr>
            <a:r>
              <a:rPr lang="en-US" sz="2286" spc="720">
                <a:solidFill>
                  <a:srgbClr val="000000"/>
                </a:solidFill>
                <a:latin typeface="Poppins Medium"/>
              </a:rPr>
              <a:t>SALES DATA ANALYSIS AND REPORTING FOR A RETAIL CHAIN</a:t>
            </a:r>
          </a:p>
        </p:txBody>
      </p:sp>
      <p:sp>
        <p:nvSpPr>
          <p:cNvPr name="TextBox 35" id="35"/>
          <p:cNvSpPr txBox="true"/>
          <p:nvPr/>
        </p:nvSpPr>
        <p:spPr>
          <a:xfrm rot="0">
            <a:off x="1264482" y="8485704"/>
            <a:ext cx="5321414" cy="566775"/>
          </a:xfrm>
          <a:prstGeom prst="rect">
            <a:avLst/>
          </a:prstGeom>
        </p:spPr>
        <p:txBody>
          <a:bodyPr anchor="t" rtlCol="false" tIns="0" lIns="0" bIns="0" rIns="0">
            <a:spAutoFit/>
          </a:bodyPr>
          <a:lstStyle/>
          <a:p>
            <a:pPr>
              <a:lnSpc>
                <a:spcPts val="4460"/>
              </a:lnSpc>
            </a:pPr>
            <a:r>
              <a:rPr lang="en-US" sz="3186">
                <a:solidFill>
                  <a:srgbClr val="000000"/>
                </a:solidFill>
                <a:latin typeface="Poppins Medium"/>
              </a:rPr>
              <a:t>Done By: Rohit N</a:t>
            </a:r>
          </a:p>
        </p:txBody>
      </p:sp>
      <p:sp>
        <p:nvSpPr>
          <p:cNvPr name="TextBox 36" id="36"/>
          <p:cNvSpPr txBox="true"/>
          <p:nvPr/>
        </p:nvSpPr>
        <p:spPr>
          <a:xfrm rot="0">
            <a:off x="838141" y="2232243"/>
            <a:ext cx="8951204" cy="2123955"/>
          </a:xfrm>
          <a:prstGeom prst="rect">
            <a:avLst/>
          </a:prstGeom>
        </p:spPr>
        <p:txBody>
          <a:bodyPr anchor="t" rtlCol="false" tIns="0" lIns="0" bIns="0" rIns="0">
            <a:spAutoFit/>
          </a:bodyPr>
          <a:lstStyle/>
          <a:p>
            <a:pPr algn="ctr">
              <a:lnSpc>
                <a:spcPts val="8560"/>
              </a:lnSpc>
            </a:pPr>
            <a:r>
              <a:rPr lang="en-US" sz="6114">
                <a:solidFill>
                  <a:srgbClr val="000000"/>
                </a:solidFill>
                <a:latin typeface="Canva Sans 1 Bold"/>
              </a:rPr>
              <a:t>INTERNSHIP STUDIO Final Project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06584" y="999519"/>
            <a:ext cx="8837416" cy="5787641"/>
          </a:xfrm>
          <a:custGeom>
            <a:avLst/>
            <a:gdLst/>
            <a:ahLst/>
            <a:cxnLst/>
            <a:rect r="r" b="b" t="t" l="l"/>
            <a:pathLst>
              <a:path h="5787641" w="8837416">
                <a:moveTo>
                  <a:pt x="0" y="0"/>
                </a:moveTo>
                <a:lnTo>
                  <a:pt x="8837416" y="0"/>
                </a:lnTo>
                <a:lnTo>
                  <a:pt x="8837416" y="5787642"/>
                </a:lnTo>
                <a:lnTo>
                  <a:pt x="0" y="5787642"/>
                </a:lnTo>
                <a:lnTo>
                  <a:pt x="0" y="0"/>
                </a:lnTo>
                <a:close/>
              </a:path>
            </a:pathLst>
          </a:custGeom>
          <a:blipFill>
            <a:blip r:embed="rId2"/>
            <a:stretch>
              <a:fillRect l="0" t="0" r="0" b="0"/>
            </a:stretch>
          </a:blipFill>
        </p:spPr>
      </p:sp>
      <p:grpSp>
        <p:nvGrpSpPr>
          <p:cNvPr name="Group 3" id="3"/>
          <p:cNvGrpSpPr/>
          <p:nvPr/>
        </p:nvGrpSpPr>
        <p:grpSpPr>
          <a:xfrm rot="0">
            <a:off x="4811158" y="-4244679"/>
            <a:ext cx="30846723" cy="16276039"/>
            <a:chOff x="0" y="0"/>
            <a:chExt cx="604360" cy="318886"/>
          </a:xfrm>
        </p:grpSpPr>
        <p:sp>
          <p:nvSpPr>
            <p:cNvPr name="Freeform 4" id="4"/>
            <p:cNvSpPr/>
            <p:nvPr/>
          </p:nvSpPr>
          <p:spPr>
            <a:xfrm flipH="false" flipV="false" rot="0">
              <a:off x="0" y="0"/>
              <a:ext cx="604360" cy="318886"/>
            </a:xfrm>
            <a:custGeom>
              <a:avLst/>
              <a:gdLst/>
              <a:ahLst/>
              <a:cxnLst/>
              <a:rect r="r" b="b" t="t" l="l"/>
              <a:pathLst>
                <a:path h="318886" w="604360">
                  <a:moveTo>
                    <a:pt x="604360" y="0"/>
                  </a:moveTo>
                  <a:lnTo>
                    <a:pt x="0" y="0"/>
                  </a:lnTo>
                  <a:lnTo>
                    <a:pt x="101600" y="159443"/>
                  </a:lnTo>
                  <a:lnTo>
                    <a:pt x="0" y="318886"/>
                  </a:lnTo>
                  <a:lnTo>
                    <a:pt x="604360" y="318886"/>
                  </a:lnTo>
                  <a:lnTo>
                    <a:pt x="502760" y="159443"/>
                  </a:lnTo>
                  <a:lnTo>
                    <a:pt x="604360" y="0"/>
                  </a:lnTo>
                  <a:close/>
                </a:path>
              </a:pathLst>
            </a:custGeom>
            <a:solidFill>
              <a:srgbClr val="153F60"/>
            </a:solidFill>
            <a:ln w="447675" cap="sq">
              <a:solidFill>
                <a:srgbClr val="3DBBC8"/>
              </a:solidFill>
              <a:prstDash val="solid"/>
              <a:miter/>
            </a:ln>
          </p:spPr>
        </p:sp>
        <p:sp>
          <p:nvSpPr>
            <p:cNvPr name="TextBox 5" id="5"/>
            <p:cNvSpPr txBox="true"/>
            <p:nvPr/>
          </p:nvSpPr>
          <p:spPr>
            <a:xfrm>
              <a:off x="88900" y="-57150"/>
              <a:ext cx="635000" cy="463550"/>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3950296" y="-686331"/>
            <a:ext cx="8127004" cy="1162581"/>
            <a:chOff x="0" y="0"/>
            <a:chExt cx="2140446" cy="306194"/>
          </a:xfrm>
        </p:grpSpPr>
        <p:sp>
          <p:nvSpPr>
            <p:cNvPr name="Freeform 7" id="7"/>
            <p:cNvSpPr/>
            <p:nvPr/>
          </p:nvSpPr>
          <p:spPr>
            <a:xfrm flipH="false" flipV="false" rot="0">
              <a:off x="0" y="0"/>
              <a:ext cx="2140446" cy="306194"/>
            </a:xfrm>
            <a:custGeom>
              <a:avLst/>
              <a:gdLst/>
              <a:ahLst/>
              <a:cxnLst/>
              <a:rect r="r" b="b" t="t" l="l"/>
              <a:pathLst>
                <a:path h="306194" w="2140446">
                  <a:moveTo>
                    <a:pt x="1937246" y="0"/>
                  </a:moveTo>
                  <a:lnTo>
                    <a:pt x="0" y="0"/>
                  </a:lnTo>
                  <a:lnTo>
                    <a:pt x="203200" y="306194"/>
                  </a:lnTo>
                  <a:lnTo>
                    <a:pt x="2140446" y="306194"/>
                  </a:lnTo>
                  <a:lnTo>
                    <a:pt x="1937246" y="0"/>
                  </a:lnTo>
                  <a:close/>
                </a:path>
              </a:pathLst>
            </a:custGeom>
            <a:solidFill>
              <a:srgbClr val="153F60"/>
            </a:solidFill>
          </p:spPr>
        </p:sp>
        <p:sp>
          <p:nvSpPr>
            <p:cNvPr name="TextBox 8" id="8"/>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5391282" y="-686331"/>
            <a:ext cx="10440148" cy="1162581"/>
            <a:chOff x="0" y="0"/>
            <a:chExt cx="2749669" cy="306194"/>
          </a:xfrm>
        </p:grpSpPr>
        <p:sp>
          <p:nvSpPr>
            <p:cNvPr name="Freeform 10" id="10"/>
            <p:cNvSpPr/>
            <p:nvPr/>
          </p:nvSpPr>
          <p:spPr>
            <a:xfrm flipH="false" flipV="false" rot="0">
              <a:off x="0" y="0"/>
              <a:ext cx="2749669" cy="306194"/>
            </a:xfrm>
            <a:custGeom>
              <a:avLst/>
              <a:gdLst/>
              <a:ahLst/>
              <a:cxnLst/>
              <a:rect r="r" b="b" t="t" l="l"/>
              <a:pathLst>
                <a:path h="306194" w="2749669">
                  <a:moveTo>
                    <a:pt x="2546469" y="0"/>
                  </a:moveTo>
                  <a:lnTo>
                    <a:pt x="0" y="0"/>
                  </a:lnTo>
                  <a:lnTo>
                    <a:pt x="203200" y="306194"/>
                  </a:lnTo>
                  <a:lnTo>
                    <a:pt x="2749669" y="306194"/>
                  </a:lnTo>
                  <a:lnTo>
                    <a:pt x="2546469" y="0"/>
                  </a:lnTo>
                  <a:close/>
                </a:path>
              </a:pathLst>
            </a:custGeom>
            <a:solidFill>
              <a:srgbClr val="3DBBC8"/>
            </a:solidFill>
          </p:spPr>
        </p:sp>
        <p:sp>
          <p:nvSpPr>
            <p:cNvPr name="TextBox 11" id="11"/>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9339412" y="5949079"/>
            <a:ext cx="8755740" cy="3792620"/>
          </a:xfrm>
          <a:prstGeom prst="rect">
            <a:avLst/>
          </a:prstGeom>
        </p:spPr>
        <p:txBody>
          <a:bodyPr anchor="t" rtlCol="false" tIns="0" lIns="0" bIns="0" rIns="0">
            <a:spAutoFit/>
          </a:bodyPr>
          <a:lstStyle/>
          <a:p>
            <a:pPr algn="ctr">
              <a:lnSpc>
                <a:spcPts val="3057"/>
              </a:lnSpc>
            </a:pPr>
            <a:r>
              <a:rPr lang="en-US" sz="2184">
                <a:solidFill>
                  <a:srgbClr val="FFFFFF"/>
                </a:solidFill>
                <a:latin typeface="Canva Sans 1 Bold"/>
              </a:rPr>
              <a:t>This line chart with markers presents a compelling view of "Sales Data Analysis and Reporting" for a thriving retail chain. It tracks the journey of customer loyalty by visualizing individual customer IDs across different years. The markers on the line graph provide specific data points, enabling precise insights into customer retention and engagement trends over time. This visualization equips retail decision-makers with the knowledge needed to foster long-term customer relationships, tailor marketing strategies, and drive sustained growth in the competitive retail landscape</a:t>
            </a:r>
          </a:p>
        </p:txBody>
      </p:sp>
      <p:sp>
        <p:nvSpPr>
          <p:cNvPr name="TextBox 13" id="13"/>
          <p:cNvSpPr txBox="true"/>
          <p:nvPr/>
        </p:nvSpPr>
        <p:spPr>
          <a:xfrm rot="0">
            <a:off x="9139238" y="4274503"/>
            <a:ext cx="9525" cy="1566544"/>
          </a:xfrm>
          <a:prstGeom prst="rect">
            <a:avLst/>
          </a:prstGeom>
        </p:spPr>
        <p:txBody>
          <a:bodyPr anchor="t" rtlCol="false" tIns="0" lIns="0" bIns="0" rIns="0">
            <a:spAutoFit/>
          </a:bodyPr>
          <a:lstStyle/>
          <a:p>
            <a:pPr algn="ctr">
              <a:lnSpc>
                <a:spcPts val="12880"/>
              </a:lnSpc>
            </a:pPr>
          </a:p>
        </p:txBody>
      </p:sp>
      <p:sp>
        <p:nvSpPr>
          <p:cNvPr name="TextBox 14" id="14"/>
          <p:cNvSpPr txBox="true"/>
          <p:nvPr/>
        </p:nvSpPr>
        <p:spPr>
          <a:xfrm rot="0">
            <a:off x="11088710" y="3603714"/>
            <a:ext cx="6646339" cy="1539786"/>
          </a:xfrm>
          <a:prstGeom prst="rect">
            <a:avLst/>
          </a:prstGeom>
        </p:spPr>
        <p:txBody>
          <a:bodyPr anchor="t" rtlCol="false" tIns="0" lIns="0" bIns="0" rIns="0">
            <a:spAutoFit/>
          </a:bodyPr>
          <a:lstStyle/>
          <a:p>
            <a:pPr algn="ctr">
              <a:lnSpc>
                <a:spcPts val="6169"/>
              </a:lnSpc>
            </a:pPr>
            <a:r>
              <a:rPr lang="en-US" sz="4406">
                <a:solidFill>
                  <a:srgbClr val="FFFFFF"/>
                </a:solidFill>
                <a:latin typeface="Canva Sans 1 Bold"/>
              </a:rPr>
              <a:t>Line Chart - Line with Makers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274319" y="-345890"/>
            <a:ext cx="15807147" cy="787029"/>
            <a:chOff x="0" y="0"/>
            <a:chExt cx="6404338" cy="318868"/>
          </a:xfrm>
        </p:grpSpPr>
        <p:sp>
          <p:nvSpPr>
            <p:cNvPr name="Freeform 3" id="3"/>
            <p:cNvSpPr/>
            <p:nvPr/>
          </p:nvSpPr>
          <p:spPr>
            <a:xfrm flipH="false" flipV="false" rot="0">
              <a:off x="0" y="0"/>
              <a:ext cx="6404338" cy="318868"/>
            </a:xfrm>
            <a:custGeom>
              <a:avLst/>
              <a:gdLst/>
              <a:ahLst/>
              <a:cxnLst/>
              <a:rect r="r" b="b" t="t" l="l"/>
              <a:pathLst>
                <a:path h="318868" w="6404338">
                  <a:moveTo>
                    <a:pt x="203200" y="0"/>
                  </a:moveTo>
                  <a:lnTo>
                    <a:pt x="6404338" y="0"/>
                  </a:lnTo>
                  <a:lnTo>
                    <a:pt x="6201138" y="318868"/>
                  </a:lnTo>
                  <a:lnTo>
                    <a:pt x="0" y="318868"/>
                  </a:lnTo>
                  <a:lnTo>
                    <a:pt x="203200" y="0"/>
                  </a:lnTo>
                  <a:close/>
                </a:path>
              </a:pathLst>
            </a:custGeom>
            <a:solidFill>
              <a:srgbClr val="3DBBC8"/>
            </a:solidFill>
          </p:spPr>
        </p:sp>
        <p:sp>
          <p:nvSpPr>
            <p:cNvPr name="TextBox 4" id="4"/>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209445" y="-4671870"/>
            <a:ext cx="30691640" cy="16276039"/>
            <a:chOff x="0" y="0"/>
            <a:chExt cx="601321" cy="318886"/>
          </a:xfrm>
        </p:grpSpPr>
        <p:sp>
          <p:nvSpPr>
            <p:cNvPr name="Freeform 6" id="6"/>
            <p:cNvSpPr/>
            <p:nvPr/>
          </p:nvSpPr>
          <p:spPr>
            <a:xfrm flipH="false" flipV="false" rot="0">
              <a:off x="0" y="0"/>
              <a:ext cx="601321" cy="318886"/>
            </a:xfrm>
            <a:custGeom>
              <a:avLst/>
              <a:gdLst/>
              <a:ahLst/>
              <a:cxnLst/>
              <a:rect r="r" b="b" t="t" l="l"/>
              <a:pathLst>
                <a:path h="318886" w="601321">
                  <a:moveTo>
                    <a:pt x="601321" y="0"/>
                  </a:moveTo>
                  <a:lnTo>
                    <a:pt x="0" y="0"/>
                  </a:lnTo>
                  <a:lnTo>
                    <a:pt x="101600" y="159443"/>
                  </a:lnTo>
                  <a:lnTo>
                    <a:pt x="0" y="318886"/>
                  </a:lnTo>
                  <a:lnTo>
                    <a:pt x="601321" y="318886"/>
                  </a:lnTo>
                  <a:lnTo>
                    <a:pt x="499721" y="159443"/>
                  </a:lnTo>
                  <a:lnTo>
                    <a:pt x="601321" y="0"/>
                  </a:lnTo>
                  <a:close/>
                </a:path>
              </a:pathLst>
            </a:custGeom>
            <a:solidFill>
              <a:srgbClr val="153F60"/>
            </a:solidFill>
            <a:ln w="447675" cap="sq">
              <a:solidFill>
                <a:srgbClr val="3DBBC8"/>
              </a:solidFill>
              <a:prstDash val="solid"/>
              <a:miter/>
            </a:ln>
          </p:spPr>
        </p:sp>
        <p:sp>
          <p:nvSpPr>
            <p:cNvPr name="TextBox 7" id="7"/>
            <p:cNvSpPr txBox="true"/>
            <p:nvPr/>
          </p:nvSpPr>
          <p:spPr>
            <a:xfrm>
              <a:off x="88900" y="-57150"/>
              <a:ext cx="635000" cy="46355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6388577" y="-345890"/>
            <a:ext cx="6434843" cy="787029"/>
            <a:chOff x="0" y="0"/>
            <a:chExt cx="2607106" cy="318868"/>
          </a:xfrm>
        </p:grpSpPr>
        <p:sp>
          <p:nvSpPr>
            <p:cNvPr name="Freeform 9" id="9"/>
            <p:cNvSpPr/>
            <p:nvPr/>
          </p:nvSpPr>
          <p:spPr>
            <a:xfrm flipH="false" flipV="false" rot="0">
              <a:off x="0" y="0"/>
              <a:ext cx="2607106" cy="318868"/>
            </a:xfrm>
            <a:custGeom>
              <a:avLst/>
              <a:gdLst/>
              <a:ahLst/>
              <a:cxnLst/>
              <a:rect r="r" b="b" t="t" l="l"/>
              <a:pathLst>
                <a:path h="318868" w="2607106">
                  <a:moveTo>
                    <a:pt x="203200" y="0"/>
                  </a:moveTo>
                  <a:lnTo>
                    <a:pt x="2607106" y="0"/>
                  </a:lnTo>
                  <a:lnTo>
                    <a:pt x="2403906" y="318868"/>
                  </a:lnTo>
                  <a:lnTo>
                    <a:pt x="0" y="318868"/>
                  </a:lnTo>
                  <a:lnTo>
                    <a:pt x="203200" y="0"/>
                  </a:lnTo>
                  <a:close/>
                </a:path>
              </a:pathLst>
            </a:custGeom>
            <a:solidFill>
              <a:srgbClr val="153F60"/>
            </a:solidFill>
          </p:spPr>
        </p:sp>
        <p:sp>
          <p:nvSpPr>
            <p:cNvPr name="TextBox 10" id="10"/>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306267" y="4355522"/>
            <a:ext cx="8533111" cy="5554787"/>
          </a:xfrm>
          <a:custGeom>
            <a:avLst/>
            <a:gdLst/>
            <a:ahLst/>
            <a:cxnLst/>
            <a:rect r="r" b="b" t="t" l="l"/>
            <a:pathLst>
              <a:path h="5554787" w="8533111">
                <a:moveTo>
                  <a:pt x="0" y="0"/>
                </a:moveTo>
                <a:lnTo>
                  <a:pt x="8533111" y="0"/>
                </a:lnTo>
                <a:lnTo>
                  <a:pt x="8533111" y="5554787"/>
                </a:lnTo>
                <a:lnTo>
                  <a:pt x="0" y="5554787"/>
                </a:lnTo>
                <a:lnTo>
                  <a:pt x="0" y="0"/>
                </a:lnTo>
                <a:close/>
              </a:path>
            </a:pathLst>
          </a:custGeom>
          <a:blipFill>
            <a:blip r:embed="rId2"/>
            <a:stretch>
              <a:fillRect l="0" t="0" r="-3563" b="0"/>
            </a:stretch>
          </a:blipFill>
        </p:spPr>
      </p:sp>
      <p:sp>
        <p:nvSpPr>
          <p:cNvPr name="TextBox 12" id="12"/>
          <p:cNvSpPr txBox="true"/>
          <p:nvPr/>
        </p:nvSpPr>
        <p:spPr>
          <a:xfrm rot="0">
            <a:off x="10738055" y="933450"/>
            <a:ext cx="3072527"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1 Bold"/>
              </a:rPr>
              <a:t>Pie-Chart</a:t>
            </a:r>
          </a:p>
        </p:txBody>
      </p:sp>
      <p:sp>
        <p:nvSpPr>
          <p:cNvPr name="TextBox 13" id="13"/>
          <p:cNvSpPr txBox="true"/>
          <p:nvPr/>
        </p:nvSpPr>
        <p:spPr>
          <a:xfrm rot="0">
            <a:off x="9906976" y="2372995"/>
            <a:ext cx="8000961" cy="3699510"/>
          </a:xfrm>
          <a:prstGeom prst="rect">
            <a:avLst/>
          </a:prstGeom>
        </p:spPr>
        <p:txBody>
          <a:bodyPr anchor="t" rtlCol="false" tIns="0" lIns="0" bIns="0" rIns="0">
            <a:spAutoFit/>
          </a:bodyPr>
          <a:lstStyle/>
          <a:p>
            <a:pPr algn="ctr">
              <a:lnSpc>
                <a:spcPts val="2940"/>
              </a:lnSpc>
            </a:pPr>
            <a:r>
              <a:rPr lang="en-US" sz="2100">
                <a:solidFill>
                  <a:srgbClr val="000000"/>
                </a:solidFill>
                <a:latin typeface="Canva Sans 1 Bold"/>
              </a:rPr>
              <a:t>This pie chart offers a concise snapshot of "Sales Data Analysis and Reporting" for a dynamic retail chain. It visually represents the distribution of transactions by year, with each slice of the pie corresponding to a specific year's share of the total transactions. This intuitive visualization highlights the evolving transaction patterns and showcases which years were the most impactful in terms of sales. It's a valuable tool for decision-makers looking to make informed strategic choices and allocate resources effectively to drive growth and success in the retail industry</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09445" y="-4671870"/>
            <a:ext cx="30691640" cy="16276039"/>
            <a:chOff x="0" y="0"/>
            <a:chExt cx="601321" cy="318886"/>
          </a:xfrm>
        </p:grpSpPr>
        <p:sp>
          <p:nvSpPr>
            <p:cNvPr name="Freeform 3" id="3"/>
            <p:cNvSpPr/>
            <p:nvPr/>
          </p:nvSpPr>
          <p:spPr>
            <a:xfrm flipH="false" flipV="false" rot="0">
              <a:off x="0" y="0"/>
              <a:ext cx="601321" cy="318886"/>
            </a:xfrm>
            <a:custGeom>
              <a:avLst/>
              <a:gdLst/>
              <a:ahLst/>
              <a:cxnLst/>
              <a:rect r="r" b="b" t="t" l="l"/>
              <a:pathLst>
                <a:path h="318886" w="601321">
                  <a:moveTo>
                    <a:pt x="601321" y="0"/>
                  </a:moveTo>
                  <a:lnTo>
                    <a:pt x="0" y="0"/>
                  </a:lnTo>
                  <a:lnTo>
                    <a:pt x="101600" y="159443"/>
                  </a:lnTo>
                  <a:lnTo>
                    <a:pt x="0" y="318886"/>
                  </a:lnTo>
                  <a:lnTo>
                    <a:pt x="601321" y="318886"/>
                  </a:lnTo>
                  <a:lnTo>
                    <a:pt x="499721" y="159443"/>
                  </a:lnTo>
                  <a:lnTo>
                    <a:pt x="601321" y="0"/>
                  </a:lnTo>
                  <a:close/>
                </a:path>
              </a:pathLst>
            </a:custGeom>
            <a:solidFill>
              <a:srgbClr val="153F60"/>
            </a:solidFill>
            <a:ln w="447675" cap="sq">
              <a:solidFill>
                <a:srgbClr val="3DBBC8"/>
              </a:solidFill>
              <a:prstDash val="solid"/>
              <a:miter/>
            </a:ln>
          </p:spPr>
        </p:sp>
        <p:sp>
          <p:nvSpPr>
            <p:cNvPr name="TextBox 4" id="4"/>
            <p:cNvSpPr txBox="true"/>
            <p:nvPr/>
          </p:nvSpPr>
          <p:spPr>
            <a:xfrm>
              <a:off x="88900" y="-57150"/>
              <a:ext cx="635000" cy="46355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2274319" y="-345890"/>
            <a:ext cx="15807147" cy="787029"/>
            <a:chOff x="0" y="0"/>
            <a:chExt cx="6404338" cy="318868"/>
          </a:xfrm>
        </p:grpSpPr>
        <p:sp>
          <p:nvSpPr>
            <p:cNvPr name="Freeform 6" id="6"/>
            <p:cNvSpPr/>
            <p:nvPr/>
          </p:nvSpPr>
          <p:spPr>
            <a:xfrm flipH="false" flipV="false" rot="0">
              <a:off x="0" y="0"/>
              <a:ext cx="6404338" cy="318868"/>
            </a:xfrm>
            <a:custGeom>
              <a:avLst/>
              <a:gdLst/>
              <a:ahLst/>
              <a:cxnLst/>
              <a:rect r="r" b="b" t="t" l="l"/>
              <a:pathLst>
                <a:path h="318868" w="6404338">
                  <a:moveTo>
                    <a:pt x="203200" y="0"/>
                  </a:moveTo>
                  <a:lnTo>
                    <a:pt x="6404338" y="0"/>
                  </a:lnTo>
                  <a:lnTo>
                    <a:pt x="6201138" y="318868"/>
                  </a:lnTo>
                  <a:lnTo>
                    <a:pt x="0" y="318868"/>
                  </a:lnTo>
                  <a:lnTo>
                    <a:pt x="203200" y="0"/>
                  </a:lnTo>
                  <a:close/>
                </a:path>
              </a:pathLst>
            </a:custGeom>
            <a:solidFill>
              <a:srgbClr val="3DBBC8"/>
            </a:solidFill>
          </p:spPr>
        </p:sp>
        <p:sp>
          <p:nvSpPr>
            <p:cNvPr name="TextBox 7" id="7"/>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6388577" y="-345890"/>
            <a:ext cx="6434843" cy="787029"/>
            <a:chOff x="0" y="0"/>
            <a:chExt cx="2607106" cy="318868"/>
          </a:xfrm>
        </p:grpSpPr>
        <p:sp>
          <p:nvSpPr>
            <p:cNvPr name="Freeform 9" id="9"/>
            <p:cNvSpPr/>
            <p:nvPr/>
          </p:nvSpPr>
          <p:spPr>
            <a:xfrm flipH="false" flipV="false" rot="0">
              <a:off x="0" y="0"/>
              <a:ext cx="2607106" cy="318868"/>
            </a:xfrm>
            <a:custGeom>
              <a:avLst/>
              <a:gdLst/>
              <a:ahLst/>
              <a:cxnLst/>
              <a:rect r="r" b="b" t="t" l="l"/>
              <a:pathLst>
                <a:path h="318868" w="2607106">
                  <a:moveTo>
                    <a:pt x="203200" y="0"/>
                  </a:moveTo>
                  <a:lnTo>
                    <a:pt x="2607106" y="0"/>
                  </a:lnTo>
                  <a:lnTo>
                    <a:pt x="2403906" y="318868"/>
                  </a:lnTo>
                  <a:lnTo>
                    <a:pt x="0" y="318868"/>
                  </a:lnTo>
                  <a:lnTo>
                    <a:pt x="203200" y="0"/>
                  </a:lnTo>
                  <a:close/>
                </a:path>
              </a:pathLst>
            </a:custGeom>
            <a:solidFill>
              <a:srgbClr val="153F60"/>
            </a:solidFill>
          </p:spPr>
        </p:sp>
        <p:sp>
          <p:nvSpPr>
            <p:cNvPr name="TextBox 10" id="10"/>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70394" y="4438714"/>
            <a:ext cx="8771922" cy="5646295"/>
          </a:xfrm>
          <a:custGeom>
            <a:avLst/>
            <a:gdLst/>
            <a:ahLst/>
            <a:cxnLst/>
            <a:rect r="r" b="b" t="t" l="l"/>
            <a:pathLst>
              <a:path h="5646295" w="8771922">
                <a:moveTo>
                  <a:pt x="0" y="0"/>
                </a:moveTo>
                <a:lnTo>
                  <a:pt x="8771923" y="0"/>
                </a:lnTo>
                <a:lnTo>
                  <a:pt x="8771923" y="5646294"/>
                </a:lnTo>
                <a:lnTo>
                  <a:pt x="0" y="5646294"/>
                </a:lnTo>
                <a:lnTo>
                  <a:pt x="0" y="0"/>
                </a:lnTo>
                <a:close/>
              </a:path>
            </a:pathLst>
          </a:custGeom>
          <a:blipFill>
            <a:blip r:embed="rId2"/>
            <a:stretch>
              <a:fillRect l="0" t="0" r="0" b="0"/>
            </a:stretch>
          </a:blipFill>
        </p:spPr>
      </p:sp>
      <p:sp>
        <p:nvSpPr>
          <p:cNvPr name="TextBox 12" id="12"/>
          <p:cNvSpPr txBox="true"/>
          <p:nvPr/>
        </p:nvSpPr>
        <p:spPr>
          <a:xfrm rot="0">
            <a:off x="9910082" y="933450"/>
            <a:ext cx="7144226"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1 Bold"/>
              </a:rPr>
              <a:t>3-D Clustered Column</a:t>
            </a:r>
          </a:p>
        </p:txBody>
      </p:sp>
      <p:sp>
        <p:nvSpPr>
          <p:cNvPr name="TextBox 13" id="13"/>
          <p:cNvSpPr txBox="true"/>
          <p:nvPr/>
        </p:nvSpPr>
        <p:spPr>
          <a:xfrm rot="0">
            <a:off x="9605998" y="2102862"/>
            <a:ext cx="8530281" cy="3720089"/>
          </a:xfrm>
          <a:prstGeom prst="rect">
            <a:avLst/>
          </a:prstGeom>
        </p:spPr>
        <p:txBody>
          <a:bodyPr anchor="t" rtlCol="false" tIns="0" lIns="0" bIns="0" rIns="0">
            <a:spAutoFit/>
          </a:bodyPr>
          <a:lstStyle/>
          <a:p>
            <a:pPr algn="ctr">
              <a:lnSpc>
                <a:spcPts val="2712"/>
              </a:lnSpc>
            </a:pPr>
            <a:r>
              <a:rPr lang="en-US" sz="1937">
                <a:solidFill>
                  <a:srgbClr val="000000"/>
                </a:solidFill>
                <a:latin typeface="Canva Sans 1 Bold"/>
              </a:rPr>
              <a:t>This 3D clustered column chart is a dynamic representation of "Sales Data Analysis and Reporting" for a prominent retail chain. It provides a comprehensive view of yearly transactions conducted by individual customers. Each column cluster represents a year, with individual columns within the cluster representing different customers. This visualization vividly illustrates transaction trends over time and allows for a deeper understanding of customer behavior. By leveraging this powerful visualization, retail decision-makers can identify top-performing customers, tailor marketing strategies, and optimize customer-centric initiatives to drive growth and enhance customer loyalty in the retail sector.</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811158" y="-3988757"/>
            <a:ext cx="30846723" cy="16276039"/>
            <a:chOff x="0" y="0"/>
            <a:chExt cx="604360" cy="318886"/>
          </a:xfrm>
        </p:grpSpPr>
        <p:sp>
          <p:nvSpPr>
            <p:cNvPr name="Freeform 3" id="3"/>
            <p:cNvSpPr/>
            <p:nvPr/>
          </p:nvSpPr>
          <p:spPr>
            <a:xfrm flipH="false" flipV="false" rot="0">
              <a:off x="0" y="0"/>
              <a:ext cx="604360" cy="318886"/>
            </a:xfrm>
            <a:custGeom>
              <a:avLst/>
              <a:gdLst/>
              <a:ahLst/>
              <a:cxnLst/>
              <a:rect r="r" b="b" t="t" l="l"/>
              <a:pathLst>
                <a:path h="318886" w="604360">
                  <a:moveTo>
                    <a:pt x="604360" y="0"/>
                  </a:moveTo>
                  <a:lnTo>
                    <a:pt x="0" y="0"/>
                  </a:lnTo>
                  <a:lnTo>
                    <a:pt x="101600" y="159443"/>
                  </a:lnTo>
                  <a:lnTo>
                    <a:pt x="0" y="318886"/>
                  </a:lnTo>
                  <a:lnTo>
                    <a:pt x="604360" y="318886"/>
                  </a:lnTo>
                  <a:lnTo>
                    <a:pt x="502760" y="159443"/>
                  </a:lnTo>
                  <a:lnTo>
                    <a:pt x="604360" y="0"/>
                  </a:lnTo>
                  <a:close/>
                </a:path>
              </a:pathLst>
            </a:custGeom>
            <a:solidFill>
              <a:srgbClr val="153F60"/>
            </a:solidFill>
            <a:ln w="447675" cap="sq">
              <a:solidFill>
                <a:srgbClr val="3DBBC8"/>
              </a:solidFill>
              <a:prstDash val="solid"/>
              <a:miter/>
            </a:ln>
          </p:spPr>
        </p:sp>
        <p:sp>
          <p:nvSpPr>
            <p:cNvPr name="TextBox 4" id="4"/>
            <p:cNvSpPr txBox="true"/>
            <p:nvPr/>
          </p:nvSpPr>
          <p:spPr>
            <a:xfrm>
              <a:off x="88900" y="-57150"/>
              <a:ext cx="635000" cy="46355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950296" y="-686331"/>
            <a:ext cx="8127004" cy="1162581"/>
            <a:chOff x="0" y="0"/>
            <a:chExt cx="2140446" cy="306194"/>
          </a:xfrm>
        </p:grpSpPr>
        <p:sp>
          <p:nvSpPr>
            <p:cNvPr name="Freeform 6" id="6"/>
            <p:cNvSpPr/>
            <p:nvPr/>
          </p:nvSpPr>
          <p:spPr>
            <a:xfrm flipH="false" flipV="false" rot="0">
              <a:off x="0" y="0"/>
              <a:ext cx="2140446" cy="306194"/>
            </a:xfrm>
            <a:custGeom>
              <a:avLst/>
              <a:gdLst/>
              <a:ahLst/>
              <a:cxnLst/>
              <a:rect r="r" b="b" t="t" l="l"/>
              <a:pathLst>
                <a:path h="306194" w="2140446">
                  <a:moveTo>
                    <a:pt x="1937246" y="0"/>
                  </a:moveTo>
                  <a:lnTo>
                    <a:pt x="0" y="0"/>
                  </a:lnTo>
                  <a:lnTo>
                    <a:pt x="203200" y="306194"/>
                  </a:lnTo>
                  <a:lnTo>
                    <a:pt x="2140446" y="306194"/>
                  </a:lnTo>
                  <a:lnTo>
                    <a:pt x="1937246" y="0"/>
                  </a:lnTo>
                  <a:close/>
                </a:path>
              </a:pathLst>
            </a:custGeom>
            <a:solidFill>
              <a:srgbClr val="153F60"/>
            </a:solidFill>
          </p:spPr>
        </p:sp>
        <p:sp>
          <p:nvSpPr>
            <p:cNvPr name="TextBox 7" id="7"/>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391282" y="-686331"/>
            <a:ext cx="10440148" cy="1162581"/>
            <a:chOff x="0" y="0"/>
            <a:chExt cx="2749669" cy="306194"/>
          </a:xfrm>
        </p:grpSpPr>
        <p:sp>
          <p:nvSpPr>
            <p:cNvPr name="Freeform 9" id="9"/>
            <p:cNvSpPr/>
            <p:nvPr/>
          </p:nvSpPr>
          <p:spPr>
            <a:xfrm flipH="false" flipV="false" rot="0">
              <a:off x="0" y="0"/>
              <a:ext cx="2749669" cy="306194"/>
            </a:xfrm>
            <a:custGeom>
              <a:avLst/>
              <a:gdLst/>
              <a:ahLst/>
              <a:cxnLst/>
              <a:rect r="r" b="b" t="t" l="l"/>
              <a:pathLst>
                <a:path h="306194" w="2749669">
                  <a:moveTo>
                    <a:pt x="2546469" y="0"/>
                  </a:moveTo>
                  <a:lnTo>
                    <a:pt x="0" y="0"/>
                  </a:lnTo>
                  <a:lnTo>
                    <a:pt x="203200" y="306194"/>
                  </a:lnTo>
                  <a:lnTo>
                    <a:pt x="2749669" y="306194"/>
                  </a:lnTo>
                  <a:lnTo>
                    <a:pt x="2546469" y="0"/>
                  </a:lnTo>
                  <a:close/>
                </a:path>
              </a:pathLst>
            </a:custGeom>
            <a:solidFill>
              <a:srgbClr val="3DBBC8"/>
            </a:solidFill>
          </p:spPr>
        </p:sp>
        <p:sp>
          <p:nvSpPr>
            <p:cNvPr name="TextBox 10" id="10"/>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255592" y="1539255"/>
            <a:ext cx="7991133" cy="5220014"/>
          </a:xfrm>
          <a:custGeom>
            <a:avLst/>
            <a:gdLst/>
            <a:ahLst/>
            <a:cxnLst/>
            <a:rect r="r" b="b" t="t" l="l"/>
            <a:pathLst>
              <a:path h="5220014" w="7991133">
                <a:moveTo>
                  <a:pt x="0" y="0"/>
                </a:moveTo>
                <a:lnTo>
                  <a:pt x="7991133" y="0"/>
                </a:lnTo>
                <a:lnTo>
                  <a:pt x="7991133" y="5220014"/>
                </a:lnTo>
                <a:lnTo>
                  <a:pt x="0" y="5220014"/>
                </a:lnTo>
                <a:lnTo>
                  <a:pt x="0" y="0"/>
                </a:lnTo>
                <a:close/>
              </a:path>
            </a:pathLst>
          </a:custGeom>
          <a:blipFill>
            <a:blip r:embed="rId2"/>
            <a:stretch>
              <a:fillRect l="0" t="0" r="0" b="0"/>
            </a:stretch>
          </a:blipFill>
        </p:spPr>
      </p:sp>
      <p:sp>
        <p:nvSpPr>
          <p:cNvPr name="TextBox 12" id="12"/>
          <p:cNvSpPr txBox="true"/>
          <p:nvPr/>
        </p:nvSpPr>
        <p:spPr>
          <a:xfrm rot="0">
            <a:off x="9139238" y="4274503"/>
            <a:ext cx="9525" cy="1566544"/>
          </a:xfrm>
          <a:prstGeom prst="rect">
            <a:avLst/>
          </a:prstGeom>
        </p:spPr>
        <p:txBody>
          <a:bodyPr anchor="t" rtlCol="false" tIns="0" lIns="0" bIns="0" rIns="0">
            <a:spAutoFit/>
          </a:bodyPr>
          <a:lstStyle/>
          <a:p>
            <a:pPr algn="ctr">
              <a:lnSpc>
                <a:spcPts val="12880"/>
              </a:lnSpc>
            </a:pPr>
          </a:p>
        </p:txBody>
      </p:sp>
      <p:sp>
        <p:nvSpPr>
          <p:cNvPr name="TextBox 13" id="13"/>
          <p:cNvSpPr txBox="true"/>
          <p:nvPr/>
        </p:nvSpPr>
        <p:spPr>
          <a:xfrm rot="0">
            <a:off x="11852899" y="4722243"/>
            <a:ext cx="6646339" cy="756789"/>
          </a:xfrm>
          <a:prstGeom prst="rect">
            <a:avLst/>
          </a:prstGeom>
        </p:spPr>
        <p:txBody>
          <a:bodyPr anchor="t" rtlCol="false" tIns="0" lIns="0" bIns="0" rIns="0">
            <a:spAutoFit/>
          </a:bodyPr>
          <a:lstStyle/>
          <a:p>
            <a:pPr algn="ctr">
              <a:lnSpc>
                <a:spcPts val="6169"/>
              </a:lnSpc>
            </a:pPr>
            <a:r>
              <a:rPr lang="en-US" sz="4406">
                <a:solidFill>
                  <a:srgbClr val="FFFFFF"/>
                </a:solidFill>
                <a:latin typeface="Canva Sans 1 Bold"/>
              </a:rPr>
              <a:t>Line Chart </a:t>
            </a:r>
          </a:p>
        </p:txBody>
      </p:sp>
      <p:sp>
        <p:nvSpPr>
          <p:cNvPr name="TextBox 14" id="14"/>
          <p:cNvSpPr txBox="true"/>
          <p:nvPr/>
        </p:nvSpPr>
        <p:spPr>
          <a:xfrm rot="0">
            <a:off x="9148762" y="6012145"/>
            <a:ext cx="8917270" cy="3538113"/>
          </a:xfrm>
          <a:prstGeom prst="rect">
            <a:avLst/>
          </a:prstGeom>
        </p:spPr>
        <p:txBody>
          <a:bodyPr anchor="t" rtlCol="false" tIns="0" lIns="0" bIns="0" rIns="0">
            <a:spAutoFit/>
          </a:bodyPr>
          <a:lstStyle/>
          <a:p>
            <a:pPr algn="ctr">
              <a:lnSpc>
                <a:spcPts val="3126"/>
              </a:lnSpc>
            </a:pPr>
            <a:r>
              <a:rPr lang="en-US" sz="2233">
                <a:solidFill>
                  <a:srgbClr val="FFFFFF"/>
                </a:solidFill>
                <a:latin typeface="Canva Sans 1 Bold"/>
              </a:rPr>
              <a:t>This line chart provides a comprehensive view of "Sales Data Analysis and Reporting" for a dynamic retail chain. It highlights the total sum of transactions conducted on a month-year basis. By visualizing this data over time, this chart unveils valuable insights into seasonal and long-term sales trends. Retail decision-makers can use this visualization to identify peak sales months, plan inventory, and optimize marketing strategies to ensure sustained success in the highly competitive retail industry.</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081489" y="-4224723"/>
            <a:ext cx="25117383" cy="16276039"/>
            <a:chOff x="0" y="0"/>
            <a:chExt cx="492109" cy="318886"/>
          </a:xfrm>
        </p:grpSpPr>
        <p:sp>
          <p:nvSpPr>
            <p:cNvPr name="Freeform 3" id="3"/>
            <p:cNvSpPr/>
            <p:nvPr/>
          </p:nvSpPr>
          <p:spPr>
            <a:xfrm flipH="false" flipV="false" rot="0">
              <a:off x="0" y="0"/>
              <a:ext cx="492109" cy="318886"/>
            </a:xfrm>
            <a:custGeom>
              <a:avLst/>
              <a:gdLst/>
              <a:ahLst/>
              <a:cxnLst/>
              <a:rect r="r" b="b" t="t" l="l"/>
              <a:pathLst>
                <a:path h="318886" w="492109">
                  <a:moveTo>
                    <a:pt x="492109" y="0"/>
                  </a:moveTo>
                  <a:lnTo>
                    <a:pt x="0" y="0"/>
                  </a:lnTo>
                  <a:lnTo>
                    <a:pt x="101600" y="159443"/>
                  </a:lnTo>
                  <a:lnTo>
                    <a:pt x="0" y="318886"/>
                  </a:lnTo>
                  <a:lnTo>
                    <a:pt x="492109" y="318886"/>
                  </a:lnTo>
                  <a:lnTo>
                    <a:pt x="390509" y="159443"/>
                  </a:lnTo>
                  <a:lnTo>
                    <a:pt x="492109" y="0"/>
                  </a:lnTo>
                  <a:close/>
                </a:path>
              </a:pathLst>
            </a:custGeom>
            <a:solidFill>
              <a:srgbClr val="153F60"/>
            </a:solidFill>
            <a:ln w="742950" cap="sq">
              <a:solidFill>
                <a:srgbClr val="3DBBC8"/>
              </a:solidFill>
              <a:prstDash val="solid"/>
              <a:miter/>
            </a:ln>
          </p:spPr>
        </p:sp>
        <p:sp>
          <p:nvSpPr>
            <p:cNvPr name="TextBox 4" id="4"/>
            <p:cNvSpPr txBox="true"/>
            <p:nvPr/>
          </p:nvSpPr>
          <p:spPr>
            <a:xfrm>
              <a:off x="88900" y="-57150"/>
              <a:ext cx="635000" cy="46355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523105" y="-676806"/>
            <a:ext cx="8127004" cy="1162581"/>
            <a:chOff x="0" y="0"/>
            <a:chExt cx="2140446" cy="306194"/>
          </a:xfrm>
        </p:grpSpPr>
        <p:sp>
          <p:nvSpPr>
            <p:cNvPr name="Freeform 6" id="6"/>
            <p:cNvSpPr/>
            <p:nvPr/>
          </p:nvSpPr>
          <p:spPr>
            <a:xfrm flipH="false" flipV="false" rot="0">
              <a:off x="0" y="0"/>
              <a:ext cx="2140446" cy="306194"/>
            </a:xfrm>
            <a:custGeom>
              <a:avLst/>
              <a:gdLst/>
              <a:ahLst/>
              <a:cxnLst/>
              <a:rect r="r" b="b" t="t" l="l"/>
              <a:pathLst>
                <a:path h="306194" w="2140446">
                  <a:moveTo>
                    <a:pt x="1937246" y="0"/>
                  </a:moveTo>
                  <a:lnTo>
                    <a:pt x="0" y="0"/>
                  </a:lnTo>
                  <a:lnTo>
                    <a:pt x="203200" y="306194"/>
                  </a:lnTo>
                  <a:lnTo>
                    <a:pt x="2140446" y="306194"/>
                  </a:lnTo>
                  <a:lnTo>
                    <a:pt x="1937246" y="0"/>
                  </a:lnTo>
                  <a:close/>
                </a:path>
              </a:pathLst>
            </a:custGeom>
            <a:solidFill>
              <a:srgbClr val="153F60"/>
            </a:solidFill>
          </p:spPr>
        </p:sp>
        <p:sp>
          <p:nvSpPr>
            <p:cNvPr name="TextBox 7" id="7"/>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814014" y="-676806"/>
            <a:ext cx="10140795" cy="1162581"/>
            <a:chOff x="0" y="0"/>
            <a:chExt cx="2670827" cy="306194"/>
          </a:xfrm>
        </p:grpSpPr>
        <p:sp>
          <p:nvSpPr>
            <p:cNvPr name="Freeform 9" id="9"/>
            <p:cNvSpPr/>
            <p:nvPr/>
          </p:nvSpPr>
          <p:spPr>
            <a:xfrm flipH="false" flipV="false" rot="0">
              <a:off x="0" y="0"/>
              <a:ext cx="2670827" cy="306194"/>
            </a:xfrm>
            <a:custGeom>
              <a:avLst/>
              <a:gdLst/>
              <a:ahLst/>
              <a:cxnLst/>
              <a:rect r="r" b="b" t="t" l="l"/>
              <a:pathLst>
                <a:path h="306194" w="2670827">
                  <a:moveTo>
                    <a:pt x="2467627" y="0"/>
                  </a:moveTo>
                  <a:lnTo>
                    <a:pt x="0" y="0"/>
                  </a:lnTo>
                  <a:lnTo>
                    <a:pt x="203200" y="306194"/>
                  </a:lnTo>
                  <a:lnTo>
                    <a:pt x="2670827" y="306194"/>
                  </a:lnTo>
                  <a:lnTo>
                    <a:pt x="2467627" y="0"/>
                  </a:lnTo>
                  <a:close/>
                </a:path>
              </a:pathLst>
            </a:custGeom>
            <a:solidFill>
              <a:srgbClr val="3DBBC8"/>
            </a:solidFill>
          </p:spPr>
        </p:sp>
        <p:sp>
          <p:nvSpPr>
            <p:cNvPr name="TextBox 10" id="10"/>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253375" y="591487"/>
            <a:ext cx="12951389" cy="7441998"/>
          </a:xfrm>
          <a:prstGeom prst="rect">
            <a:avLst/>
          </a:prstGeom>
        </p:spPr>
        <p:txBody>
          <a:bodyPr anchor="t" rtlCol="false" tIns="0" lIns="0" bIns="0" rIns="0">
            <a:spAutoFit/>
          </a:bodyPr>
          <a:lstStyle/>
          <a:p>
            <a:pPr>
              <a:lnSpc>
                <a:spcPts val="3511"/>
              </a:lnSpc>
            </a:pPr>
            <a:r>
              <a:rPr lang="en-US" sz="2507">
                <a:solidFill>
                  <a:srgbClr val="000000"/>
                </a:solidFill>
                <a:latin typeface="Canva Sans 1 Bold"/>
              </a:rPr>
              <a:t>This slide focuses on the visualizations presented in the preceding slides and emphasizes the importance of data visualization in our analysis. In previous slides, we showcased various diagrams and charts that offer a comprehensive view of our findings.</a:t>
            </a:r>
          </a:p>
          <a:p>
            <a:pPr>
              <a:lnSpc>
                <a:spcPts val="3511"/>
              </a:lnSpc>
            </a:pPr>
          </a:p>
          <a:p>
            <a:pPr marL="541469" indent="-270735" lvl="1">
              <a:lnSpc>
                <a:spcPts val="3511"/>
              </a:lnSpc>
              <a:buFont typeface="Arial"/>
              <a:buChar char="•"/>
            </a:pPr>
            <a:r>
              <a:rPr lang="en-US" sz="2507">
                <a:solidFill>
                  <a:srgbClr val="000000"/>
                </a:solidFill>
                <a:latin typeface="Canva Sans 1 Bold"/>
              </a:rPr>
              <a:t>Visual Representation: We have utilized visualizations as a powerful tool to convey complex data insights in a clear and concise manner. By presenting data in graphical formats, we make it easier for stakeholders to grasp key information at a glance.</a:t>
            </a:r>
          </a:p>
          <a:p>
            <a:pPr marL="541469" indent="-270735" lvl="1">
              <a:lnSpc>
                <a:spcPts val="3511"/>
              </a:lnSpc>
              <a:buFont typeface="Arial"/>
              <a:buChar char="•"/>
            </a:pPr>
            <a:r>
              <a:rPr lang="en-US" sz="2507">
                <a:solidFill>
                  <a:srgbClr val="000000"/>
                </a:solidFill>
                <a:latin typeface="Canva Sans 1 Bold"/>
              </a:rPr>
              <a:t>Enhancing Understanding: Visualizations help us better understand the patterns, trends, and relationships within the dataset. They serve as a bridge between raw data and actionable insights.</a:t>
            </a:r>
          </a:p>
          <a:p>
            <a:pPr marL="541469" indent="-270735" lvl="1">
              <a:lnSpc>
                <a:spcPts val="3511"/>
              </a:lnSpc>
              <a:buFont typeface="Arial"/>
              <a:buChar char="•"/>
            </a:pPr>
            <a:r>
              <a:rPr lang="en-US" sz="2507">
                <a:solidFill>
                  <a:srgbClr val="000000"/>
                </a:solidFill>
                <a:latin typeface="Canva Sans 1 Bold"/>
              </a:rPr>
              <a:t>Python Visualization: We leverage</a:t>
            </a:r>
            <a:r>
              <a:rPr lang="en-US" sz="2507">
                <a:solidFill>
                  <a:srgbClr val="000000"/>
                </a:solidFill>
                <a:latin typeface="Canva Sans 1 Bold"/>
              </a:rPr>
              <a:t>d Python's data visualization libraries to create these informative visuals. Python's capabilities in this area have allowed us to customize and tailor our visualizations for specific purposes, making them highly effective for decision-making.</a:t>
            </a:r>
          </a:p>
          <a:p>
            <a:pPr>
              <a:lnSpc>
                <a:spcPts val="3511"/>
              </a:lnSpc>
            </a:pP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490993" y="8117577"/>
            <a:ext cx="5247073" cy="2196885"/>
            <a:chOff x="0" y="0"/>
            <a:chExt cx="805490" cy="337249"/>
          </a:xfrm>
        </p:grpSpPr>
        <p:sp>
          <p:nvSpPr>
            <p:cNvPr name="Freeform 3" id="3"/>
            <p:cNvSpPr/>
            <p:nvPr/>
          </p:nvSpPr>
          <p:spPr>
            <a:xfrm flipH="false" flipV="false" rot="0">
              <a:off x="0" y="0"/>
              <a:ext cx="805490" cy="337249"/>
            </a:xfrm>
            <a:custGeom>
              <a:avLst/>
              <a:gdLst/>
              <a:ahLst/>
              <a:cxnLst/>
              <a:rect r="r" b="b" t="t" l="l"/>
              <a:pathLst>
                <a:path h="337249" w="805490">
                  <a:moveTo>
                    <a:pt x="203200" y="0"/>
                  </a:moveTo>
                  <a:lnTo>
                    <a:pt x="805490" y="0"/>
                  </a:lnTo>
                  <a:lnTo>
                    <a:pt x="602290" y="337249"/>
                  </a:lnTo>
                  <a:lnTo>
                    <a:pt x="0" y="337249"/>
                  </a:lnTo>
                  <a:lnTo>
                    <a:pt x="203200" y="0"/>
                  </a:lnTo>
                  <a:close/>
                </a:path>
              </a:pathLst>
            </a:custGeom>
            <a:solidFill>
              <a:srgbClr val="153F60"/>
            </a:solidFill>
          </p:spPr>
        </p:sp>
        <p:sp>
          <p:nvSpPr>
            <p:cNvPr name="TextBox 4" id="4"/>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83206" y="8117577"/>
            <a:ext cx="10307137" cy="1388754"/>
            <a:chOff x="0" y="0"/>
            <a:chExt cx="2503012" cy="337249"/>
          </a:xfrm>
        </p:grpSpPr>
        <p:sp>
          <p:nvSpPr>
            <p:cNvPr name="Freeform 6" id="6"/>
            <p:cNvSpPr/>
            <p:nvPr/>
          </p:nvSpPr>
          <p:spPr>
            <a:xfrm flipH="false" flipV="false" rot="0">
              <a:off x="0" y="0"/>
              <a:ext cx="2503012" cy="337249"/>
            </a:xfrm>
            <a:custGeom>
              <a:avLst/>
              <a:gdLst/>
              <a:ahLst/>
              <a:cxnLst/>
              <a:rect r="r" b="b" t="t" l="l"/>
              <a:pathLst>
                <a:path h="337249" w="2503012">
                  <a:moveTo>
                    <a:pt x="203200" y="0"/>
                  </a:moveTo>
                  <a:lnTo>
                    <a:pt x="2503012" y="0"/>
                  </a:lnTo>
                  <a:lnTo>
                    <a:pt x="2299812" y="337249"/>
                  </a:lnTo>
                  <a:lnTo>
                    <a:pt x="0" y="337249"/>
                  </a:lnTo>
                  <a:lnTo>
                    <a:pt x="203200" y="0"/>
                  </a:lnTo>
                  <a:close/>
                </a:path>
              </a:pathLst>
            </a:custGeom>
            <a:solidFill>
              <a:srgbClr val="3DBBC8"/>
            </a:solidFill>
          </p:spPr>
        </p:sp>
        <p:sp>
          <p:nvSpPr>
            <p:cNvPr name="TextBox 7" id="7"/>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1185823" y="-724431"/>
            <a:ext cx="18786903" cy="11735861"/>
            <a:chOff x="0" y="0"/>
            <a:chExt cx="510476" cy="318886"/>
          </a:xfrm>
        </p:grpSpPr>
        <p:sp>
          <p:nvSpPr>
            <p:cNvPr name="Freeform 9" id="9"/>
            <p:cNvSpPr/>
            <p:nvPr/>
          </p:nvSpPr>
          <p:spPr>
            <a:xfrm flipH="false" flipV="false" rot="0">
              <a:off x="0" y="0"/>
              <a:ext cx="510476" cy="318886"/>
            </a:xfrm>
            <a:custGeom>
              <a:avLst/>
              <a:gdLst/>
              <a:ahLst/>
              <a:cxnLst/>
              <a:rect r="r" b="b" t="t" l="l"/>
              <a:pathLst>
                <a:path h="318886" w="510476">
                  <a:moveTo>
                    <a:pt x="510476" y="0"/>
                  </a:moveTo>
                  <a:lnTo>
                    <a:pt x="0" y="0"/>
                  </a:lnTo>
                  <a:lnTo>
                    <a:pt x="101600" y="159443"/>
                  </a:lnTo>
                  <a:lnTo>
                    <a:pt x="0" y="318886"/>
                  </a:lnTo>
                  <a:lnTo>
                    <a:pt x="510476" y="318886"/>
                  </a:lnTo>
                  <a:lnTo>
                    <a:pt x="408876" y="159443"/>
                  </a:lnTo>
                  <a:lnTo>
                    <a:pt x="510476" y="0"/>
                  </a:lnTo>
                  <a:close/>
                </a:path>
              </a:pathLst>
            </a:custGeom>
            <a:solidFill>
              <a:srgbClr val="153F60"/>
            </a:solidFill>
            <a:ln w="742950" cap="sq">
              <a:solidFill>
                <a:srgbClr val="3DBBC8"/>
              </a:solidFill>
              <a:prstDash val="solid"/>
              <a:miter/>
            </a:ln>
          </p:spPr>
        </p:sp>
        <p:sp>
          <p:nvSpPr>
            <p:cNvPr name="TextBox 10" id="10"/>
            <p:cNvSpPr txBox="true"/>
            <p:nvPr/>
          </p:nvSpPr>
          <p:spPr>
            <a:xfrm>
              <a:off x="88900" y="-57150"/>
              <a:ext cx="635000" cy="46355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9290761" y="1000125"/>
            <a:ext cx="8229600" cy="822960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017799" y="1028700"/>
            <a:ext cx="905097" cy="90509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F60"/>
            </a:solidFill>
          </p:spPr>
        </p:sp>
        <p:sp>
          <p:nvSpPr>
            <p:cNvPr name="TextBox 16" id="16"/>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2516210" y="-676806"/>
            <a:ext cx="9133900" cy="1162581"/>
            <a:chOff x="0" y="0"/>
            <a:chExt cx="2405636" cy="306194"/>
          </a:xfrm>
        </p:grpSpPr>
        <p:sp>
          <p:nvSpPr>
            <p:cNvPr name="Freeform 18" id="18"/>
            <p:cNvSpPr/>
            <p:nvPr/>
          </p:nvSpPr>
          <p:spPr>
            <a:xfrm flipH="false" flipV="false" rot="0">
              <a:off x="0" y="0"/>
              <a:ext cx="2405636" cy="306194"/>
            </a:xfrm>
            <a:custGeom>
              <a:avLst/>
              <a:gdLst/>
              <a:ahLst/>
              <a:cxnLst/>
              <a:rect r="r" b="b" t="t" l="l"/>
              <a:pathLst>
                <a:path h="306194" w="2405636">
                  <a:moveTo>
                    <a:pt x="2202436" y="0"/>
                  </a:moveTo>
                  <a:lnTo>
                    <a:pt x="0" y="0"/>
                  </a:lnTo>
                  <a:lnTo>
                    <a:pt x="203200" y="306194"/>
                  </a:lnTo>
                  <a:lnTo>
                    <a:pt x="2405636" y="306194"/>
                  </a:lnTo>
                  <a:lnTo>
                    <a:pt x="2202436" y="0"/>
                  </a:lnTo>
                  <a:close/>
                </a:path>
              </a:pathLst>
            </a:custGeom>
            <a:solidFill>
              <a:srgbClr val="153F60"/>
            </a:solidFill>
          </p:spPr>
        </p:sp>
        <p:sp>
          <p:nvSpPr>
            <p:cNvPr name="TextBox 19" id="19"/>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5814014" y="-676806"/>
            <a:ext cx="9133900" cy="1162581"/>
            <a:chOff x="0" y="0"/>
            <a:chExt cx="2405636" cy="306194"/>
          </a:xfrm>
        </p:grpSpPr>
        <p:sp>
          <p:nvSpPr>
            <p:cNvPr name="Freeform 21" id="21"/>
            <p:cNvSpPr/>
            <p:nvPr/>
          </p:nvSpPr>
          <p:spPr>
            <a:xfrm flipH="false" flipV="false" rot="0">
              <a:off x="0" y="0"/>
              <a:ext cx="2405636" cy="306194"/>
            </a:xfrm>
            <a:custGeom>
              <a:avLst/>
              <a:gdLst/>
              <a:ahLst/>
              <a:cxnLst/>
              <a:rect r="r" b="b" t="t" l="l"/>
              <a:pathLst>
                <a:path h="306194" w="2405636">
                  <a:moveTo>
                    <a:pt x="2202436" y="0"/>
                  </a:moveTo>
                  <a:lnTo>
                    <a:pt x="0" y="0"/>
                  </a:lnTo>
                  <a:lnTo>
                    <a:pt x="203200" y="306194"/>
                  </a:lnTo>
                  <a:lnTo>
                    <a:pt x="2405636" y="306194"/>
                  </a:lnTo>
                  <a:lnTo>
                    <a:pt x="2202436" y="0"/>
                  </a:lnTo>
                  <a:close/>
                </a:path>
              </a:pathLst>
            </a:custGeom>
            <a:solidFill>
              <a:srgbClr val="3DBBC8"/>
            </a:solidFill>
          </p:spPr>
        </p:sp>
        <p:sp>
          <p:nvSpPr>
            <p:cNvPr name="TextBox 22" id="22"/>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8962250" y="1000125"/>
            <a:ext cx="905097" cy="905097"/>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DBBC8"/>
            </a:solidFill>
          </p:spPr>
        </p:sp>
        <p:sp>
          <p:nvSpPr>
            <p:cNvPr name="TextBox 25" id="25"/>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8576658" y="1000125"/>
            <a:ext cx="905097" cy="905097"/>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F60"/>
            </a:solidFill>
          </p:spPr>
        </p:sp>
        <p:sp>
          <p:nvSpPr>
            <p:cNvPr name="TextBox 28" id="28"/>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sp>
        <p:nvSpPr>
          <p:cNvPr name="TextBox 29" id="29"/>
          <p:cNvSpPr txBox="true"/>
          <p:nvPr/>
        </p:nvSpPr>
        <p:spPr>
          <a:xfrm rot="0">
            <a:off x="2434810" y="3217703"/>
            <a:ext cx="13188793" cy="3101618"/>
          </a:xfrm>
          <a:prstGeom prst="rect">
            <a:avLst/>
          </a:prstGeom>
        </p:spPr>
        <p:txBody>
          <a:bodyPr anchor="t" rtlCol="false" tIns="0" lIns="0" bIns="0" rIns="0">
            <a:spAutoFit/>
          </a:bodyPr>
          <a:lstStyle/>
          <a:p>
            <a:pPr>
              <a:lnSpc>
                <a:spcPts val="24138"/>
              </a:lnSpc>
            </a:pPr>
            <a:r>
              <a:rPr lang="en-US" sz="17241">
                <a:solidFill>
                  <a:srgbClr val="000000"/>
                </a:solidFill>
                <a:latin typeface="Poppins Semi-Bold"/>
              </a:rPr>
              <a:t>THANK YOU</a:t>
            </a:r>
          </a:p>
        </p:txBody>
      </p:sp>
      <p:grpSp>
        <p:nvGrpSpPr>
          <p:cNvPr name="Group 30" id="30"/>
          <p:cNvGrpSpPr/>
          <p:nvPr/>
        </p:nvGrpSpPr>
        <p:grpSpPr>
          <a:xfrm rot="0">
            <a:off x="1363959" y="1028700"/>
            <a:ext cx="905097" cy="905097"/>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DBBC8"/>
            </a:solidFill>
          </p:spPr>
        </p:sp>
        <p:sp>
          <p:nvSpPr>
            <p:cNvPr name="TextBox 32" id="32"/>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603009" y="-4244679"/>
            <a:ext cx="26054872" cy="16276039"/>
            <a:chOff x="0" y="0"/>
            <a:chExt cx="510476" cy="318886"/>
          </a:xfrm>
        </p:grpSpPr>
        <p:sp>
          <p:nvSpPr>
            <p:cNvPr name="Freeform 3" id="3"/>
            <p:cNvSpPr/>
            <p:nvPr/>
          </p:nvSpPr>
          <p:spPr>
            <a:xfrm flipH="false" flipV="false" rot="0">
              <a:off x="0" y="0"/>
              <a:ext cx="510476" cy="318886"/>
            </a:xfrm>
            <a:custGeom>
              <a:avLst/>
              <a:gdLst/>
              <a:ahLst/>
              <a:cxnLst/>
              <a:rect r="r" b="b" t="t" l="l"/>
              <a:pathLst>
                <a:path h="318886" w="510476">
                  <a:moveTo>
                    <a:pt x="510476" y="0"/>
                  </a:moveTo>
                  <a:lnTo>
                    <a:pt x="0" y="0"/>
                  </a:lnTo>
                  <a:lnTo>
                    <a:pt x="101600" y="159443"/>
                  </a:lnTo>
                  <a:lnTo>
                    <a:pt x="0" y="318886"/>
                  </a:lnTo>
                  <a:lnTo>
                    <a:pt x="510476" y="318886"/>
                  </a:lnTo>
                  <a:lnTo>
                    <a:pt x="408876" y="159443"/>
                  </a:lnTo>
                  <a:lnTo>
                    <a:pt x="510476" y="0"/>
                  </a:lnTo>
                  <a:close/>
                </a:path>
              </a:pathLst>
            </a:custGeom>
            <a:solidFill>
              <a:srgbClr val="153F60"/>
            </a:solidFill>
            <a:ln w="447675" cap="sq">
              <a:solidFill>
                <a:srgbClr val="3DBBC8"/>
              </a:solidFill>
              <a:prstDash val="solid"/>
              <a:miter/>
            </a:ln>
          </p:spPr>
        </p:sp>
        <p:sp>
          <p:nvSpPr>
            <p:cNvPr name="TextBox 4" id="4"/>
            <p:cNvSpPr txBox="true"/>
            <p:nvPr/>
          </p:nvSpPr>
          <p:spPr>
            <a:xfrm>
              <a:off x="88900" y="-57150"/>
              <a:ext cx="635000" cy="46355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965031" y="1028700"/>
            <a:ext cx="7151491" cy="715149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DBBC8"/>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8" id="8"/>
          <p:cNvGrpSpPr>
            <a:grpSpLocks noChangeAspect="true"/>
          </p:cNvGrpSpPr>
          <p:nvPr/>
        </p:nvGrpSpPr>
        <p:grpSpPr>
          <a:xfrm rot="0">
            <a:off x="11224407" y="1288089"/>
            <a:ext cx="6632739" cy="6632712"/>
            <a:chOff x="0" y="0"/>
            <a:chExt cx="6350000" cy="6349975"/>
          </a:xfrm>
        </p:grpSpPr>
        <p:sp>
          <p:nvSpPr>
            <p:cNvPr name="Freeform 9" id="9"/>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0" t="0" r="0" b="0"/>
              </a:stretch>
            </a:blipFill>
          </p:spPr>
        </p:sp>
      </p:grpSp>
      <p:grpSp>
        <p:nvGrpSpPr>
          <p:cNvPr name="Group 10" id="10"/>
          <p:cNvGrpSpPr/>
          <p:nvPr/>
        </p:nvGrpSpPr>
        <p:grpSpPr>
          <a:xfrm rot="0">
            <a:off x="3950296" y="-686331"/>
            <a:ext cx="8127004" cy="1162581"/>
            <a:chOff x="0" y="0"/>
            <a:chExt cx="2140446" cy="306194"/>
          </a:xfrm>
        </p:grpSpPr>
        <p:sp>
          <p:nvSpPr>
            <p:cNvPr name="Freeform 11" id="11"/>
            <p:cNvSpPr/>
            <p:nvPr/>
          </p:nvSpPr>
          <p:spPr>
            <a:xfrm flipH="false" flipV="false" rot="0">
              <a:off x="0" y="0"/>
              <a:ext cx="2140446" cy="306194"/>
            </a:xfrm>
            <a:custGeom>
              <a:avLst/>
              <a:gdLst/>
              <a:ahLst/>
              <a:cxnLst/>
              <a:rect r="r" b="b" t="t" l="l"/>
              <a:pathLst>
                <a:path h="306194" w="2140446">
                  <a:moveTo>
                    <a:pt x="1937246" y="0"/>
                  </a:moveTo>
                  <a:lnTo>
                    <a:pt x="0" y="0"/>
                  </a:lnTo>
                  <a:lnTo>
                    <a:pt x="203200" y="306194"/>
                  </a:lnTo>
                  <a:lnTo>
                    <a:pt x="2140446" y="306194"/>
                  </a:lnTo>
                  <a:lnTo>
                    <a:pt x="1937246" y="0"/>
                  </a:lnTo>
                  <a:close/>
                </a:path>
              </a:pathLst>
            </a:custGeom>
            <a:solidFill>
              <a:srgbClr val="153F60"/>
            </a:solidFill>
          </p:spPr>
        </p:sp>
        <p:sp>
          <p:nvSpPr>
            <p:cNvPr name="TextBox 12" id="12"/>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5391282" y="-686331"/>
            <a:ext cx="10140795" cy="1162581"/>
            <a:chOff x="0" y="0"/>
            <a:chExt cx="2670827" cy="306194"/>
          </a:xfrm>
        </p:grpSpPr>
        <p:sp>
          <p:nvSpPr>
            <p:cNvPr name="Freeform 14" id="14"/>
            <p:cNvSpPr/>
            <p:nvPr/>
          </p:nvSpPr>
          <p:spPr>
            <a:xfrm flipH="false" flipV="false" rot="0">
              <a:off x="0" y="0"/>
              <a:ext cx="2670827" cy="306194"/>
            </a:xfrm>
            <a:custGeom>
              <a:avLst/>
              <a:gdLst/>
              <a:ahLst/>
              <a:cxnLst/>
              <a:rect r="r" b="b" t="t" l="l"/>
              <a:pathLst>
                <a:path h="306194" w="2670827">
                  <a:moveTo>
                    <a:pt x="2467627" y="0"/>
                  </a:moveTo>
                  <a:lnTo>
                    <a:pt x="0" y="0"/>
                  </a:lnTo>
                  <a:lnTo>
                    <a:pt x="203200" y="306194"/>
                  </a:lnTo>
                  <a:lnTo>
                    <a:pt x="2670827" y="306194"/>
                  </a:lnTo>
                  <a:lnTo>
                    <a:pt x="2467627" y="0"/>
                  </a:lnTo>
                  <a:close/>
                </a:path>
              </a:pathLst>
            </a:custGeom>
            <a:solidFill>
              <a:srgbClr val="3DBBC8"/>
            </a:solidFill>
          </p:spPr>
        </p:sp>
        <p:sp>
          <p:nvSpPr>
            <p:cNvPr name="TextBox 15" id="15"/>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521054" y="2500661"/>
            <a:ext cx="10207704" cy="4905375"/>
          </a:xfrm>
          <a:prstGeom prst="rect">
            <a:avLst/>
          </a:prstGeom>
        </p:spPr>
        <p:txBody>
          <a:bodyPr anchor="t" rtlCol="false" tIns="0" lIns="0" bIns="0" rIns="0">
            <a:spAutoFit/>
          </a:bodyPr>
          <a:lstStyle/>
          <a:p>
            <a:pPr algn="just" marL="431801" indent="-215900" lvl="1">
              <a:lnSpc>
                <a:spcPts val="2400"/>
              </a:lnSpc>
              <a:buFont typeface="Arial"/>
              <a:buChar char="•"/>
            </a:pPr>
            <a:r>
              <a:rPr lang="en-US" sz="2000">
                <a:solidFill>
                  <a:srgbClr val="000000"/>
                </a:solidFill>
                <a:latin typeface="Poppins Bold"/>
              </a:rPr>
              <a:t>About_Dataset:</a:t>
            </a:r>
            <a:r>
              <a:rPr lang="en-US" sz="2000">
                <a:solidFill>
                  <a:srgbClr val="000000"/>
                </a:solidFill>
                <a:latin typeface="Poppins"/>
              </a:rPr>
              <a:t> The dataset we will be analyzing is called "Retail_Data_Transactions.csv." It contains transactional data from a retail business.</a:t>
            </a:r>
          </a:p>
          <a:p>
            <a:pPr algn="just" marL="431801" indent="-215900" lvl="1">
              <a:lnSpc>
                <a:spcPts val="2400"/>
              </a:lnSpc>
              <a:buFont typeface="Arial"/>
              <a:buChar char="•"/>
            </a:pPr>
            <a:r>
              <a:rPr lang="en-US" sz="2000">
                <a:solidFill>
                  <a:srgbClr val="000000"/>
                </a:solidFill>
                <a:latin typeface="Poppins Bold"/>
              </a:rPr>
              <a:t>O</a:t>
            </a:r>
            <a:r>
              <a:rPr lang="en-US" sz="2000">
                <a:solidFill>
                  <a:srgbClr val="000000"/>
                </a:solidFill>
                <a:latin typeface="Poppins Bold"/>
              </a:rPr>
              <a:t>bjective of the analysis</a:t>
            </a:r>
            <a:r>
              <a:rPr lang="en-US" sz="2000">
                <a:solidFill>
                  <a:srgbClr val="000000"/>
                </a:solidFill>
                <a:latin typeface="Poppins"/>
              </a:rPr>
              <a:t>: The primary objective of this analysis is to gain valuable insights and understanding from the retail data transactions. By examining this dataset, we aim to uncover trends, patterns, and actionable information that can assist in making data-driven business decisions. This analysis will help us better understand customer behavior, product preferences, and sales trends, ultimately improving the retail business's performance and strategy.</a:t>
            </a:r>
          </a:p>
          <a:p>
            <a:pPr algn="just">
              <a:lnSpc>
                <a:spcPts val="2400"/>
              </a:lnSpc>
            </a:pPr>
          </a:p>
          <a:p>
            <a:pPr algn="just">
              <a:lnSpc>
                <a:spcPts val="2400"/>
              </a:lnSpc>
            </a:pPr>
            <a:r>
              <a:rPr lang="en-US" sz="2000">
                <a:solidFill>
                  <a:srgbClr val="000000"/>
                </a:solidFill>
                <a:latin typeface="Poppins"/>
              </a:rPr>
              <a:t>This introductory slide sets the stage for the presentation, providing context and outlining the purpose of the analysis. It serves as a foundation for the subsequent slides, which will delve deeper into the details of the dataset and the insights derived from it.</a:t>
            </a:r>
          </a:p>
          <a:p>
            <a:pPr algn="just">
              <a:lnSpc>
                <a:spcPts val="2400"/>
              </a:lnSpc>
            </a:pPr>
          </a:p>
        </p:txBody>
      </p:sp>
      <p:grpSp>
        <p:nvGrpSpPr>
          <p:cNvPr name="Group 17" id="17"/>
          <p:cNvGrpSpPr/>
          <p:nvPr/>
        </p:nvGrpSpPr>
        <p:grpSpPr>
          <a:xfrm rot="0">
            <a:off x="824371" y="8902313"/>
            <a:ext cx="711975" cy="711975"/>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DBBC8"/>
            </a:solidFill>
          </p:spPr>
        </p:sp>
        <p:sp>
          <p:nvSpPr>
            <p:cNvPr name="TextBox 19" id="19"/>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521054" y="8902313"/>
            <a:ext cx="711975" cy="711975"/>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F60"/>
            </a:solidFill>
          </p:spPr>
        </p:sp>
        <p:sp>
          <p:nvSpPr>
            <p:cNvPr name="TextBox 22" id="22"/>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1028700" y="904875"/>
            <a:ext cx="5057601" cy="809625"/>
          </a:xfrm>
          <a:prstGeom prst="rect">
            <a:avLst/>
          </a:prstGeom>
        </p:spPr>
        <p:txBody>
          <a:bodyPr anchor="t" rtlCol="false" tIns="0" lIns="0" bIns="0" rIns="0">
            <a:spAutoFit/>
          </a:bodyPr>
          <a:lstStyle/>
          <a:p>
            <a:pPr>
              <a:lnSpc>
                <a:spcPts val="6299"/>
              </a:lnSpc>
            </a:pPr>
            <a:r>
              <a:rPr lang="en-US" sz="4500">
                <a:solidFill>
                  <a:srgbClr val="000000"/>
                </a:solidFill>
                <a:latin typeface="Poppins Bold"/>
              </a:rPr>
              <a:t>Introduction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603009" y="-4244679"/>
            <a:ext cx="26054872" cy="16276039"/>
            <a:chOff x="0" y="0"/>
            <a:chExt cx="510476" cy="318886"/>
          </a:xfrm>
        </p:grpSpPr>
        <p:sp>
          <p:nvSpPr>
            <p:cNvPr name="Freeform 3" id="3"/>
            <p:cNvSpPr/>
            <p:nvPr/>
          </p:nvSpPr>
          <p:spPr>
            <a:xfrm flipH="false" flipV="false" rot="0">
              <a:off x="0" y="0"/>
              <a:ext cx="510476" cy="318886"/>
            </a:xfrm>
            <a:custGeom>
              <a:avLst/>
              <a:gdLst/>
              <a:ahLst/>
              <a:cxnLst/>
              <a:rect r="r" b="b" t="t" l="l"/>
              <a:pathLst>
                <a:path h="318886" w="510476">
                  <a:moveTo>
                    <a:pt x="510476" y="0"/>
                  </a:moveTo>
                  <a:lnTo>
                    <a:pt x="0" y="0"/>
                  </a:lnTo>
                  <a:lnTo>
                    <a:pt x="101600" y="159443"/>
                  </a:lnTo>
                  <a:lnTo>
                    <a:pt x="0" y="318886"/>
                  </a:lnTo>
                  <a:lnTo>
                    <a:pt x="510476" y="318886"/>
                  </a:lnTo>
                  <a:lnTo>
                    <a:pt x="408876" y="159443"/>
                  </a:lnTo>
                  <a:lnTo>
                    <a:pt x="510476" y="0"/>
                  </a:lnTo>
                  <a:close/>
                </a:path>
              </a:pathLst>
            </a:custGeom>
            <a:solidFill>
              <a:srgbClr val="153F60"/>
            </a:solidFill>
            <a:ln w="447675" cap="sq">
              <a:solidFill>
                <a:srgbClr val="3DBBC8"/>
              </a:solidFill>
              <a:prstDash val="solid"/>
              <a:miter/>
            </a:ln>
          </p:spPr>
        </p:sp>
        <p:sp>
          <p:nvSpPr>
            <p:cNvPr name="TextBox 4" id="4"/>
            <p:cNvSpPr txBox="true"/>
            <p:nvPr/>
          </p:nvSpPr>
          <p:spPr>
            <a:xfrm>
              <a:off x="88900" y="-57150"/>
              <a:ext cx="635000" cy="46355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965031" y="1028700"/>
            <a:ext cx="7151491" cy="715149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DBBC8"/>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8" id="8"/>
          <p:cNvGrpSpPr>
            <a:grpSpLocks noChangeAspect="true"/>
          </p:cNvGrpSpPr>
          <p:nvPr/>
        </p:nvGrpSpPr>
        <p:grpSpPr>
          <a:xfrm rot="0">
            <a:off x="11224407" y="1288089"/>
            <a:ext cx="6632739" cy="6632712"/>
            <a:chOff x="0" y="0"/>
            <a:chExt cx="6350000" cy="6349975"/>
          </a:xfrm>
        </p:grpSpPr>
        <p:sp>
          <p:nvSpPr>
            <p:cNvPr name="Freeform 9" id="9"/>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0" t="0" r="0" b="0"/>
              </a:stretch>
            </a:blipFill>
          </p:spPr>
        </p:sp>
      </p:grpSp>
      <p:grpSp>
        <p:nvGrpSpPr>
          <p:cNvPr name="Group 10" id="10"/>
          <p:cNvGrpSpPr/>
          <p:nvPr/>
        </p:nvGrpSpPr>
        <p:grpSpPr>
          <a:xfrm rot="0">
            <a:off x="3950296" y="-686331"/>
            <a:ext cx="8127004" cy="1162581"/>
            <a:chOff x="0" y="0"/>
            <a:chExt cx="2140446" cy="306194"/>
          </a:xfrm>
        </p:grpSpPr>
        <p:sp>
          <p:nvSpPr>
            <p:cNvPr name="Freeform 11" id="11"/>
            <p:cNvSpPr/>
            <p:nvPr/>
          </p:nvSpPr>
          <p:spPr>
            <a:xfrm flipH="false" flipV="false" rot="0">
              <a:off x="0" y="0"/>
              <a:ext cx="2140446" cy="306194"/>
            </a:xfrm>
            <a:custGeom>
              <a:avLst/>
              <a:gdLst/>
              <a:ahLst/>
              <a:cxnLst/>
              <a:rect r="r" b="b" t="t" l="l"/>
              <a:pathLst>
                <a:path h="306194" w="2140446">
                  <a:moveTo>
                    <a:pt x="1937246" y="0"/>
                  </a:moveTo>
                  <a:lnTo>
                    <a:pt x="0" y="0"/>
                  </a:lnTo>
                  <a:lnTo>
                    <a:pt x="203200" y="306194"/>
                  </a:lnTo>
                  <a:lnTo>
                    <a:pt x="2140446" y="306194"/>
                  </a:lnTo>
                  <a:lnTo>
                    <a:pt x="1937246" y="0"/>
                  </a:lnTo>
                  <a:close/>
                </a:path>
              </a:pathLst>
            </a:custGeom>
            <a:solidFill>
              <a:srgbClr val="153F60"/>
            </a:solidFill>
          </p:spPr>
        </p:sp>
        <p:sp>
          <p:nvSpPr>
            <p:cNvPr name="TextBox 12" id="12"/>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5391282" y="-686331"/>
            <a:ext cx="10140795" cy="1162581"/>
            <a:chOff x="0" y="0"/>
            <a:chExt cx="2670827" cy="306194"/>
          </a:xfrm>
        </p:grpSpPr>
        <p:sp>
          <p:nvSpPr>
            <p:cNvPr name="Freeform 14" id="14"/>
            <p:cNvSpPr/>
            <p:nvPr/>
          </p:nvSpPr>
          <p:spPr>
            <a:xfrm flipH="false" flipV="false" rot="0">
              <a:off x="0" y="0"/>
              <a:ext cx="2670827" cy="306194"/>
            </a:xfrm>
            <a:custGeom>
              <a:avLst/>
              <a:gdLst/>
              <a:ahLst/>
              <a:cxnLst/>
              <a:rect r="r" b="b" t="t" l="l"/>
              <a:pathLst>
                <a:path h="306194" w="2670827">
                  <a:moveTo>
                    <a:pt x="2467627" y="0"/>
                  </a:moveTo>
                  <a:lnTo>
                    <a:pt x="0" y="0"/>
                  </a:lnTo>
                  <a:lnTo>
                    <a:pt x="203200" y="306194"/>
                  </a:lnTo>
                  <a:lnTo>
                    <a:pt x="2670827" y="306194"/>
                  </a:lnTo>
                  <a:lnTo>
                    <a:pt x="2467627" y="0"/>
                  </a:lnTo>
                  <a:close/>
                </a:path>
              </a:pathLst>
            </a:custGeom>
            <a:solidFill>
              <a:srgbClr val="3DBBC8"/>
            </a:solidFill>
          </p:spPr>
        </p:sp>
        <p:sp>
          <p:nvSpPr>
            <p:cNvPr name="TextBox 15" id="15"/>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1536346" y="3657183"/>
            <a:ext cx="9428685" cy="3931763"/>
          </a:xfrm>
          <a:prstGeom prst="rect">
            <a:avLst/>
          </a:prstGeom>
        </p:spPr>
        <p:txBody>
          <a:bodyPr anchor="t" rtlCol="false" tIns="0" lIns="0" bIns="0" rIns="0">
            <a:spAutoFit/>
          </a:bodyPr>
          <a:lstStyle/>
          <a:p>
            <a:pPr algn="just">
              <a:lnSpc>
                <a:spcPts val="2567"/>
              </a:lnSpc>
            </a:pPr>
            <a:r>
              <a:rPr lang="en-US" sz="2139">
                <a:solidFill>
                  <a:srgbClr val="000000"/>
                </a:solidFill>
                <a:latin typeface="Poppins"/>
              </a:rPr>
              <a:t>The dataset consists of retail transaction data.</a:t>
            </a:r>
          </a:p>
          <a:p>
            <a:pPr algn="just">
              <a:lnSpc>
                <a:spcPts val="2567"/>
              </a:lnSpc>
            </a:pPr>
            <a:r>
              <a:rPr lang="en-US" sz="2139">
                <a:solidFill>
                  <a:srgbClr val="000000"/>
                </a:solidFill>
                <a:latin typeface="Poppins"/>
              </a:rPr>
              <a:t>It includes the following columns:</a:t>
            </a:r>
          </a:p>
          <a:p>
            <a:pPr algn="just">
              <a:lnSpc>
                <a:spcPts val="2567"/>
              </a:lnSpc>
            </a:pPr>
          </a:p>
          <a:p>
            <a:pPr algn="just" marL="461918" indent="-230959" lvl="1">
              <a:lnSpc>
                <a:spcPts val="2567"/>
              </a:lnSpc>
              <a:buFont typeface="Arial"/>
              <a:buChar char="•"/>
            </a:pPr>
            <a:r>
              <a:rPr lang="en-US" sz="2139">
                <a:solidFill>
                  <a:srgbClr val="000000"/>
                </a:solidFill>
                <a:latin typeface="Poppins"/>
              </a:rPr>
              <a:t>TransactionID: A unique identifier for each transaction </a:t>
            </a:r>
          </a:p>
          <a:p>
            <a:pPr algn="just" marL="461918" indent="-230959" lvl="1">
              <a:lnSpc>
                <a:spcPts val="2567"/>
              </a:lnSpc>
              <a:buFont typeface="Arial"/>
              <a:buChar char="•"/>
            </a:pPr>
            <a:r>
              <a:rPr lang="en-US" sz="2139">
                <a:solidFill>
                  <a:srgbClr val="000000"/>
                </a:solidFill>
                <a:latin typeface="Poppins"/>
              </a:rPr>
              <a:t>TransactionTime: The time the transaction took place </a:t>
            </a:r>
          </a:p>
          <a:p>
            <a:pPr algn="just" marL="461918" indent="-230959" lvl="1">
              <a:lnSpc>
                <a:spcPts val="2567"/>
              </a:lnSpc>
              <a:buFont typeface="Arial"/>
              <a:buChar char="•"/>
            </a:pPr>
            <a:r>
              <a:rPr lang="en-US" sz="2139">
                <a:solidFill>
                  <a:srgbClr val="000000"/>
                </a:solidFill>
                <a:latin typeface="Poppins"/>
              </a:rPr>
              <a:t>ItemCode: The code of the item purchased.</a:t>
            </a:r>
          </a:p>
          <a:p>
            <a:pPr algn="just" marL="461918" indent="-230959" lvl="1">
              <a:lnSpc>
                <a:spcPts val="2567"/>
              </a:lnSpc>
              <a:buFont typeface="Arial"/>
              <a:buChar char="•"/>
            </a:pPr>
            <a:r>
              <a:rPr lang="en-US" sz="2139">
                <a:solidFill>
                  <a:srgbClr val="000000"/>
                </a:solidFill>
                <a:latin typeface="Poppins"/>
              </a:rPr>
              <a:t>ItemDescription:A description of the item purchased</a:t>
            </a:r>
          </a:p>
          <a:p>
            <a:pPr algn="just" marL="461918" indent="-230959" lvl="1">
              <a:lnSpc>
                <a:spcPts val="2567"/>
              </a:lnSpc>
              <a:buFont typeface="Arial"/>
              <a:buChar char="•"/>
            </a:pPr>
            <a:r>
              <a:rPr lang="en-US" sz="2139">
                <a:solidFill>
                  <a:srgbClr val="000000"/>
                </a:solidFill>
                <a:latin typeface="Poppins"/>
              </a:rPr>
              <a:t>NumberOfItemsPurchased: The number of items purchased in the transaction </a:t>
            </a:r>
          </a:p>
          <a:p>
            <a:pPr algn="just" marL="461918" indent="-230959" lvl="1">
              <a:lnSpc>
                <a:spcPts val="2567"/>
              </a:lnSpc>
              <a:buFont typeface="Arial"/>
              <a:buChar char="•"/>
            </a:pPr>
            <a:r>
              <a:rPr lang="en-US" sz="2139">
                <a:solidFill>
                  <a:srgbClr val="000000"/>
                </a:solidFill>
                <a:latin typeface="Poppins"/>
              </a:rPr>
              <a:t>CostPerItem: The cost per item</a:t>
            </a:r>
          </a:p>
          <a:p>
            <a:pPr algn="just" marL="461918" indent="-230959" lvl="1">
              <a:lnSpc>
                <a:spcPts val="2567"/>
              </a:lnSpc>
              <a:buFont typeface="Arial"/>
              <a:buChar char="•"/>
            </a:pPr>
            <a:r>
              <a:rPr lang="en-US" sz="2139">
                <a:solidFill>
                  <a:srgbClr val="000000"/>
                </a:solidFill>
                <a:latin typeface="Poppins"/>
              </a:rPr>
              <a:t>Country: The country where the transaction took place</a:t>
            </a:r>
          </a:p>
          <a:p>
            <a:pPr algn="just">
              <a:lnSpc>
                <a:spcPts val="2567"/>
              </a:lnSpc>
            </a:pPr>
          </a:p>
        </p:txBody>
      </p:sp>
      <p:grpSp>
        <p:nvGrpSpPr>
          <p:cNvPr name="Group 17" id="17"/>
          <p:cNvGrpSpPr/>
          <p:nvPr/>
        </p:nvGrpSpPr>
        <p:grpSpPr>
          <a:xfrm rot="0">
            <a:off x="824371" y="8902313"/>
            <a:ext cx="711975" cy="711975"/>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DBBC8"/>
            </a:solidFill>
          </p:spPr>
        </p:sp>
        <p:sp>
          <p:nvSpPr>
            <p:cNvPr name="TextBox 19" id="19"/>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521054" y="8902313"/>
            <a:ext cx="711975" cy="711975"/>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F60"/>
            </a:solidFill>
          </p:spPr>
        </p:sp>
        <p:sp>
          <p:nvSpPr>
            <p:cNvPr name="TextBox 22" id="22"/>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1536346" y="2349114"/>
            <a:ext cx="5057601" cy="809625"/>
          </a:xfrm>
          <a:prstGeom prst="rect">
            <a:avLst/>
          </a:prstGeom>
        </p:spPr>
        <p:txBody>
          <a:bodyPr anchor="t" rtlCol="false" tIns="0" lIns="0" bIns="0" rIns="0">
            <a:spAutoFit/>
          </a:bodyPr>
          <a:lstStyle/>
          <a:p>
            <a:pPr>
              <a:lnSpc>
                <a:spcPts val="6299"/>
              </a:lnSpc>
            </a:pPr>
            <a:r>
              <a:rPr lang="en-US" sz="4500">
                <a:solidFill>
                  <a:srgbClr val="000000"/>
                </a:solidFill>
                <a:latin typeface="Poppins Bold"/>
              </a:rPr>
              <a:t>Dataset Source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646400" y="1768690"/>
            <a:ext cx="3609767" cy="3609767"/>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DBBC8"/>
            </a:solidFill>
            <a:ln w="285750" cap="sq">
              <a:solidFill>
                <a:srgbClr val="153F60"/>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60564" y="-3128877"/>
            <a:ext cx="26054872" cy="16276039"/>
            <a:chOff x="0" y="0"/>
            <a:chExt cx="510476" cy="318886"/>
          </a:xfrm>
        </p:grpSpPr>
        <p:sp>
          <p:nvSpPr>
            <p:cNvPr name="Freeform 6" id="6"/>
            <p:cNvSpPr/>
            <p:nvPr/>
          </p:nvSpPr>
          <p:spPr>
            <a:xfrm flipH="false" flipV="false" rot="0">
              <a:off x="0" y="0"/>
              <a:ext cx="510476" cy="318886"/>
            </a:xfrm>
            <a:custGeom>
              <a:avLst/>
              <a:gdLst/>
              <a:ahLst/>
              <a:cxnLst/>
              <a:rect r="r" b="b" t="t" l="l"/>
              <a:pathLst>
                <a:path h="318886" w="510476">
                  <a:moveTo>
                    <a:pt x="510476" y="0"/>
                  </a:moveTo>
                  <a:lnTo>
                    <a:pt x="0" y="0"/>
                  </a:lnTo>
                  <a:lnTo>
                    <a:pt x="101600" y="159443"/>
                  </a:lnTo>
                  <a:lnTo>
                    <a:pt x="0" y="318886"/>
                  </a:lnTo>
                  <a:lnTo>
                    <a:pt x="510476" y="318886"/>
                  </a:lnTo>
                  <a:lnTo>
                    <a:pt x="408876" y="159443"/>
                  </a:lnTo>
                  <a:lnTo>
                    <a:pt x="510476" y="0"/>
                  </a:lnTo>
                  <a:close/>
                </a:path>
              </a:pathLst>
            </a:custGeom>
            <a:solidFill>
              <a:srgbClr val="153F60"/>
            </a:solidFill>
            <a:ln cap="sq">
              <a:noFill/>
              <a:prstDash val="solid"/>
              <a:miter/>
            </a:ln>
          </p:spPr>
        </p:sp>
        <p:sp>
          <p:nvSpPr>
            <p:cNvPr name="TextBox 7" id="7"/>
            <p:cNvSpPr txBox="true"/>
            <p:nvPr/>
          </p:nvSpPr>
          <p:spPr>
            <a:xfrm>
              <a:off x="88900" y="-57150"/>
              <a:ext cx="635000" cy="46355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1804650" y="1793467"/>
            <a:ext cx="3594052" cy="359405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F60"/>
            </a:solidFill>
            <a:ln w="285750" cap="sq">
              <a:solidFill>
                <a:srgbClr val="3DBBC8"/>
              </a:solid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101604" y="-581290"/>
            <a:ext cx="8127004" cy="1162581"/>
            <a:chOff x="0" y="0"/>
            <a:chExt cx="2140446" cy="306194"/>
          </a:xfrm>
        </p:grpSpPr>
        <p:sp>
          <p:nvSpPr>
            <p:cNvPr name="Freeform 12" id="12"/>
            <p:cNvSpPr/>
            <p:nvPr/>
          </p:nvSpPr>
          <p:spPr>
            <a:xfrm flipH="false" flipV="false" rot="0">
              <a:off x="0" y="0"/>
              <a:ext cx="2140446" cy="306194"/>
            </a:xfrm>
            <a:custGeom>
              <a:avLst/>
              <a:gdLst/>
              <a:ahLst/>
              <a:cxnLst/>
              <a:rect r="r" b="b" t="t" l="l"/>
              <a:pathLst>
                <a:path h="306194" w="2140446">
                  <a:moveTo>
                    <a:pt x="1937246" y="0"/>
                  </a:moveTo>
                  <a:lnTo>
                    <a:pt x="0" y="0"/>
                  </a:lnTo>
                  <a:lnTo>
                    <a:pt x="203200" y="306194"/>
                  </a:lnTo>
                  <a:lnTo>
                    <a:pt x="2140446" y="306194"/>
                  </a:lnTo>
                  <a:lnTo>
                    <a:pt x="1937246" y="0"/>
                  </a:lnTo>
                  <a:close/>
                </a:path>
              </a:pathLst>
            </a:custGeom>
            <a:solidFill>
              <a:srgbClr val="153F60"/>
            </a:solidFill>
          </p:spPr>
        </p:sp>
        <p:sp>
          <p:nvSpPr>
            <p:cNvPr name="TextBox 13" id="13"/>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7836279" y="9736784"/>
            <a:ext cx="15807147" cy="787029"/>
            <a:chOff x="0" y="0"/>
            <a:chExt cx="6404338" cy="318868"/>
          </a:xfrm>
        </p:grpSpPr>
        <p:sp>
          <p:nvSpPr>
            <p:cNvPr name="Freeform 15" id="15"/>
            <p:cNvSpPr/>
            <p:nvPr/>
          </p:nvSpPr>
          <p:spPr>
            <a:xfrm flipH="false" flipV="false" rot="0">
              <a:off x="0" y="0"/>
              <a:ext cx="6404338" cy="318868"/>
            </a:xfrm>
            <a:custGeom>
              <a:avLst/>
              <a:gdLst/>
              <a:ahLst/>
              <a:cxnLst/>
              <a:rect r="r" b="b" t="t" l="l"/>
              <a:pathLst>
                <a:path h="318868" w="6404338">
                  <a:moveTo>
                    <a:pt x="203200" y="0"/>
                  </a:moveTo>
                  <a:lnTo>
                    <a:pt x="6404338" y="0"/>
                  </a:lnTo>
                  <a:lnTo>
                    <a:pt x="6201138" y="318868"/>
                  </a:lnTo>
                  <a:lnTo>
                    <a:pt x="0" y="318868"/>
                  </a:lnTo>
                  <a:lnTo>
                    <a:pt x="203200" y="0"/>
                  </a:lnTo>
                  <a:close/>
                </a:path>
              </a:pathLst>
            </a:custGeom>
            <a:solidFill>
              <a:srgbClr val="3DBBC8"/>
            </a:solidFill>
          </p:spPr>
        </p:sp>
        <p:sp>
          <p:nvSpPr>
            <p:cNvPr name="TextBox 16" id="16"/>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3517053" y="2656262"/>
            <a:ext cx="1868461" cy="1868461"/>
          </a:xfrm>
          <a:custGeom>
            <a:avLst/>
            <a:gdLst/>
            <a:ahLst/>
            <a:cxnLst/>
            <a:rect r="r" b="b" t="t" l="l"/>
            <a:pathLst>
              <a:path h="1868461" w="1868461">
                <a:moveTo>
                  <a:pt x="0" y="0"/>
                </a:moveTo>
                <a:lnTo>
                  <a:pt x="1868462" y="0"/>
                </a:lnTo>
                <a:lnTo>
                  <a:pt x="1868462" y="1868462"/>
                </a:lnTo>
                <a:lnTo>
                  <a:pt x="0" y="1868462"/>
                </a:lnTo>
                <a:lnTo>
                  <a:pt x="0" y="0"/>
                </a:lnTo>
                <a:close/>
              </a:path>
            </a:pathLst>
          </a:custGeom>
          <a:blipFill>
            <a:blip r:embed="rId2"/>
            <a:stretch>
              <a:fillRect l="-17417" t="-18406" r="-25901" b="-36192"/>
            </a:stretch>
          </a:blipFill>
        </p:spPr>
      </p:sp>
      <p:sp>
        <p:nvSpPr>
          <p:cNvPr name="Freeform 18" id="18"/>
          <p:cNvSpPr/>
          <p:nvPr/>
        </p:nvSpPr>
        <p:spPr>
          <a:xfrm flipH="false" flipV="false" rot="0">
            <a:off x="12653735" y="2656262"/>
            <a:ext cx="1895882" cy="1895882"/>
          </a:xfrm>
          <a:custGeom>
            <a:avLst/>
            <a:gdLst/>
            <a:ahLst/>
            <a:cxnLst/>
            <a:rect r="r" b="b" t="t" l="l"/>
            <a:pathLst>
              <a:path h="1895882" w="1895882">
                <a:moveTo>
                  <a:pt x="0" y="0"/>
                </a:moveTo>
                <a:lnTo>
                  <a:pt x="1895882" y="0"/>
                </a:lnTo>
                <a:lnTo>
                  <a:pt x="1895882" y="1895882"/>
                </a:lnTo>
                <a:lnTo>
                  <a:pt x="0" y="1895882"/>
                </a:lnTo>
                <a:lnTo>
                  <a:pt x="0" y="0"/>
                </a:lnTo>
                <a:close/>
              </a:path>
            </a:pathLst>
          </a:custGeom>
          <a:blipFill>
            <a:blip r:embed="rId3"/>
            <a:stretch>
              <a:fillRect l="0" t="0" r="0" b="0"/>
            </a:stretch>
          </a:blipFill>
        </p:spPr>
      </p:sp>
      <p:sp>
        <p:nvSpPr>
          <p:cNvPr name="TextBox 19" id="19"/>
          <p:cNvSpPr txBox="true"/>
          <p:nvPr/>
        </p:nvSpPr>
        <p:spPr>
          <a:xfrm rot="0">
            <a:off x="2255925" y="5683847"/>
            <a:ext cx="4390718" cy="635000"/>
          </a:xfrm>
          <a:prstGeom prst="rect">
            <a:avLst/>
          </a:prstGeom>
        </p:spPr>
        <p:txBody>
          <a:bodyPr anchor="t" rtlCol="false" tIns="0" lIns="0" bIns="0" rIns="0">
            <a:spAutoFit/>
          </a:bodyPr>
          <a:lstStyle/>
          <a:p>
            <a:pPr algn="ctr">
              <a:lnSpc>
                <a:spcPts val="4900"/>
              </a:lnSpc>
            </a:pPr>
            <a:r>
              <a:rPr lang="en-US" sz="3500">
                <a:solidFill>
                  <a:srgbClr val="152F43"/>
                </a:solidFill>
                <a:latin typeface="Poppins Bold"/>
              </a:rPr>
              <a:t>Data Collection</a:t>
            </a:r>
          </a:p>
        </p:txBody>
      </p:sp>
      <p:sp>
        <p:nvSpPr>
          <p:cNvPr name="TextBox 20" id="20"/>
          <p:cNvSpPr txBox="true"/>
          <p:nvPr/>
        </p:nvSpPr>
        <p:spPr>
          <a:xfrm rot="0">
            <a:off x="1442343" y="6546806"/>
            <a:ext cx="6357261" cy="962025"/>
          </a:xfrm>
          <a:prstGeom prst="rect">
            <a:avLst/>
          </a:prstGeom>
        </p:spPr>
        <p:txBody>
          <a:bodyPr anchor="t" rtlCol="false" tIns="0" lIns="0" bIns="0" rIns="0">
            <a:spAutoFit/>
          </a:bodyPr>
          <a:lstStyle/>
          <a:p>
            <a:pPr algn="just">
              <a:lnSpc>
                <a:spcPts val="2496"/>
              </a:lnSpc>
            </a:pPr>
            <a:r>
              <a:rPr lang="en-US" sz="2080">
                <a:solidFill>
                  <a:srgbClr val="152F43"/>
                </a:solidFill>
                <a:latin typeface="Poppins Bold"/>
              </a:rPr>
              <a:t>Data Collection:</a:t>
            </a:r>
            <a:r>
              <a:rPr lang="en-US" sz="2080">
                <a:solidFill>
                  <a:srgbClr val="152F43"/>
                </a:solidFill>
                <a:latin typeface="Poppins"/>
              </a:rPr>
              <a:t> Download the data from Kaggle as a csv file and place it on the proper path</a:t>
            </a:r>
          </a:p>
        </p:txBody>
      </p:sp>
      <p:sp>
        <p:nvSpPr>
          <p:cNvPr name="TextBox 21" id="21"/>
          <p:cNvSpPr txBox="true"/>
          <p:nvPr/>
        </p:nvSpPr>
        <p:spPr>
          <a:xfrm rot="0">
            <a:off x="11415875" y="5695313"/>
            <a:ext cx="4371604" cy="635000"/>
          </a:xfrm>
          <a:prstGeom prst="rect">
            <a:avLst/>
          </a:prstGeom>
        </p:spPr>
        <p:txBody>
          <a:bodyPr anchor="t" rtlCol="false" tIns="0" lIns="0" bIns="0" rIns="0">
            <a:spAutoFit/>
          </a:bodyPr>
          <a:lstStyle/>
          <a:p>
            <a:pPr algn="ctr">
              <a:lnSpc>
                <a:spcPts val="4900"/>
              </a:lnSpc>
            </a:pPr>
            <a:r>
              <a:rPr lang="en-US" sz="3500">
                <a:solidFill>
                  <a:srgbClr val="FFFFFF"/>
                </a:solidFill>
                <a:latin typeface="Poppins Bold"/>
              </a:rPr>
              <a:t>Database Setup</a:t>
            </a:r>
          </a:p>
        </p:txBody>
      </p:sp>
      <p:sp>
        <p:nvSpPr>
          <p:cNvPr name="TextBox 22" id="22"/>
          <p:cNvSpPr txBox="true"/>
          <p:nvPr/>
        </p:nvSpPr>
        <p:spPr>
          <a:xfrm rot="0">
            <a:off x="10605835" y="6654163"/>
            <a:ext cx="6329585" cy="1251314"/>
          </a:xfrm>
          <a:prstGeom prst="rect">
            <a:avLst/>
          </a:prstGeom>
        </p:spPr>
        <p:txBody>
          <a:bodyPr anchor="t" rtlCol="false" tIns="0" lIns="0" bIns="0" rIns="0">
            <a:spAutoFit/>
          </a:bodyPr>
          <a:lstStyle/>
          <a:p>
            <a:pPr algn="just">
              <a:lnSpc>
                <a:spcPts val="2485"/>
              </a:lnSpc>
            </a:pPr>
            <a:r>
              <a:rPr lang="en-US" sz="2071">
                <a:solidFill>
                  <a:srgbClr val="FFFFFF"/>
                </a:solidFill>
                <a:latin typeface="Poppins"/>
              </a:rPr>
              <a:t>Database Setup: Set up a SQL database to hold the data. Design the database schema, and create the necessary tables using SQL</a:t>
            </a:r>
          </a:p>
          <a:p>
            <a:pPr algn="just">
              <a:lnSpc>
                <a:spcPts val="2485"/>
              </a:lnSpc>
            </a:pPr>
            <a:r>
              <a:rPr lang="en-US" sz="2071">
                <a:solidFill>
                  <a:srgbClr val="FFFFFF"/>
                </a:solidFill>
                <a:latin typeface="Poppins"/>
              </a:rPr>
              <a:t>DDL commands.</a:t>
            </a:r>
            <a:r>
              <a:rPr lang="en-US" sz="2071">
                <a:solidFill>
                  <a:srgbClr val="FFFFFF"/>
                </a:solidFill>
                <a:latin typeface="Poppins"/>
              </a:rPr>
              <a:t>o.</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646400" y="1864666"/>
            <a:ext cx="3609767" cy="3609767"/>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DBBC8"/>
            </a:solidFill>
            <a:ln w="285750" cap="sq">
              <a:solidFill>
                <a:srgbClr val="153F60"/>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60564" y="-3128877"/>
            <a:ext cx="26054872" cy="16276039"/>
            <a:chOff x="0" y="0"/>
            <a:chExt cx="510476" cy="318886"/>
          </a:xfrm>
        </p:grpSpPr>
        <p:sp>
          <p:nvSpPr>
            <p:cNvPr name="Freeform 6" id="6"/>
            <p:cNvSpPr/>
            <p:nvPr/>
          </p:nvSpPr>
          <p:spPr>
            <a:xfrm flipH="false" flipV="false" rot="0">
              <a:off x="0" y="0"/>
              <a:ext cx="510476" cy="318886"/>
            </a:xfrm>
            <a:custGeom>
              <a:avLst/>
              <a:gdLst/>
              <a:ahLst/>
              <a:cxnLst/>
              <a:rect r="r" b="b" t="t" l="l"/>
              <a:pathLst>
                <a:path h="318886" w="510476">
                  <a:moveTo>
                    <a:pt x="510476" y="0"/>
                  </a:moveTo>
                  <a:lnTo>
                    <a:pt x="0" y="0"/>
                  </a:lnTo>
                  <a:lnTo>
                    <a:pt x="101600" y="159443"/>
                  </a:lnTo>
                  <a:lnTo>
                    <a:pt x="0" y="318886"/>
                  </a:lnTo>
                  <a:lnTo>
                    <a:pt x="510476" y="318886"/>
                  </a:lnTo>
                  <a:lnTo>
                    <a:pt x="408876" y="159443"/>
                  </a:lnTo>
                  <a:lnTo>
                    <a:pt x="510476" y="0"/>
                  </a:lnTo>
                  <a:close/>
                </a:path>
              </a:pathLst>
            </a:custGeom>
            <a:solidFill>
              <a:srgbClr val="153F60"/>
            </a:solidFill>
            <a:ln cap="sq">
              <a:noFill/>
              <a:prstDash val="solid"/>
              <a:miter/>
            </a:ln>
          </p:spPr>
        </p:sp>
        <p:sp>
          <p:nvSpPr>
            <p:cNvPr name="TextBox 7" id="7"/>
            <p:cNvSpPr txBox="true"/>
            <p:nvPr/>
          </p:nvSpPr>
          <p:spPr>
            <a:xfrm>
              <a:off x="88900" y="-57150"/>
              <a:ext cx="635000" cy="46355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1973601" y="1864666"/>
            <a:ext cx="3594052" cy="359405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F60"/>
            </a:solidFill>
            <a:ln w="285750" cap="sq">
              <a:solidFill>
                <a:srgbClr val="3DBBC8"/>
              </a:solid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101604" y="-581290"/>
            <a:ext cx="8127004" cy="1162581"/>
            <a:chOff x="0" y="0"/>
            <a:chExt cx="2140446" cy="306194"/>
          </a:xfrm>
        </p:grpSpPr>
        <p:sp>
          <p:nvSpPr>
            <p:cNvPr name="Freeform 12" id="12"/>
            <p:cNvSpPr/>
            <p:nvPr/>
          </p:nvSpPr>
          <p:spPr>
            <a:xfrm flipH="false" flipV="false" rot="0">
              <a:off x="0" y="0"/>
              <a:ext cx="2140446" cy="306194"/>
            </a:xfrm>
            <a:custGeom>
              <a:avLst/>
              <a:gdLst/>
              <a:ahLst/>
              <a:cxnLst/>
              <a:rect r="r" b="b" t="t" l="l"/>
              <a:pathLst>
                <a:path h="306194" w="2140446">
                  <a:moveTo>
                    <a:pt x="1937246" y="0"/>
                  </a:moveTo>
                  <a:lnTo>
                    <a:pt x="0" y="0"/>
                  </a:lnTo>
                  <a:lnTo>
                    <a:pt x="203200" y="306194"/>
                  </a:lnTo>
                  <a:lnTo>
                    <a:pt x="2140446" y="306194"/>
                  </a:lnTo>
                  <a:lnTo>
                    <a:pt x="1937246" y="0"/>
                  </a:lnTo>
                  <a:close/>
                </a:path>
              </a:pathLst>
            </a:custGeom>
            <a:solidFill>
              <a:srgbClr val="153F60"/>
            </a:solidFill>
          </p:spPr>
        </p:sp>
        <p:sp>
          <p:nvSpPr>
            <p:cNvPr name="TextBox 13" id="13"/>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7836279" y="9736784"/>
            <a:ext cx="15807147" cy="787029"/>
            <a:chOff x="0" y="0"/>
            <a:chExt cx="6404338" cy="318868"/>
          </a:xfrm>
        </p:grpSpPr>
        <p:sp>
          <p:nvSpPr>
            <p:cNvPr name="Freeform 15" id="15"/>
            <p:cNvSpPr/>
            <p:nvPr/>
          </p:nvSpPr>
          <p:spPr>
            <a:xfrm flipH="false" flipV="false" rot="0">
              <a:off x="0" y="0"/>
              <a:ext cx="6404338" cy="318868"/>
            </a:xfrm>
            <a:custGeom>
              <a:avLst/>
              <a:gdLst/>
              <a:ahLst/>
              <a:cxnLst/>
              <a:rect r="r" b="b" t="t" l="l"/>
              <a:pathLst>
                <a:path h="318868" w="6404338">
                  <a:moveTo>
                    <a:pt x="203200" y="0"/>
                  </a:moveTo>
                  <a:lnTo>
                    <a:pt x="6404338" y="0"/>
                  </a:lnTo>
                  <a:lnTo>
                    <a:pt x="6201138" y="318868"/>
                  </a:lnTo>
                  <a:lnTo>
                    <a:pt x="0" y="318868"/>
                  </a:lnTo>
                  <a:lnTo>
                    <a:pt x="203200" y="0"/>
                  </a:lnTo>
                  <a:close/>
                </a:path>
              </a:pathLst>
            </a:custGeom>
            <a:solidFill>
              <a:srgbClr val="3DBBC8"/>
            </a:solidFill>
          </p:spPr>
        </p:sp>
        <p:sp>
          <p:nvSpPr>
            <p:cNvPr name="TextBox 16" id="16"/>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3364704" y="2575112"/>
            <a:ext cx="2173159" cy="2173159"/>
          </a:xfrm>
          <a:custGeom>
            <a:avLst/>
            <a:gdLst/>
            <a:ahLst/>
            <a:cxnLst/>
            <a:rect r="r" b="b" t="t" l="l"/>
            <a:pathLst>
              <a:path h="2173159" w="2173159">
                <a:moveTo>
                  <a:pt x="0" y="0"/>
                </a:moveTo>
                <a:lnTo>
                  <a:pt x="2173160" y="0"/>
                </a:lnTo>
                <a:lnTo>
                  <a:pt x="2173160" y="2173159"/>
                </a:lnTo>
                <a:lnTo>
                  <a:pt x="0" y="2173159"/>
                </a:lnTo>
                <a:lnTo>
                  <a:pt x="0" y="0"/>
                </a:lnTo>
                <a:close/>
              </a:path>
            </a:pathLst>
          </a:custGeom>
          <a:blipFill>
            <a:blip r:embed="rId2"/>
            <a:stretch>
              <a:fillRect l="0" t="0" r="0" b="0"/>
            </a:stretch>
          </a:blipFill>
        </p:spPr>
      </p:sp>
      <p:sp>
        <p:nvSpPr>
          <p:cNvPr name="Freeform 18" id="18"/>
          <p:cNvSpPr/>
          <p:nvPr/>
        </p:nvSpPr>
        <p:spPr>
          <a:xfrm flipH="false" flipV="false" rot="0">
            <a:off x="11874765" y="1682709"/>
            <a:ext cx="3791723" cy="3791723"/>
          </a:xfrm>
          <a:custGeom>
            <a:avLst/>
            <a:gdLst/>
            <a:ahLst/>
            <a:cxnLst/>
            <a:rect r="r" b="b" t="t" l="l"/>
            <a:pathLst>
              <a:path h="3791723" w="3791723">
                <a:moveTo>
                  <a:pt x="0" y="0"/>
                </a:moveTo>
                <a:lnTo>
                  <a:pt x="3791724" y="0"/>
                </a:lnTo>
                <a:lnTo>
                  <a:pt x="3791724" y="3791724"/>
                </a:lnTo>
                <a:lnTo>
                  <a:pt x="0" y="3791724"/>
                </a:lnTo>
                <a:lnTo>
                  <a:pt x="0" y="0"/>
                </a:lnTo>
                <a:close/>
              </a:path>
            </a:pathLst>
          </a:custGeom>
          <a:blipFill>
            <a:blip r:embed="rId3"/>
            <a:stretch>
              <a:fillRect l="0" t="0" r="0" b="0"/>
            </a:stretch>
          </a:blipFill>
        </p:spPr>
      </p:sp>
      <p:sp>
        <p:nvSpPr>
          <p:cNvPr name="TextBox 19" id="19"/>
          <p:cNvSpPr txBox="true"/>
          <p:nvPr/>
        </p:nvSpPr>
        <p:spPr>
          <a:xfrm rot="0">
            <a:off x="2255925" y="5683847"/>
            <a:ext cx="4390718" cy="635000"/>
          </a:xfrm>
          <a:prstGeom prst="rect">
            <a:avLst/>
          </a:prstGeom>
        </p:spPr>
        <p:txBody>
          <a:bodyPr anchor="t" rtlCol="false" tIns="0" lIns="0" bIns="0" rIns="0">
            <a:spAutoFit/>
          </a:bodyPr>
          <a:lstStyle/>
          <a:p>
            <a:pPr algn="ctr">
              <a:lnSpc>
                <a:spcPts val="4900"/>
              </a:lnSpc>
            </a:pPr>
            <a:r>
              <a:rPr lang="en-US" sz="3500">
                <a:solidFill>
                  <a:srgbClr val="152F43"/>
                </a:solidFill>
                <a:latin typeface="Poppins Bold"/>
              </a:rPr>
              <a:t>Data Cleaning</a:t>
            </a:r>
          </a:p>
        </p:txBody>
      </p:sp>
      <p:sp>
        <p:nvSpPr>
          <p:cNvPr name="TextBox 20" id="20"/>
          <p:cNvSpPr txBox="true"/>
          <p:nvPr/>
        </p:nvSpPr>
        <p:spPr>
          <a:xfrm rot="0">
            <a:off x="1442343" y="6546806"/>
            <a:ext cx="6357261" cy="947289"/>
          </a:xfrm>
          <a:prstGeom prst="rect">
            <a:avLst/>
          </a:prstGeom>
        </p:spPr>
        <p:txBody>
          <a:bodyPr anchor="t" rtlCol="false" tIns="0" lIns="0" bIns="0" rIns="0">
            <a:spAutoFit/>
          </a:bodyPr>
          <a:lstStyle/>
          <a:p>
            <a:pPr algn="just">
              <a:lnSpc>
                <a:spcPts val="2496"/>
              </a:lnSpc>
            </a:pPr>
            <a:r>
              <a:rPr lang="en-US" sz="2080">
                <a:solidFill>
                  <a:srgbClr val="152F43"/>
                </a:solidFill>
                <a:latin typeface="Poppins"/>
              </a:rPr>
              <a:t>Data Cleaning: Use SQL queries and Python (pandas) to clean the data. Look for and handle missing or inconsistent data, outliers, etc.</a:t>
            </a:r>
          </a:p>
        </p:txBody>
      </p:sp>
      <p:sp>
        <p:nvSpPr>
          <p:cNvPr name="TextBox 21" id="21"/>
          <p:cNvSpPr txBox="true"/>
          <p:nvPr/>
        </p:nvSpPr>
        <p:spPr>
          <a:xfrm rot="0">
            <a:off x="11415875" y="5695313"/>
            <a:ext cx="4371604" cy="635000"/>
          </a:xfrm>
          <a:prstGeom prst="rect">
            <a:avLst/>
          </a:prstGeom>
        </p:spPr>
        <p:txBody>
          <a:bodyPr anchor="t" rtlCol="false" tIns="0" lIns="0" bIns="0" rIns="0">
            <a:spAutoFit/>
          </a:bodyPr>
          <a:lstStyle/>
          <a:p>
            <a:pPr algn="ctr">
              <a:lnSpc>
                <a:spcPts val="4900"/>
              </a:lnSpc>
            </a:pPr>
            <a:r>
              <a:rPr lang="en-US" sz="3500">
                <a:solidFill>
                  <a:srgbClr val="FFFFFF"/>
                </a:solidFill>
                <a:latin typeface="Poppins Bold"/>
              </a:rPr>
              <a:t>Data Preparation</a:t>
            </a:r>
          </a:p>
        </p:txBody>
      </p:sp>
      <p:sp>
        <p:nvSpPr>
          <p:cNvPr name="TextBox 22" id="22"/>
          <p:cNvSpPr txBox="true"/>
          <p:nvPr/>
        </p:nvSpPr>
        <p:spPr>
          <a:xfrm rot="0">
            <a:off x="10605835" y="6554888"/>
            <a:ext cx="6329585" cy="1867446"/>
          </a:xfrm>
          <a:prstGeom prst="rect">
            <a:avLst/>
          </a:prstGeom>
        </p:spPr>
        <p:txBody>
          <a:bodyPr anchor="t" rtlCol="false" tIns="0" lIns="0" bIns="0" rIns="0">
            <a:spAutoFit/>
          </a:bodyPr>
          <a:lstStyle/>
          <a:p>
            <a:pPr algn="just">
              <a:lnSpc>
                <a:spcPts val="2485"/>
              </a:lnSpc>
            </a:pPr>
            <a:r>
              <a:rPr lang="en-US" sz="2071">
                <a:solidFill>
                  <a:srgbClr val="FFFFFF"/>
                </a:solidFill>
                <a:latin typeface="Poppins"/>
              </a:rPr>
              <a:t>Data Preparation: Prepare the data for analysis. This may involve creating additional calculated fields, such as total sales value, month/year fields for time-based analysis, etc. Again, this can be done </a:t>
            </a:r>
            <a:r>
              <a:rPr lang="en-US" sz="2071">
                <a:solidFill>
                  <a:srgbClr val="FFFFFF"/>
                </a:solidFill>
                <a:latin typeface="Poppins"/>
              </a:rPr>
              <a:t>using a combination of SQL and Python.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646400" y="1864666"/>
            <a:ext cx="3609767" cy="3609767"/>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DBBC8"/>
            </a:solidFill>
            <a:ln w="285750" cap="sq">
              <a:solidFill>
                <a:srgbClr val="153F60"/>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60564" y="-3128877"/>
            <a:ext cx="26054872" cy="16276039"/>
            <a:chOff x="0" y="0"/>
            <a:chExt cx="510476" cy="318886"/>
          </a:xfrm>
        </p:grpSpPr>
        <p:sp>
          <p:nvSpPr>
            <p:cNvPr name="Freeform 6" id="6"/>
            <p:cNvSpPr/>
            <p:nvPr/>
          </p:nvSpPr>
          <p:spPr>
            <a:xfrm flipH="false" flipV="false" rot="0">
              <a:off x="0" y="0"/>
              <a:ext cx="510476" cy="318886"/>
            </a:xfrm>
            <a:custGeom>
              <a:avLst/>
              <a:gdLst/>
              <a:ahLst/>
              <a:cxnLst/>
              <a:rect r="r" b="b" t="t" l="l"/>
              <a:pathLst>
                <a:path h="318886" w="510476">
                  <a:moveTo>
                    <a:pt x="510476" y="0"/>
                  </a:moveTo>
                  <a:lnTo>
                    <a:pt x="0" y="0"/>
                  </a:lnTo>
                  <a:lnTo>
                    <a:pt x="101600" y="159443"/>
                  </a:lnTo>
                  <a:lnTo>
                    <a:pt x="0" y="318886"/>
                  </a:lnTo>
                  <a:lnTo>
                    <a:pt x="510476" y="318886"/>
                  </a:lnTo>
                  <a:lnTo>
                    <a:pt x="408876" y="159443"/>
                  </a:lnTo>
                  <a:lnTo>
                    <a:pt x="510476" y="0"/>
                  </a:lnTo>
                  <a:close/>
                </a:path>
              </a:pathLst>
            </a:custGeom>
            <a:solidFill>
              <a:srgbClr val="153F60"/>
            </a:solidFill>
            <a:ln cap="sq">
              <a:noFill/>
              <a:prstDash val="solid"/>
              <a:miter/>
            </a:ln>
          </p:spPr>
        </p:sp>
        <p:sp>
          <p:nvSpPr>
            <p:cNvPr name="TextBox 7" id="7"/>
            <p:cNvSpPr txBox="true"/>
            <p:nvPr/>
          </p:nvSpPr>
          <p:spPr>
            <a:xfrm>
              <a:off x="88900" y="-57150"/>
              <a:ext cx="635000" cy="46355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1973601" y="1864666"/>
            <a:ext cx="3594052" cy="359405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F60"/>
            </a:solidFill>
            <a:ln w="285750" cap="sq">
              <a:solidFill>
                <a:srgbClr val="3DBBC8"/>
              </a:solid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101604" y="-581290"/>
            <a:ext cx="8127004" cy="1162581"/>
            <a:chOff x="0" y="0"/>
            <a:chExt cx="2140446" cy="306194"/>
          </a:xfrm>
        </p:grpSpPr>
        <p:sp>
          <p:nvSpPr>
            <p:cNvPr name="Freeform 12" id="12"/>
            <p:cNvSpPr/>
            <p:nvPr/>
          </p:nvSpPr>
          <p:spPr>
            <a:xfrm flipH="false" flipV="false" rot="0">
              <a:off x="0" y="0"/>
              <a:ext cx="2140446" cy="306194"/>
            </a:xfrm>
            <a:custGeom>
              <a:avLst/>
              <a:gdLst/>
              <a:ahLst/>
              <a:cxnLst/>
              <a:rect r="r" b="b" t="t" l="l"/>
              <a:pathLst>
                <a:path h="306194" w="2140446">
                  <a:moveTo>
                    <a:pt x="1937246" y="0"/>
                  </a:moveTo>
                  <a:lnTo>
                    <a:pt x="0" y="0"/>
                  </a:lnTo>
                  <a:lnTo>
                    <a:pt x="203200" y="306194"/>
                  </a:lnTo>
                  <a:lnTo>
                    <a:pt x="2140446" y="306194"/>
                  </a:lnTo>
                  <a:lnTo>
                    <a:pt x="1937246" y="0"/>
                  </a:lnTo>
                  <a:close/>
                </a:path>
              </a:pathLst>
            </a:custGeom>
            <a:solidFill>
              <a:srgbClr val="153F60"/>
            </a:solidFill>
          </p:spPr>
        </p:sp>
        <p:sp>
          <p:nvSpPr>
            <p:cNvPr name="TextBox 13" id="13"/>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7836279" y="9736784"/>
            <a:ext cx="15807147" cy="787029"/>
            <a:chOff x="0" y="0"/>
            <a:chExt cx="6404338" cy="318868"/>
          </a:xfrm>
        </p:grpSpPr>
        <p:sp>
          <p:nvSpPr>
            <p:cNvPr name="Freeform 15" id="15"/>
            <p:cNvSpPr/>
            <p:nvPr/>
          </p:nvSpPr>
          <p:spPr>
            <a:xfrm flipH="false" flipV="false" rot="0">
              <a:off x="0" y="0"/>
              <a:ext cx="6404338" cy="318868"/>
            </a:xfrm>
            <a:custGeom>
              <a:avLst/>
              <a:gdLst/>
              <a:ahLst/>
              <a:cxnLst/>
              <a:rect r="r" b="b" t="t" l="l"/>
              <a:pathLst>
                <a:path h="318868" w="6404338">
                  <a:moveTo>
                    <a:pt x="203200" y="0"/>
                  </a:moveTo>
                  <a:lnTo>
                    <a:pt x="6404338" y="0"/>
                  </a:lnTo>
                  <a:lnTo>
                    <a:pt x="6201138" y="318868"/>
                  </a:lnTo>
                  <a:lnTo>
                    <a:pt x="0" y="318868"/>
                  </a:lnTo>
                  <a:lnTo>
                    <a:pt x="203200" y="0"/>
                  </a:lnTo>
                  <a:close/>
                </a:path>
              </a:pathLst>
            </a:custGeom>
            <a:solidFill>
              <a:srgbClr val="3DBBC8"/>
            </a:solidFill>
          </p:spPr>
        </p:sp>
        <p:sp>
          <p:nvSpPr>
            <p:cNvPr name="TextBox 16" id="16"/>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3240864" y="2459130"/>
            <a:ext cx="2420839" cy="2420839"/>
          </a:xfrm>
          <a:custGeom>
            <a:avLst/>
            <a:gdLst/>
            <a:ahLst/>
            <a:cxnLst/>
            <a:rect r="r" b="b" t="t" l="l"/>
            <a:pathLst>
              <a:path h="2420839" w="2420839">
                <a:moveTo>
                  <a:pt x="0" y="0"/>
                </a:moveTo>
                <a:lnTo>
                  <a:pt x="2420839" y="0"/>
                </a:lnTo>
                <a:lnTo>
                  <a:pt x="2420839" y="2420839"/>
                </a:lnTo>
                <a:lnTo>
                  <a:pt x="0" y="2420839"/>
                </a:lnTo>
                <a:lnTo>
                  <a:pt x="0" y="0"/>
                </a:lnTo>
                <a:close/>
              </a:path>
            </a:pathLst>
          </a:custGeom>
          <a:blipFill>
            <a:blip r:embed="rId2"/>
            <a:stretch>
              <a:fillRect l="0" t="0" r="0" b="0"/>
            </a:stretch>
          </a:blipFill>
        </p:spPr>
      </p:sp>
      <p:sp>
        <p:nvSpPr>
          <p:cNvPr name="Freeform 18" id="18"/>
          <p:cNvSpPr/>
          <p:nvPr/>
        </p:nvSpPr>
        <p:spPr>
          <a:xfrm flipH="false" flipV="false" rot="0">
            <a:off x="12822714" y="2713779"/>
            <a:ext cx="1895826" cy="1895826"/>
          </a:xfrm>
          <a:custGeom>
            <a:avLst/>
            <a:gdLst/>
            <a:ahLst/>
            <a:cxnLst/>
            <a:rect r="r" b="b" t="t" l="l"/>
            <a:pathLst>
              <a:path h="1895826" w="1895826">
                <a:moveTo>
                  <a:pt x="0" y="0"/>
                </a:moveTo>
                <a:lnTo>
                  <a:pt x="1895826" y="0"/>
                </a:lnTo>
                <a:lnTo>
                  <a:pt x="1895826" y="1895825"/>
                </a:lnTo>
                <a:lnTo>
                  <a:pt x="0" y="1895825"/>
                </a:lnTo>
                <a:lnTo>
                  <a:pt x="0" y="0"/>
                </a:lnTo>
                <a:close/>
              </a:path>
            </a:pathLst>
          </a:custGeom>
          <a:blipFill>
            <a:blip r:embed="rId3"/>
            <a:stretch>
              <a:fillRect l="-10725" t="-12945" r="-12427" b="-20060"/>
            </a:stretch>
          </a:blipFill>
        </p:spPr>
      </p:sp>
      <p:sp>
        <p:nvSpPr>
          <p:cNvPr name="TextBox 19" id="19"/>
          <p:cNvSpPr txBox="true"/>
          <p:nvPr/>
        </p:nvSpPr>
        <p:spPr>
          <a:xfrm rot="0">
            <a:off x="2255925" y="5683847"/>
            <a:ext cx="4390718" cy="635000"/>
          </a:xfrm>
          <a:prstGeom prst="rect">
            <a:avLst/>
          </a:prstGeom>
        </p:spPr>
        <p:txBody>
          <a:bodyPr anchor="t" rtlCol="false" tIns="0" lIns="0" bIns="0" rIns="0">
            <a:spAutoFit/>
          </a:bodyPr>
          <a:lstStyle/>
          <a:p>
            <a:pPr algn="ctr">
              <a:lnSpc>
                <a:spcPts val="4900"/>
              </a:lnSpc>
            </a:pPr>
            <a:r>
              <a:rPr lang="en-US" sz="3500">
                <a:solidFill>
                  <a:srgbClr val="152F43"/>
                </a:solidFill>
                <a:latin typeface="Poppins Bold"/>
              </a:rPr>
              <a:t>Data Exploration</a:t>
            </a:r>
          </a:p>
        </p:txBody>
      </p:sp>
      <p:sp>
        <p:nvSpPr>
          <p:cNvPr name="TextBox 20" id="20"/>
          <p:cNvSpPr txBox="true"/>
          <p:nvPr/>
        </p:nvSpPr>
        <p:spPr>
          <a:xfrm rot="0">
            <a:off x="1442343" y="6546806"/>
            <a:ext cx="6357261" cy="947289"/>
          </a:xfrm>
          <a:prstGeom prst="rect">
            <a:avLst/>
          </a:prstGeom>
        </p:spPr>
        <p:txBody>
          <a:bodyPr anchor="t" rtlCol="false" tIns="0" lIns="0" bIns="0" rIns="0">
            <a:spAutoFit/>
          </a:bodyPr>
          <a:lstStyle/>
          <a:p>
            <a:pPr algn="just">
              <a:lnSpc>
                <a:spcPts val="2496"/>
              </a:lnSpc>
            </a:pPr>
            <a:r>
              <a:rPr lang="en-US" sz="2080">
                <a:solidFill>
                  <a:srgbClr val="152F43"/>
                </a:solidFill>
                <a:latin typeface="Poppins"/>
              </a:rPr>
              <a:t>Data Exploration: Use SQL queries and Python (pandas, matplotlib, seaborn, etc) to explore the data and identify trends and patterns.</a:t>
            </a:r>
          </a:p>
        </p:txBody>
      </p:sp>
      <p:sp>
        <p:nvSpPr>
          <p:cNvPr name="TextBox 21" id="21"/>
          <p:cNvSpPr txBox="true"/>
          <p:nvPr/>
        </p:nvSpPr>
        <p:spPr>
          <a:xfrm rot="0">
            <a:off x="11415875" y="5695313"/>
            <a:ext cx="5005042" cy="635000"/>
          </a:xfrm>
          <a:prstGeom prst="rect">
            <a:avLst/>
          </a:prstGeom>
        </p:spPr>
        <p:txBody>
          <a:bodyPr anchor="t" rtlCol="false" tIns="0" lIns="0" bIns="0" rIns="0">
            <a:spAutoFit/>
          </a:bodyPr>
          <a:lstStyle/>
          <a:p>
            <a:pPr algn="ctr">
              <a:lnSpc>
                <a:spcPts val="4900"/>
              </a:lnSpc>
            </a:pPr>
            <a:r>
              <a:rPr lang="en-US" sz="3500">
                <a:solidFill>
                  <a:srgbClr val="FFFFFF"/>
                </a:solidFill>
                <a:latin typeface="Poppins Bold"/>
              </a:rPr>
              <a:t>Advanced Analysis</a:t>
            </a:r>
          </a:p>
        </p:txBody>
      </p:sp>
      <p:sp>
        <p:nvSpPr>
          <p:cNvPr name="TextBox 22" id="22"/>
          <p:cNvSpPr txBox="true"/>
          <p:nvPr/>
        </p:nvSpPr>
        <p:spPr>
          <a:xfrm rot="0">
            <a:off x="10605835" y="6554888"/>
            <a:ext cx="6329585" cy="2175512"/>
          </a:xfrm>
          <a:prstGeom prst="rect">
            <a:avLst/>
          </a:prstGeom>
        </p:spPr>
        <p:txBody>
          <a:bodyPr anchor="t" rtlCol="false" tIns="0" lIns="0" bIns="0" rIns="0">
            <a:spAutoFit/>
          </a:bodyPr>
          <a:lstStyle/>
          <a:p>
            <a:pPr algn="just">
              <a:lnSpc>
                <a:spcPts val="2485"/>
              </a:lnSpc>
            </a:pPr>
            <a:r>
              <a:rPr lang="en-US" sz="2071">
                <a:solidFill>
                  <a:srgbClr val="FFFFFF"/>
                </a:solidFill>
                <a:latin typeface="Poppins"/>
              </a:rPr>
              <a:t>Advanced Analysis: Perform more complex analysis as needed. For example, time series analysis for sales trends, cohort analysis for customer behavior, etc. Python's advanced data analysis libraries can</a:t>
            </a:r>
          </a:p>
          <a:p>
            <a:pPr algn="just">
              <a:lnSpc>
                <a:spcPts val="2485"/>
              </a:lnSpc>
            </a:pPr>
            <a:r>
              <a:rPr lang="en-US" sz="2071">
                <a:solidFill>
                  <a:srgbClr val="FFFFFF"/>
                </a:solidFill>
                <a:latin typeface="Poppins"/>
              </a:rPr>
              <a:t>be very useful here.</a:t>
            </a:r>
          </a:p>
          <a:p>
            <a:pPr algn="just">
              <a:lnSpc>
                <a:spcPts val="2485"/>
              </a:lnSpc>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5709344" y="2072787"/>
            <a:ext cx="29706688" cy="11482547"/>
            <a:chOff x="0" y="0"/>
            <a:chExt cx="2102808" cy="812800"/>
          </a:xfrm>
        </p:grpSpPr>
        <p:sp>
          <p:nvSpPr>
            <p:cNvPr name="Freeform 3" id="3"/>
            <p:cNvSpPr/>
            <p:nvPr/>
          </p:nvSpPr>
          <p:spPr>
            <a:xfrm flipH="false" flipV="false" rot="0">
              <a:off x="0" y="0"/>
              <a:ext cx="2102808" cy="812800"/>
            </a:xfrm>
            <a:custGeom>
              <a:avLst/>
              <a:gdLst/>
              <a:ahLst/>
              <a:cxnLst/>
              <a:rect r="r" b="b" t="t" l="l"/>
              <a:pathLst>
                <a:path h="812800" w="2102808">
                  <a:moveTo>
                    <a:pt x="1051404" y="0"/>
                  </a:moveTo>
                  <a:lnTo>
                    <a:pt x="2102808" y="203200"/>
                  </a:lnTo>
                  <a:lnTo>
                    <a:pt x="2102808" y="609600"/>
                  </a:lnTo>
                  <a:lnTo>
                    <a:pt x="1051404" y="812800"/>
                  </a:lnTo>
                  <a:lnTo>
                    <a:pt x="0" y="609600"/>
                  </a:lnTo>
                  <a:lnTo>
                    <a:pt x="0" y="203200"/>
                  </a:lnTo>
                  <a:lnTo>
                    <a:pt x="1051404" y="0"/>
                  </a:lnTo>
                  <a:close/>
                </a:path>
              </a:pathLst>
            </a:custGeom>
            <a:solidFill>
              <a:srgbClr val="153F60"/>
            </a:solidFill>
            <a:ln w="504825" cap="sq">
              <a:solidFill>
                <a:srgbClr val="3DBBC8"/>
              </a:solidFill>
              <a:prstDash val="solid"/>
              <a:miter/>
            </a:ln>
          </p:spPr>
        </p:sp>
        <p:sp>
          <p:nvSpPr>
            <p:cNvPr name="TextBox 4" id="4"/>
            <p:cNvSpPr txBox="true"/>
            <p:nvPr/>
          </p:nvSpPr>
          <p:spPr>
            <a:xfrm>
              <a:off x="0" y="82550"/>
              <a:ext cx="698500" cy="59055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5391282" y="-686331"/>
            <a:ext cx="11052049" cy="1162581"/>
            <a:chOff x="0" y="0"/>
            <a:chExt cx="2910828" cy="306194"/>
          </a:xfrm>
        </p:grpSpPr>
        <p:sp>
          <p:nvSpPr>
            <p:cNvPr name="Freeform 6" id="6"/>
            <p:cNvSpPr/>
            <p:nvPr/>
          </p:nvSpPr>
          <p:spPr>
            <a:xfrm flipH="false" flipV="false" rot="0">
              <a:off x="0" y="0"/>
              <a:ext cx="2910828" cy="306194"/>
            </a:xfrm>
            <a:custGeom>
              <a:avLst/>
              <a:gdLst/>
              <a:ahLst/>
              <a:cxnLst/>
              <a:rect r="r" b="b" t="t" l="l"/>
              <a:pathLst>
                <a:path h="306194" w="2910828">
                  <a:moveTo>
                    <a:pt x="2707628" y="0"/>
                  </a:moveTo>
                  <a:lnTo>
                    <a:pt x="0" y="0"/>
                  </a:lnTo>
                  <a:lnTo>
                    <a:pt x="203200" y="306194"/>
                  </a:lnTo>
                  <a:lnTo>
                    <a:pt x="2910828" y="306194"/>
                  </a:lnTo>
                  <a:lnTo>
                    <a:pt x="2707628" y="0"/>
                  </a:lnTo>
                  <a:close/>
                </a:path>
              </a:pathLst>
            </a:custGeom>
            <a:solidFill>
              <a:srgbClr val="3DBBC8"/>
            </a:solidFill>
          </p:spPr>
        </p:sp>
        <p:sp>
          <p:nvSpPr>
            <p:cNvPr name="TextBox 7" id="7"/>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4762270" y="-686331"/>
            <a:ext cx="8763459" cy="1162581"/>
            <a:chOff x="0" y="0"/>
            <a:chExt cx="2308072" cy="306194"/>
          </a:xfrm>
        </p:grpSpPr>
        <p:sp>
          <p:nvSpPr>
            <p:cNvPr name="Freeform 9" id="9"/>
            <p:cNvSpPr/>
            <p:nvPr/>
          </p:nvSpPr>
          <p:spPr>
            <a:xfrm flipH="false" flipV="false" rot="0">
              <a:off x="0" y="0"/>
              <a:ext cx="2308072" cy="306194"/>
            </a:xfrm>
            <a:custGeom>
              <a:avLst/>
              <a:gdLst/>
              <a:ahLst/>
              <a:cxnLst/>
              <a:rect r="r" b="b" t="t" l="l"/>
              <a:pathLst>
                <a:path h="306194" w="2308072">
                  <a:moveTo>
                    <a:pt x="2104872" y="0"/>
                  </a:moveTo>
                  <a:lnTo>
                    <a:pt x="0" y="0"/>
                  </a:lnTo>
                  <a:lnTo>
                    <a:pt x="203200" y="306194"/>
                  </a:lnTo>
                  <a:lnTo>
                    <a:pt x="2308072" y="306194"/>
                  </a:lnTo>
                  <a:lnTo>
                    <a:pt x="2104872" y="0"/>
                  </a:lnTo>
                  <a:close/>
                </a:path>
              </a:pathLst>
            </a:custGeom>
            <a:solidFill>
              <a:srgbClr val="153F60"/>
            </a:solidFill>
          </p:spPr>
        </p:sp>
        <p:sp>
          <p:nvSpPr>
            <p:cNvPr name="TextBox 10" id="10"/>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2560089" y="-686331"/>
            <a:ext cx="8853431" cy="1162581"/>
            <a:chOff x="0" y="0"/>
            <a:chExt cx="2331768" cy="306194"/>
          </a:xfrm>
        </p:grpSpPr>
        <p:sp>
          <p:nvSpPr>
            <p:cNvPr name="Freeform 12" id="12"/>
            <p:cNvSpPr/>
            <p:nvPr/>
          </p:nvSpPr>
          <p:spPr>
            <a:xfrm flipH="false" flipV="false" rot="0">
              <a:off x="0" y="0"/>
              <a:ext cx="2331768" cy="306194"/>
            </a:xfrm>
            <a:custGeom>
              <a:avLst/>
              <a:gdLst/>
              <a:ahLst/>
              <a:cxnLst/>
              <a:rect r="r" b="b" t="t" l="l"/>
              <a:pathLst>
                <a:path h="306194" w="2331768">
                  <a:moveTo>
                    <a:pt x="2128568" y="0"/>
                  </a:moveTo>
                  <a:lnTo>
                    <a:pt x="0" y="0"/>
                  </a:lnTo>
                  <a:lnTo>
                    <a:pt x="203200" y="306194"/>
                  </a:lnTo>
                  <a:lnTo>
                    <a:pt x="2331768" y="306194"/>
                  </a:lnTo>
                  <a:lnTo>
                    <a:pt x="2128568" y="0"/>
                  </a:lnTo>
                  <a:close/>
                </a:path>
              </a:pathLst>
            </a:custGeom>
            <a:solidFill>
              <a:srgbClr val="3DBBC8"/>
            </a:solidFill>
          </p:spPr>
        </p:sp>
        <p:sp>
          <p:nvSpPr>
            <p:cNvPr name="TextBox 13" id="13"/>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2564190" y="5076825"/>
            <a:ext cx="12783233" cy="2312196"/>
          </a:xfrm>
          <a:prstGeom prst="rect">
            <a:avLst/>
          </a:prstGeom>
        </p:spPr>
        <p:txBody>
          <a:bodyPr anchor="t" rtlCol="false" tIns="0" lIns="0" bIns="0" rIns="0">
            <a:spAutoFit/>
          </a:bodyPr>
          <a:lstStyle/>
          <a:p>
            <a:pPr algn="ctr">
              <a:lnSpc>
                <a:spcPts val="8980"/>
              </a:lnSpc>
            </a:pPr>
            <a:r>
              <a:rPr lang="en-US" sz="7484">
                <a:solidFill>
                  <a:srgbClr val="FFFFFF"/>
                </a:solidFill>
                <a:latin typeface="Poppins Bold"/>
              </a:rPr>
              <a:t>Data Analysis in Excel using Pivot Table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09445" y="-4671870"/>
            <a:ext cx="30640965" cy="16276039"/>
            <a:chOff x="0" y="0"/>
            <a:chExt cx="600329" cy="318886"/>
          </a:xfrm>
        </p:grpSpPr>
        <p:sp>
          <p:nvSpPr>
            <p:cNvPr name="Freeform 3" id="3"/>
            <p:cNvSpPr/>
            <p:nvPr/>
          </p:nvSpPr>
          <p:spPr>
            <a:xfrm flipH="false" flipV="false" rot="0">
              <a:off x="0" y="0"/>
              <a:ext cx="600329" cy="318886"/>
            </a:xfrm>
            <a:custGeom>
              <a:avLst/>
              <a:gdLst/>
              <a:ahLst/>
              <a:cxnLst/>
              <a:rect r="r" b="b" t="t" l="l"/>
              <a:pathLst>
                <a:path h="318886" w="600329">
                  <a:moveTo>
                    <a:pt x="600329" y="0"/>
                  </a:moveTo>
                  <a:lnTo>
                    <a:pt x="0" y="0"/>
                  </a:lnTo>
                  <a:lnTo>
                    <a:pt x="101600" y="159443"/>
                  </a:lnTo>
                  <a:lnTo>
                    <a:pt x="0" y="318886"/>
                  </a:lnTo>
                  <a:lnTo>
                    <a:pt x="600329" y="318886"/>
                  </a:lnTo>
                  <a:lnTo>
                    <a:pt x="498729" y="159443"/>
                  </a:lnTo>
                  <a:lnTo>
                    <a:pt x="600329" y="0"/>
                  </a:lnTo>
                  <a:close/>
                </a:path>
              </a:pathLst>
            </a:custGeom>
            <a:solidFill>
              <a:srgbClr val="153F60"/>
            </a:solidFill>
            <a:ln w="447675" cap="sq">
              <a:solidFill>
                <a:srgbClr val="3DBBC8"/>
              </a:solidFill>
              <a:prstDash val="solid"/>
              <a:miter/>
            </a:ln>
          </p:spPr>
        </p:sp>
        <p:sp>
          <p:nvSpPr>
            <p:cNvPr name="TextBox 4" id="4"/>
            <p:cNvSpPr txBox="true"/>
            <p:nvPr/>
          </p:nvSpPr>
          <p:spPr>
            <a:xfrm>
              <a:off x="88900" y="-57150"/>
              <a:ext cx="635000" cy="46355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2274319" y="-345890"/>
            <a:ext cx="15807147" cy="787029"/>
            <a:chOff x="0" y="0"/>
            <a:chExt cx="6404338" cy="318868"/>
          </a:xfrm>
        </p:grpSpPr>
        <p:sp>
          <p:nvSpPr>
            <p:cNvPr name="Freeform 6" id="6"/>
            <p:cNvSpPr/>
            <p:nvPr/>
          </p:nvSpPr>
          <p:spPr>
            <a:xfrm flipH="false" flipV="false" rot="0">
              <a:off x="0" y="0"/>
              <a:ext cx="6404338" cy="318868"/>
            </a:xfrm>
            <a:custGeom>
              <a:avLst/>
              <a:gdLst/>
              <a:ahLst/>
              <a:cxnLst/>
              <a:rect r="r" b="b" t="t" l="l"/>
              <a:pathLst>
                <a:path h="318868" w="6404338">
                  <a:moveTo>
                    <a:pt x="203200" y="0"/>
                  </a:moveTo>
                  <a:lnTo>
                    <a:pt x="6404338" y="0"/>
                  </a:lnTo>
                  <a:lnTo>
                    <a:pt x="6201138" y="318868"/>
                  </a:lnTo>
                  <a:lnTo>
                    <a:pt x="0" y="318868"/>
                  </a:lnTo>
                  <a:lnTo>
                    <a:pt x="203200" y="0"/>
                  </a:lnTo>
                  <a:close/>
                </a:path>
              </a:pathLst>
            </a:custGeom>
            <a:solidFill>
              <a:srgbClr val="3DBBC8"/>
            </a:solidFill>
          </p:spPr>
        </p:sp>
        <p:sp>
          <p:nvSpPr>
            <p:cNvPr name="TextBox 7" id="7"/>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6388577" y="-345890"/>
            <a:ext cx="6434843" cy="787029"/>
            <a:chOff x="0" y="0"/>
            <a:chExt cx="2607106" cy="318868"/>
          </a:xfrm>
        </p:grpSpPr>
        <p:sp>
          <p:nvSpPr>
            <p:cNvPr name="Freeform 9" id="9"/>
            <p:cNvSpPr/>
            <p:nvPr/>
          </p:nvSpPr>
          <p:spPr>
            <a:xfrm flipH="false" flipV="false" rot="0">
              <a:off x="0" y="0"/>
              <a:ext cx="2607106" cy="318868"/>
            </a:xfrm>
            <a:custGeom>
              <a:avLst/>
              <a:gdLst/>
              <a:ahLst/>
              <a:cxnLst/>
              <a:rect r="r" b="b" t="t" l="l"/>
              <a:pathLst>
                <a:path h="318868" w="2607106">
                  <a:moveTo>
                    <a:pt x="203200" y="0"/>
                  </a:moveTo>
                  <a:lnTo>
                    <a:pt x="2607106" y="0"/>
                  </a:lnTo>
                  <a:lnTo>
                    <a:pt x="2403906" y="318868"/>
                  </a:lnTo>
                  <a:lnTo>
                    <a:pt x="0" y="318868"/>
                  </a:lnTo>
                  <a:lnTo>
                    <a:pt x="203200" y="0"/>
                  </a:lnTo>
                  <a:close/>
                </a:path>
              </a:pathLst>
            </a:custGeom>
            <a:solidFill>
              <a:srgbClr val="153F60"/>
            </a:solidFill>
          </p:spPr>
        </p:sp>
        <p:sp>
          <p:nvSpPr>
            <p:cNvPr name="TextBox 10" id="10"/>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9605998" y="588058"/>
            <a:ext cx="8462598" cy="5756182"/>
          </a:xfrm>
          <a:custGeom>
            <a:avLst/>
            <a:gdLst/>
            <a:ahLst/>
            <a:cxnLst/>
            <a:rect r="r" b="b" t="t" l="l"/>
            <a:pathLst>
              <a:path h="5756182" w="8462598">
                <a:moveTo>
                  <a:pt x="0" y="0"/>
                </a:moveTo>
                <a:lnTo>
                  <a:pt x="8462598" y="0"/>
                </a:lnTo>
                <a:lnTo>
                  <a:pt x="8462598" y="5756182"/>
                </a:lnTo>
                <a:lnTo>
                  <a:pt x="0" y="5756182"/>
                </a:lnTo>
                <a:lnTo>
                  <a:pt x="0" y="0"/>
                </a:lnTo>
                <a:close/>
              </a:path>
            </a:pathLst>
          </a:custGeom>
          <a:blipFill>
            <a:blip r:embed="rId2"/>
            <a:stretch>
              <a:fillRect l="0" t="0" r="0" b="0"/>
            </a:stretch>
          </a:blipFill>
        </p:spPr>
      </p:sp>
      <p:sp>
        <p:nvSpPr>
          <p:cNvPr name="TextBox 12" id="12"/>
          <p:cNvSpPr txBox="true"/>
          <p:nvPr/>
        </p:nvSpPr>
        <p:spPr>
          <a:xfrm rot="0">
            <a:off x="7932896" y="5219383"/>
            <a:ext cx="2422208" cy="580390"/>
          </a:xfrm>
          <a:prstGeom prst="rect">
            <a:avLst/>
          </a:prstGeom>
        </p:spPr>
        <p:txBody>
          <a:bodyPr anchor="t" rtlCol="false" tIns="0" lIns="0" bIns="0" rIns="0">
            <a:spAutoFit/>
          </a:bodyPr>
          <a:lstStyle/>
          <a:p>
            <a:pPr algn="ctr">
              <a:lnSpc>
                <a:spcPts val="4759"/>
              </a:lnSpc>
            </a:pPr>
          </a:p>
        </p:txBody>
      </p:sp>
      <p:sp>
        <p:nvSpPr>
          <p:cNvPr name="TextBox 13" id="13"/>
          <p:cNvSpPr txBox="true"/>
          <p:nvPr/>
        </p:nvSpPr>
        <p:spPr>
          <a:xfrm rot="0">
            <a:off x="259096" y="5090160"/>
            <a:ext cx="8656866" cy="4168140"/>
          </a:xfrm>
          <a:prstGeom prst="rect">
            <a:avLst/>
          </a:prstGeom>
        </p:spPr>
        <p:txBody>
          <a:bodyPr anchor="t" rtlCol="false" tIns="0" lIns="0" bIns="0" rIns="0">
            <a:spAutoFit/>
          </a:bodyPr>
          <a:lstStyle/>
          <a:p>
            <a:pPr algn="ctr">
              <a:lnSpc>
                <a:spcPts val="3359"/>
              </a:lnSpc>
            </a:pPr>
            <a:r>
              <a:rPr lang="en-US" sz="2400">
                <a:solidFill>
                  <a:srgbClr val="FFFFFF"/>
                </a:solidFill>
                <a:latin typeface="Canva Sans 1 Bold"/>
              </a:rPr>
              <a:t>This 3D bar chart offers a compelling visual representation of the "Sales Data Analysis and Reporting" for a prominent retail chain. Focused on the recency of customer purchases, this chart provides a yearly breakdown, shedding light on customer buying behaviors over time. The chart's three-dimensional design adds depth and clarity to the data, allowing viewers to quickly discern patterns and trends in customer recency, offering valuable insights for strategic decision-making and future sales planning within the retail chain</a:t>
            </a:r>
          </a:p>
        </p:txBody>
      </p:sp>
      <p:sp>
        <p:nvSpPr>
          <p:cNvPr name="TextBox 14" id="14"/>
          <p:cNvSpPr txBox="true"/>
          <p:nvPr/>
        </p:nvSpPr>
        <p:spPr>
          <a:xfrm rot="0">
            <a:off x="656460" y="3370899"/>
            <a:ext cx="5167789" cy="887095"/>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1 Bold"/>
              </a:rPr>
              <a:t>3-D Stacked Bar</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78315" y="757592"/>
            <a:ext cx="8665685" cy="5640166"/>
          </a:xfrm>
          <a:custGeom>
            <a:avLst/>
            <a:gdLst/>
            <a:ahLst/>
            <a:cxnLst/>
            <a:rect r="r" b="b" t="t" l="l"/>
            <a:pathLst>
              <a:path h="5640166" w="8665685">
                <a:moveTo>
                  <a:pt x="0" y="0"/>
                </a:moveTo>
                <a:lnTo>
                  <a:pt x="8665685" y="0"/>
                </a:lnTo>
                <a:lnTo>
                  <a:pt x="8665685" y="5640166"/>
                </a:lnTo>
                <a:lnTo>
                  <a:pt x="0" y="5640166"/>
                </a:lnTo>
                <a:lnTo>
                  <a:pt x="0" y="0"/>
                </a:lnTo>
                <a:close/>
              </a:path>
            </a:pathLst>
          </a:custGeom>
          <a:blipFill>
            <a:blip r:embed="rId2"/>
            <a:stretch>
              <a:fillRect l="0" t="0" r="0" b="0"/>
            </a:stretch>
          </a:blipFill>
        </p:spPr>
      </p:sp>
      <p:grpSp>
        <p:nvGrpSpPr>
          <p:cNvPr name="Group 3" id="3"/>
          <p:cNvGrpSpPr/>
          <p:nvPr/>
        </p:nvGrpSpPr>
        <p:grpSpPr>
          <a:xfrm rot="0">
            <a:off x="4811158" y="-4244679"/>
            <a:ext cx="30846723" cy="16276039"/>
            <a:chOff x="0" y="0"/>
            <a:chExt cx="604360" cy="318886"/>
          </a:xfrm>
        </p:grpSpPr>
        <p:sp>
          <p:nvSpPr>
            <p:cNvPr name="Freeform 4" id="4"/>
            <p:cNvSpPr/>
            <p:nvPr/>
          </p:nvSpPr>
          <p:spPr>
            <a:xfrm flipH="false" flipV="false" rot="0">
              <a:off x="0" y="0"/>
              <a:ext cx="604360" cy="318886"/>
            </a:xfrm>
            <a:custGeom>
              <a:avLst/>
              <a:gdLst/>
              <a:ahLst/>
              <a:cxnLst/>
              <a:rect r="r" b="b" t="t" l="l"/>
              <a:pathLst>
                <a:path h="318886" w="604360">
                  <a:moveTo>
                    <a:pt x="604360" y="0"/>
                  </a:moveTo>
                  <a:lnTo>
                    <a:pt x="0" y="0"/>
                  </a:lnTo>
                  <a:lnTo>
                    <a:pt x="101600" y="159443"/>
                  </a:lnTo>
                  <a:lnTo>
                    <a:pt x="0" y="318886"/>
                  </a:lnTo>
                  <a:lnTo>
                    <a:pt x="604360" y="318886"/>
                  </a:lnTo>
                  <a:lnTo>
                    <a:pt x="502760" y="159443"/>
                  </a:lnTo>
                  <a:lnTo>
                    <a:pt x="604360" y="0"/>
                  </a:lnTo>
                  <a:close/>
                </a:path>
              </a:pathLst>
            </a:custGeom>
            <a:solidFill>
              <a:srgbClr val="153F60"/>
            </a:solidFill>
            <a:ln w="447675" cap="sq">
              <a:solidFill>
                <a:srgbClr val="3DBBC8"/>
              </a:solidFill>
              <a:prstDash val="solid"/>
              <a:miter/>
            </a:ln>
          </p:spPr>
        </p:sp>
        <p:sp>
          <p:nvSpPr>
            <p:cNvPr name="TextBox 5" id="5"/>
            <p:cNvSpPr txBox="true"/>
            <p:nvPr/>
          </p:nvSpPr>
          <p:spPr>
            <a:xfrm>
              <a:off x="88900" y="-57150"/>
              <a:ext cx="635000" cy="463550"/>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3950296" y="-686331"/>
            <a:ext cx="8127004" cy="1162581"/>
            <a:chOff x="0" y="0"/>
            <a:chExt cx="2140446" cy="306194"/>
          </a:xfrm>
        </p:grpSpPr>
        <p:sp>
          <p:nvSpPr>
            <p:cNvPr name="Freeform 7" id="7"/>
            <p:cNvSpPr/>
            <p:nvPr/>
          </p:nvSpPr>
          <p:spPr>
            <a:xfrm flipH="false" flipV="false" rot="0">
              <a:off x="0" y="0"/>
              <a:ext cx="2140446" cy="306194"/>
            </a:xfrm>
            <a:custGeom>
              <a:avLst/>
              <a:gdLst/>
              <a:ahLst/>
              <a:cxnLst/>
              <a:rect r="r" b="b" t="t" l="l"/>
              <a:pathLst>
                <a:path h="306194" w="2140446">
                  <a:moveTo>
                    <a:pt x="1937246" y="0"/>
                  </a:moveTo>
                  <a:lnTo>
                    <a:pt x="0" y="0"/>
                  </a:lnTo>
                  <a:lnTo>
                    <a:pt x="203200" y="306194"/>
                  </a:lnTo>
                  <a:lnTo>
                    <a:pt x="2140446" y="306194"/>
                  </a:lnTo>
                  <a:lnTo>
                    <a:pt x="1937246" y="0"/>
                  </a:lnTo>
                  <a:close/>
                </a:path>
              </a:pathLst>
            </a:custGeom>
            <a:solidFill>
              <a:srgbClr val="153F60"/>
            </a:solidFill>
          </p:spPr>
        </p:sp>
        <p:sp>
          <p:nvSpPr>
            <p:cNvPr name="TextBox 8" id="8"/>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5391282" y="-686331"/>
            <a:ext cx="10440148" cy="1162581"/>
            <a:chOff x="0" y="0"/>
            <a:chExt cx="2749669" cy="306194"/>
          </a:xfrm>
        </p:grpSpPr>
        <p:sp>
          <p:nvSpPr>
            <p:cNvPr name="Freeform 10" id="10"/>
            <p:cNvSpPr/>
            <p:nvPr/>
          </p:nvSpPr>
          <p:spPr>
            <a:xfrm flipH="false" flipV="false" rot="0">
              <a:off x="0" y="0"/>
              <a:ext cx="2749669" cy="306194"/>
            </a:xfrm>
            <a:custGeom>
              <a:avLst/>
              <a:gdLst/>
              <a:ahLst/>
              <a:cxnLst/>
              <a:rect r="r" b="b" t="t" l="l"/>
              <a:pathLst>
                <a:path h="306194" w="2749669">
                  <a:moveTo>
                    <a:pt x="2546469" y="0"/>
                  </a:moveTo>
                  <a:lnTo>
                    <a:pt x="0" y="0"/>
                  </a:lnTo>
                  <a:lnTo>
                    <a:pt x="203200" y="306194"/>
                  </a:lnTo>
                  <a:lnTo>
                    <a:pt x="2749669" y="306194"/>
                  </a:lnTo>
                  <a:lnTo>
                    <a:pt x="2546469" y="0"/>
                  </a:lnTo>
                  <a:close/>
                </a:path>
              </a:pathLst>
            </a:custGeom>
            <a:solidFill>
              <a:srgbClr val="3DBBC8"/>
            </a:solidFill>
          </p:spPr>
        </p:sp>
        <p:sp>
          <p:nvSpPr>
            <p:cNvPr name="TextBox 11" id="11"/>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2077300" y="3798090"/>
            <a:ext cx="5840016" cy="887095"/>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1 Bold"/>
              </a:rPr>
              <a:t>Clustered Column</a:t>
            </a:r>
          </a:p>
        </p:txBody>
      </p:sp>
      <p:sp>
        <p:nvSpPr>
          <p:cNvPr name="TextBox 13" id="13"/>
          <p:cNvSpPr txBox="true"/>
          <p:nvPr/>
        </p:nvSpPr>
        <p:spPr>
          <a:xfrm rot="0">
            <a:off x="9681983" y="5392129"/>
            <a:ext cx="8285671" cy="3191015"/>
          </a:xfrm>
          <a:prstGeom prst="rect">
            <a:avLst/>
          </a:prstGeom>
        </p:spPr>
        <p:txBody>
          <a:bodyPr anchor="t" rtlCol="false" tIns="0" lIns="0" bIns="0" rIns="0">
            <a:spAutoFit/>
          </a:bodyPr>
          <a:lstStyle/>
          <a:p>
            <a:pPr algn="ctr">
              <a:lnSpc>
                <a:spcPts val="2815"/>
              </a:lnSpc>
            </a:pPr>
            <a:r>
              <a:rPr lang="en-US" sz="2011">
                <a:solidFill>
                  <a:srgbClr val="FFFFFF"/>
                </a:solidFill>
                <a:latin typeface="Canva Sans 1"/>
              </a:rPr>
              <a:t>This clustered column chart is a powerful visualization that delves into the "Sales Data Analysis and Reporting" for a dynamic retail chain. It showcases the distribution of purchases by frequency on the X-axis and the corresponding total monetary value on the Y-axis. Each cluster represents a specific frequency range, providing a clear depiction of customer spending habits within the retail chain. This insightful chart empowers decision-makers to identify high-value customer segments, optimize marketing strategies, and enhance overall sales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DAFww1TPt0g</dc:identifier>
  <dcterms:modified xsi:type="dcterms:W3CDTF">2011-08-01T06:04:30Z</dcterms:modified>
  <cp:revision>1</cp:revision>
  <dc:title>White And Dark Teal Modern Professional Product Management Presentation</dc:title>
</cp:coreProperties>
</file>