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9"/>
  </p:notesMasterIdLst>
  <p:sldIdLst>
    <p:sldId id="256" r:id="rId3"/>
    <p:sldId id="257" r:id="rId4"/>
    <p:sldId id="258" r:id="rId5"/>
    <p:sldId id="259" r:id="rId6"/>
    <p:sldId id="260" r:id="rId7"/>
    <p:sldId id="266" r:id="rId8"/>
    <p:sldId id="261" r:id="rId9"/>
    <p:sldId id="270" r:id="rId10"/>
    <p:sldId id="271" r:id="rId11"/>
    <p:sldId id="272" r:id="rId12"/>
    <p:sldId id="273" r:id="rId13"/>
    <p:sldId id="274" r:id="rId14"/>
    <p:sldId id="267" r:id="rId15"/>
    <p:sldId id="262" r:id="rId16"/>
    <p:sldId id="268" r:id="rId17"/>
    <p:sldId id="275" r:id="rId18"/>
    <p:sldId id="276" r:id="rId19"/>
    <p:sldId id="277" r:id="rId20"/>
    <p:sldId id="278" r:id="rId21"/>
    <p:sldId id="279" r:id="rId22"/>
    <p:sldId id="281" r:id="rId23"/>
    <p:sldId id="280" r:id="rId24"/>
    <p:sldId id="269" r:id="rId25"/>
    <p:sldId id="263" r:id="rId26"/>
    <p:sldId id="264" r:id="rId27"/>
    <p:sldId id="265"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Nunito" pitchFamily="2" charset="77"/>
      <p:regular r:id="rId34"/>
      <p:bold r:id="rId35"/>
      <p:italic r:id="rId36"/>
      <p:boldItalic r:id="rId37"/>
    </p:embeddedFont>
    <p:embeddedFont>
      <p:font typeface="Nunito ExtraBold" panose="020F0502020204030204" pitchFamily="34" charset="0"/>
      <p:bold r:id="rId38"/>
      <p:italic r:id="rId39"/>
      <p:boldItalic r:id="rId40"/>
    </p:embeddedFont>
    <p:embeddedFont>
      <p:font typeface="Nunito SemiBold" panose="020F0502020204030204"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err="1"/>
              <a:t>FoodHub</a:t>
            </a:r>
            <a:r>
              <a:rPr lang="en" sz="3600" dirty="0"/>
              <a:t> Data Analysis</a:t>
            </a:r>
            <a:endParaRPr sz="3600" dirty="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Foundation of Data Science</a:t>
            </a:r>
            <a:endParaRPr sz="3000" b="0" dirty="0"/>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29 May,2023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1A6B4D8-D4FD-261F-3967-F55A760B9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13" y="331695"/>
            <a:ext cx="6889750" cy="471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4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B0FD9E6-53AA-C0F3-C619-D338FF7F9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645458"/>
            <a:ext cx="6799263" cy="430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1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3DEC833-2679-5ACE-4626-3E467C15D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72" y="192741"/>
            <a:ext cx="6866963" cy="47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48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1638-E43C-C910-837F-0D9AB57EA66B}"/>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CC457D04-3680-7A2F-0629-B0D3BCCAC4C7}"/>
              </a:ext>
            </a:extLst>
          </p:cNvPr>
          <p:cNvSpPr>
            <a:spLocks noGrp="1"/>
          </p:cNvSpPr>
          <p:nvPr>
            <p:ph type="body" idx="1"/>
          </p:nvPr>
        </p:nvSpPr>
        <p:spPr/>
        <p:txBody>
          <a:bodyPr/>
          <a:lstStyle/>
          <a:p>
            <a:pPr>
              <a:lnSpc>
                <a:spcPct val="150000"/>
              </a:lnSpc>
            </a:pPr>
            <a:r>
              <a:rPr lang="en-US" b="0" i="0" dirty="0">
                <a:solidFill>
                  <a:srgbClr val="212121"/>
                </a:solidFill>
                <a:effectLst/>
                <a:latin typeface="Roboto" panose="02000000000000000000" pitchFamily="2" charset="0"/>
              </a:rPr>
              <a:t>The data shows that American is the most popular cuisine on weekend.</a:t>
            </a:r>
          </a:p>
          <a:p>
            <a:pPr>
              <a:lnSpc>
                <a:spcPct val="150000"/>
              </a:lnSpc>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The number of total orders that cost above 20 dollars is: 555 Percentage of orders above 20 dollars: 29.24 %</a:t>
            </a:r>
          </a:p>
          <a:p>
            <a:pPr>
              <a:lnSpc>
                <a:spcPct val="150000"/>
              </a:lnSpc>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The mean delivery time for this dataset is 24.16 minutes</a:t>
            </a:r>
            <a:r>
              <a:rPr lang="en-US" b="0" i="0" dirty="0">
                <a:solidFill>
                  <a:srgbClr val="212121"/>
                </a:solidFill>
                <a:effectLst/>
                <a:latin typeface="Courier New" panose="02070309020205020404" pitchFamily="49" charset="0"/>
              </a:rPr>
              <a:t>.</a:t>
            </a:r>
          </a:p>
          <a:p>
            <a:pPr>
              <a:lnSpc>
                <a:spcPct val="150000"/>
              </a:lnSpc>
            </a:pPr>
            <a:r>
              <a:rPr lang="en-US" b="0" i="0" dirty="0">
                <a:solidFill>
                  <a:srgbClr val="212121"/>
                </a:solidFill>
                <a:effectLst/>
                <a:latin typeface="Roboto" panose="02000000000000000000" pitchFamily="2" charset="0"/>
              </a:rPr>
              <a:t>The customer ids with the greatest number of orders placed are 52832(13),47440(10) and 83287(9).</a:t>
            </a:r>
            <a:endParaRPr lang="en-US" dirty="0"/>
          </a:p>
        </p:txBody>
      </p:sp>
    </p:spTree>
    <p:extLst>
      <p:ext uri="{BB962C8B-B14F-4D97-AF65-F5344CB8AC3E}">
        <p14:creationId xmlns:p14="http://schemas.microsoft.com/office/powerpoint/2010/main" val="114069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285750" indent="-285750">
              <a:spcBef>
                <a:spcPts val="1000"/>
              </a:spcBef>
            </a:pPr>
            <a:r>
              <a:rPr lang="en-US" sz="1600" b="0" i="0" dirty="0">
                <a:solidFill>
                  <a:srgbClr val="212121"/>
                </a:solidFill>
                <a:effectLst/>
                <a:latin typeface="Roboto" panose="02000000000000000000" pitchFamily="2" charset="0"/>
              </a:rPr>
              <a:t>Southern cuisine type has most fluctuating cost as well as highest cost of order. Korean is the least expensive cuisine to order.</a:t>
            </a:r>
          </a:p>
          <a:p>
            <a:pPr marL="285750" indent="-285750">
              <a:spcBef>
                <a:spcPts val="1000"/>
              </a:spcBef>
            </a:pPr>
            <a:r>
              <a:rPr lang="en-US" sz="1600" b="0" i="0" dirty="0">
                <a:solidFill>
                  <a:srgbClr val="212121"/>
                </a:solidFill>
                <a:effectLst/>
                <a:latin typeface="Roboto" panose="02000000000000000000" pitchFamily="2" charset="0"/>
              </a:rPr>
              <a:t>Southern food takes most preparation time.</a:t>
            </a:r>
          </a:p>
          <a:p>
            <a:pPr marL="285750" indent="-285750">
              <a:spcBef>
                <a:spcPts val="1000"/>
              </a:spcBef>
            </a:pPr>
            <a:r>
              <a:rPr lang="en-US" sz="1600" b="0" i="0" dirty="0">
                <a:solidFill>
                  <a:srgbClr val="212121"/>
                </a:solidFill>
                <a:effectLst/>
                <a:latin typeface="Roboto" panose="02000000000000000000" pitchFamily="2" charset="0"/>
              </a:rPr>
              <a:t> Thai food has widest range for preparation time. </a:t>
            </a:r>
          </a:p>
          <a:p>
            <a:pPr marL="285750" indent="-285750">
              <a:spcBef>
                <a:spcPts val="1000"/>
              </a:spcBef>
            </a:pPr>
            <a:r>
              <a:rPr lang="en-US" sz="1600" b="0" i="0" dirty="0">
                <a:solidFill>
                  <a:srgbClr val="212121"/>
                </a:solidFill>
                <a:effectLst/>
                <a:latin typeface="Roboto" panose="02000000000000000000" pitchFamily="2" charset="0"/>
              </a:rPr>
              <a:t>Korean cuisine takes least time for food preparation. </a:t>
            </a:r>
          </a:p>
          <a:p>
            <a:pPr marL="285750" indent="-285750">
              <a:spcBef>
                <a:spcPts val="1000"/>
              </a:spcBef>
            </a:pPr>
            <a:r>
              <a:rPr lang="en-US" sz="1600" b="0" i="0" dirty="0">
                <a:solidFill>
                  <a:srgbClr val="212121"/>
                </a:solidFill>
                <a:effectLst/>
                <a:latin typeface="Roboto" panose="02000000000000000000" pitchFamily="2" charset="0"/>
              </a:rPr>
              <a:t>Mexican, American, Indian, Italian and Mediterranean food has same preparation time and have the same range for food preparation time.</a:t>
            </a:r>
          </a:p>
          <a:p>
            <a:pPr marL="285750" indent="-285750">
              <a:spcBef>
                <a:spcPts val="1000"/>
              </a:spcBef>
            </a:pPr>
            <a:r>
              <a:rPr lang="en-US" sz="1600" b="0" i="0" dirty="0">
                <a:solidFill>
                  <a:srgbClr val="212121"/>
                </a:solidFill>
                <a:effectLst/>
                <a:latin typeface="Roboto" panose="02000000000000000000" pitchFamily="2" charset="0"/>
              </a:rPr>
              <a:t>The graph shows that on weekdays delivery time is higher than on weekend. It makes sense because on weekdays generally people call for delivery during rush hours.</a:t>
            </a:r>
            <a:endParaRPr sz="14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D336-04CE-3659-0E98-C95960E075CB}"/>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3BDEF866-35C0-D487-6F38-98B4676684EE}"/>
              </a:ext>
            </a:extLst>
          </p:cNvPr>
          <p:cNvSpPr>
            <a:spLocks noGrp="1"/>
          </p:cNvSpPr>
          <p:nvPr>
            <p:ph type="body" idx="1"/>
          </p:nvPr>
        </p:nvSpPr>
        <p:spPr/>
        <p:txBody>
          <a:bodyPr/>
          <a:lstStyle/>
          <a:p>
            <a:pPr>
              <a:lnSpc>
                <a:spcPct val="150000"/>
              </a:lnSpc>
            </a:pPr>
            <a:r>
              <a:rPr lang="en-US" b="0" i="0" dirty="0">
                <a:solidFill>
                  <a:srgbClr val="212121"/>
                </a:solidFill>
                <a:effectLst/>
                <a:latin typeface="Roboto" panose="02000000000000000000" pitchFamily="2" charset="0"/>
              </a:rPr>
              <a:t>The restaurants with lowest ratings have highest delivery-time. So, it can be assumed that delivery time is one of the major reason which can make individual decide to order or not to order from a particular restaurant.</a:t>
            </a:r>
          </a:p>
          <a:p>
            <a:pPr>
              <a:lnSpc>
                <a:spcPct val="150000"/>
              </a:lnSpc>
            </a:pPr>
            <a:r>
              <a:rPr lang="en-US" b="0" i="0" dirty="0">
                <a:solidFill>
                  <a:srgbClr val="212121"/>
                </a:solidFill>
                <a:effectLst/>
                <a:latin typeface="Roboto" panose="02000000000000000000" pitchFamily="2" charset="0"/>
              </a:rPr>
              <a:t>The food with the lowest rating has highest preparation time. So, it's kind of evident that customers prefer food which is easily available to them.</a:t>
            </a:r>
          </a:p>
          <a:p>
            <a:pPr>
              <a:lnSpc>
                <a:spcPct val="150000"/>
              </a:lnSpc>
            </a:pPr>
            <a:r>
              <a:rPr lang="en-US" b="0" i="0" dirty="0">
                <a:solidFill>
                  <a:srgbClr val="212121"/>
                </a:solidFill>
                <a:effectLst/>
                <a:latin typeface="Roboto" panose="02000000000000000000" pitchFamily="2" charset="0"/>
              </a:rPr>
              <a:t> The findings depict what is generally expected that lower the ratings higher the cost of the order.</a:t>
            </a:r>
          </a:p>
          <a:p>
            <a:pPr>
              <a:lnSpc>
                <a:spcPct val="150000"/>
              </a:lnSpc>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The mean delivery time on weekdays is around 28 minutes. </a:t>
            </a:r>
          </a:p>
          <a:p>
            <a:pPr>
              <a:lnSpc>
                <a:spcPct val="150000"/>
              </a:lnSpc>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The mean delivery time on weekends is around 22 minutes.</a:t>
            </a:r>
          </a:p>
          <a:p>
            <a:endParaRPr lang="en-US" dirty="0"/>
          </a:p>
        </p:txBody>
      </p:sp>
    </p:spTree>
    <p:extLst>
      <p:ext uri="{BB962C8B-B14F-4D97-AF65-F5344CB8AC3E}">
        <p14:creationId xmlns:p14="http://schemas.microsoft.com/office/powerpoint/2010/main" val="31691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548167D-F454-F795-1126-FA6716E0A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63" y="808073"/>
            <a:ext cx="7421525" cy="415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36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943506F-203C-BA26-E02E-E1398DAE5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18" y="1237129"/>
            <a:ext cx="8059270" cy="367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00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47346AC-A4D2-A3A9-5E06-5AD9862FE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2" y="995082"/>
            <a:ext cx="8319247" cy="376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5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C42E7D1-209D-BAF2-878F-1FB9739B3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0941"/>
            <a:ext cx="7817224" cy="374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2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40F806A-C579-92D3-95FA-1380687A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06" y="788894"/>
            <a:ext cx="8435788" cy="399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85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9AE8A86A-0E37-4D70-CDB1-CEBF560F1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6" y="699246"/>
            <a:ext cx="7790329" cy="394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9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27CC091-825F-3600-77F6-76B1E5381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6" y="699247"/>
            <a:ext cx="8471647" cy="386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6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73F5-3BB5-2A45-DD96-4720224570D0}"/>
              </a:ext>
            </a:extLst>
          </p:cNvPr>
          <p:cNvSpPr>
            <a:spLocks noGrp="1"/>
          </p:cNvSpPr>
          <p:nvPr>
            <p:ph type="title"/>
          </p:nvPr>
        </p:nvSpPr>
        <p:spPr/>
        <p:txBody>
          <a:bodyPr/>
          <a:lstStyle/>
          <a:p>
            <a:r>
              <a:rPr lang="en-US" dirty="0"/>
              <a:t>Recommendations</a:t>
            </a:r>
          </a:p>
        </p:txBody>
      </p:sp>
      <p:sp>
        <p:nvSpPr>
          <p:cNvPr id="3" name="Text Placeholder 2">
            <a:extLst>
              <a:ext uri="{FF2B5EF4-FFF2-40B4-BE49-F238E27FC236}">
                <a16:creationId xmlns:a16="http://schemas.microsoft.com/office/drawing/2014/main" id="{301AF3BD-E8A3-F86F-6194-0CE7F0436526}"/>
              </a:ext>
            </a:extLst>
          </p:cNvPr>
          <p:cNvSpPr>
            <a:spLocks noGrp="1"/>
          </p:cNvSpPr>
          <p:nvPr>
            <p:ph type="body" idx="1"/>
          </p:nvPr>
        </p:nvSpPr>
        <p:spPr/>
        <p:txBody>
          <a:bodyPr/>
          <a:lstStyle/>
          <a:p>
            <a:pPr>
              <a:lnSpc>
                <a:spcPct val="150000"/>
              </a:lnSpc>
            </a:pPr>
            <a:r>
              <a:rPr lang="en-US" dirty="0"/>
              <a:t>If restaurants wants to increase their sales and encourage the demand, they need to switch or add in their menu more American recipes.</a:t>
            </a:r>
          </a:p>
          <a:p>
            <a:pPr>
              <a:lnSpc>
                <a:spcPct val="150000"/>
              </a:lnSpc>
            </a:pPr>
            <a:r>
              <a:rPr lang="en-US" dirty="0"/>
              <a:t>They are quick to make and delivered in a good amount of time .</a:t>
            </a:r>
          </a:p>
          <a:p>
            <a:pPr>
              <a:lnSpc>
                <a:spcPct val="150000"/>
              </a:lnSpc>
            </a:pPr>
            <a:r>
              <a:rPr lang="en-US" dirty="0"/>
              <a:t>If restaurants want to increase sales, they should have discount offers on weekdays instead of weekend to increase the number of people ordering out on weekdays.</a:t>
            </a:r>
          </a:p>
        </p:txBody>
      </p:sp>
    </p:spTree>
    <p:extLst>
      <p:ext uri="{BB962C8B-B14F-4D97-AF65-F5344CB8AC3E}">
        <p14:creationId xmlns:p14="http://schemas.microsoft.com/office/powerpoint/2010/main" val="155587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Link to the file </a:t>
            </a:r>
            <a:endParaRPr dirty="0">
              <a:solidFill>
                <a:srgbClr val="000000"/>
              </a:solidFill>
            </a:endParaRPr>
          </a:p>
        </p:txBody>
      </p:sp>
      <p:sp>
        <p:nvSpPr>
          <p:cNvPr id="154" name="Google Shape;154;p31"/>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chemeClr val="dk1"/>
                </a:solidFill>
              </a:rPr>
              <a:t>https://</a:t>
            </a:r>
            <a:r>
              <a:rPr lang="en-US" sz="1400" dirty="0" err="1">
                <a:solidFill>
                  <a:schemeClr val="dk1"/>
                </a:solidFill>
              </a:rPr>
              <a:t>colab.research.google.com</a:t>
            </a:r>
            <a:r>
              <a:rPr lang="en-US" sz="1400" dirty="0">
                <a:solidFill>
                  <a:schemeClr val="dk1"/>
                </a:solidFill>
              </a:rPr>
              <a:t>/drive/1blZI3540kGMFDKdwSqAIF0ynwREk8DKP#scrollTo=1pMy5LynnHD_</a:t>
            </a:r>
            <a:endParaRPr sz="14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a:solidFill>
                <a:srgbClr val="000000"/>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The food aggregator company should had been focusing on customer experience with reference to various  factors like total delivery time </a:t>
            </a:r>
            <a:r>
              <a:rPr lang="en-US" sz="1400" dirty="0">
                <a:solidFill>
                  <a:srgbClr val="000000"/>
                </a:solidFill>
              </a:rPr>
              <a:t>i.e.,</a:t>
            </a:r>
            <a:r>
              <a:rPr lang="en" sz="1400" dirty="0">
                <a:solidFill>
                  <a:srgbClr val="000000"/>
                </a:solidFill>
              </a:rPr>
              <a:t> delivery time and time for preparing the meal, cuisine type, the time of the week when customer ordered and the cost of the order.</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The data showed that there are not strong correlations between the factors. Secondly it was evident from analysis that </a:t>
            </a:r>
            <a:r>
              <a:rPr lang="en-US" sz="1400" dirty="0">
                <a:solidFill>
                  <a:srgbClr val="000000"/>
                </a:solidFill>
              </a:rPr>
              <a:t>if food preparation time is higher than cost of the order is   also higher and vice versa.</a:t>
            </a:r>
          </a:p>
          <a:p>
            <a:pPr indent="-317500">
              <a:spcBef>
                <a:spcPts val="1000"/>
              </a:spcBef>
              <a:buClr>
                <a:srgbClr val="000000"/>
              </a:buClr>
              <a:buSzPts val="1400"/>
            </a:pPr>
            <a:r>
              <a:rPr lang="en-US" sz="1400" dirty="0">
                <a:solidFill>
                  <a:srgbClr val="000000"/>
                </a:solidFill>
              </a:rPr>
              <a:t>Surprisingly, the analysis brought to attention that  if cost of the order is higher than delivery time is less and vice versa.</a:t>
            </a:r>
          </a:p>
          <a:p>
            <a:pPr indent="-317500">
              <a:spcBef>
                <a:spcPts val="1000"/>
              </a:spcBef>
              <a:buClr>
                <a:srgbClr val="000000"/>
              </a:buClr>
              <a:buSzPts val="1400"/>
            </a:pPr>
            <a:r>
              <a:rPr lang="en-US" sz="1400" dirty="0">
                <a:solidFill>
                  <a:srgbClr val="000000"/>
                </a:solidFill>
              </a:rPr>
              <a:t>Finally, survey determined the most ordered food cuisine to be American as it takes less food preparation time and people ordering mainly on weekends.</a:t>
            </a:r>
          </a:p>
          <a:p>
            <a:pPr marL="139700" lvl="0" indent="0" algn="l" rtl="0">
              <a:lnSpc>
                <a:spcPct val="115000"/>
              </a:lnSpc>
              <a:spcBef>
                <a:spcPts val="1000"/>
              </a:spcBef>
              <a:spcAft>
                <a:spcPts val="0"/>
              </a:spcAft>
              <a:buClr>
                <a:srgbClr val="000000"/>
              </a:buClr>
              <a:buSzPts val="1400"/>
              <a:buNone/>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endParaRPr sz="1400" dirty="0">
              <a:solidFill>
                <a:srgbClr val="000000"/>
              </a:solidFill>
            </a:endParaRPr>
          </a:p>
          <a:p>
            <a:pPr marL="0" lvl="0" indent="0" algn="l" rtl="0">
              <a:spcBef>
                <a:spcPts val="1000"/>
              </a:spcBef>
              <a:spcAft>
                <a:spcPts val="0"/>
              </a:spcAft>
              <a:buNone/>
            </a:pPr>
            <a:endParaRPr sz="1400" dirty="0">
              <a:solidFill>
                <a:srgbClr val="000000"/>
              </a:solidFill>
            </a:endParaRPr>
          </a:p>
          <a:p>
            <a:pPr marL="0" lvl="0" indent="0" algn="l" rtl="0">
              <a:spcBef>
                <a:spcPts val="1000"/>
              </a:spcBef>
              <a:spcAft>
                <a:spcPts val="1000"/>
              </a:spcAft>
              <a:buClr>
                <a:srgbClr val="000000"/>
              </a:buClr>
              <a:buSzPts val="1500"/>
              <a:buFont typeface="Arial"/>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Food Hub is a food aggregator company. It has data from various customer base about different restaurants in New York. The company wanted to study the reasons behind increasing or decreasing demand which could facilitate them in integrating policies that encourage better customer experience.</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The data is  arranged according to its attributes. Initially just structure of data is analyzed after that Uni-variate analysis are done to show how each individual factor is affecting the total order count.</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As the last step multivariate analysis are done where  the links between variables, covariations are taken into account.</a:t>
            </a:r>
            <a:endParaRPr sz="1400" dirty="0">
              <a:solidFill>
                <a:srgbClr val="000000"/>
              </a:solidFill>
            </a:endParaRPr>
          </a:p>
          <a:p>
            <a:pPr marL="0" lvl="0" indent="0" algn="l" rtl="0">
              <a:lnSpc>
                <a:spcPct val="115000"/>
              </a:lnSpc>
              <a:spcBef>
                <a:spcPts val="1000"/>
              </a:spcBef>
              <a:spcAft>
                <a:spcPts val="0"/>
              </a:spcAft>
              <a:buNone/>
            </a:pPr>
            <a:endParaRPr sz="1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1" name="Google Shape;131;p27"/>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b="1" dirty="0">
                <a:solidFill>
                  <a:srgbClr val="000000"/>
                </a:solidFill>
              </a:rPr>
              <a:t>Data Shape</a:t>
            </a:r>
          </a:p>
          <a:p>
            <a:pPr marL="457200" lvl="0" indent="-317500" algn="l" rtl="0">
              <a:lnSpc>
                <a:spcPct val="115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Number of rows are 1898 </a:t>
            </a:r>
          </a:p>
          <a:p>
            <a:pPr marL="457200" lvl="0" indent="-317500" algn="l" rtl="0">
              <a:lnSpc>
                <a:spcPct val="115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Number of columns 9</a:t>
            </a:r>
          </a:p>
          <a:p>
            <a:pPr marL="139700" lvl="0" indent="0" algn="l" rtl="0">
              <a:lnSpc>
                <a:spcPct val="115000"/>
              </a:lnSpc>
              <a:spcBef>
                <a:spcPts val="1000"/>
              </a:spcBef>
              <a:spcAft>
                <a:spcPts val="0"/>
              </a:spcAft>
              <a:buClr>
                <a:srgbClr val="000000"/>
              </a:buClr>
              <a:buSzPts val="1400"/>
              <a:buNone/>
            </a:pPr>
            <a:r>
              <a:rPr lang="en-US" sz="1600" b="1" dirty="0">
                <a:solidFill>
                  <a:srgbClr val="212121"/>
                </a:solidFill>
                <a:latin typeface="Courier New" panose="02070309020205020404" pitchFamily="49" charset="0"/>
              </a:rPr>
              <a:t>Types of values in different categories</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Orderid has integer values.</a:t>
            </a:r>
          </a:p>
          <a:p>
            <a:pPr marL="457200" lvl="0" indent="-317500" algn="l" rtl="0">
              <a:lnSpc>
                <a:spcPct val="100000"/>
              </a:lnSpc>
              <a:spcBef>
                <a:spcPts val="1000"/>
              </a:spcBef>
              <a:spcAft>
                <a:spcPts val="0"/>
              </a:spcAft>
              <a:buClr>
                <a:srgbClr val="000000"/>
              </a:buClr>
              <a:buSzPts val="1400"/>
              <a:buChar char="●"/>
            </a:pP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C</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ustomer id has integer values.</a:t>
            </a:r>
          </a:p>
          <a:p>
            <a:pPr marL="457200" lvl="0" indent="-317500" algn="l" rtl="0">
              <a:lnSpc>
                <a:spcPct val="100000"/>
              </a:lnSpc>
              <a:spcBef>
                <a:spcPts val="1000"/>
              </a:spcBef>
              <a:spcAft>
                <a:spcPts val="0"/>
              </a:spcAft>
              <a:buClr>
                <a:srgbClr val="000000"/>
              </a:buClr>
              <a:buSzPts val="1400"/>
              <a:buChar char="●"/>
            </a:pP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R</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estaurant name are object and so is cuisine type.</a:t>
            </a:r>
          </a:p>
          <a:p>
            <a:pPr marL="457200" lvl="0" indent="-317500" algn="l" rtl="0">
              <a:lnSpc>
                <a:spcPct val="100000"/>
              </a:lnSpc>
              <a:spcBef>
                <a:spcPts val="1000"/>
              </a:spcBef>
              <a:spcAft>
                <a:spcPts val="0"/>
              </a:spcAft>
              <a:buClr>
                <a:srgbClr val="000000"/>
              </a:buClr>
              <a:buSzPts val="1400"/>
              <a:buChar char="●"/>
            </a:pP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C</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ost of the order </a:t>
            </a: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are floating values(decimal values).</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Day of the week  </a:t>
            </a: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has </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object values</a:t>
            </a:r>
          </a:p>
          <a:p>
            <a:pPr marL="457200" lvl="0" indent="-317500" algn="l" rtl="0">
              <a:lnSpc>
                <a:spcPct val="100000"/>
              </a:lnSpc>
              <a:spcBef>
                <a:spcPts val="1000"/>
              </a:spcBef>
              <a:spcAft>
                <a:spcPts val="0"/>
              </a:spcAft>
              <a:buClr>
                <a:srgbClr val="000000"/>
              </a:buClr>
              <a:buSzPts val="1400"/>
              <a:buChar char="●"/>
            </a:pP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Food preparation time, delivery time and rating has integer values.</a:t>
            </a:r>
            <a:endParaRPr sz="140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5351-92BA-081E-C444-73CCB9521720}"/>
              </a:ext>
            </a:extLst>
          </p:cNvPr>
          <p:cNvSpPr>
            <a:spLocks noGrp="1"/>
          </p:cNvSpPr>
          <p:nvPr>
            <p:ph type="title"/>
          </p:nvPr>
        </p:nvSpPr>
        <p:spPr/>
        <p:txBody>
          <a:bodyPr/>
          <a:lstStyle/>
          <a:p>
            <a:r>
              <a:rPr lang="en-US" dirty="0"/>
              <a:t>Continued..</a:t>
            </a:r>
          </a:p>
        </p:txBody>
      </p:sp>
      <p:sp>
        <p:nvSpPr>
          <p:cNvPr id="3" name="Text Placeholder 2">
            <a:extLst>
              <a:ext uri="{FF2B5EF4-FFF2-40B4-BE49-F238E27FC236}">
                <a16:creationId xmlns:a16="http://schemas.microsoft.com/office/drawing/2014/main" id="{C4C95502-7C59-1FBB-7AF8-7140BC682AD7}"/>
              </a:ext>
            </a:extLst>
          </p:cNvPr>
          <p:cNvSpPr>
            <a:spLocks noGrp="1"/>
          </p:cNvSpPr>
          <p:nvPr>
            <p:ph type="body" idx="1"/>
          </p:nvPr>
        </p:nvSpPr>
        <p:spPr/>
        <p:txBody>
          <a:bodyPr/>
          <a:lstStyle/>
          <a:p>
            <a:pPr>
              <a:lnSpc>
                <a:spcPct val="150000"/>
              </a:lnSpc>
            </a:pPr>
            <a:r>
              <a:rPr lang="en-US" dirty="0"/>
              <a:t>There was not any missing value in data.</a:t>
            </a:r>
          </a:p>
          <a:p>
            <a:pPr>
              <a:lnSpc>
                <a:spcPct val="150000"/>
              </a:lnSpc>
            </a:pPr>
            <a:r>
              <a:rPr lang="en-US" b="0" i="0" dirty="0">
                <a:solidFill>
                  <a:srgbClr val="212121"/>
                </a:solidFill>
                <a:effectLst/>
                <a:latin typeface="Roboto" panose="020F0502020204030204" pitchFamily="34" charset="0"/>
              </a:rPr>
              <a:t>Minimum time it takes is 20 minutes. Average time restaurant takes is 27.37 minutes. Maximum time it takes is 35minutes.</a:t>
            </a:r>
          </a:p>
          <a:p>
            <a:pPr>
              <a:lnSpc>
                <a:spcPct val="150000"/>
              </a:lnSpc>
            </a:pPr>
            <a:r>
              <a:rPr lang="en-US" b="0" i="0" dirty="0">
                <a:solidFill>
                  <a:srgbClr val="212121"/>
                </a:solidFill>
                <a:effectLst/>
                <a:latin typeface="Roboto" panose="02000000000000000000" pitchFamily="2" charset="0"/>
              </a:rPr>
              <a:t>There are 736 orders which are not given any ratings or are not rated by customers.</a:t>
            </a:r>
            <a:endParaRPr lang="en-US" dirty="0"/>
          </a:p>
        </p:txBody>
      </p:sp>
    </p:spTree>
    <p:extLst>
      <p:ext uri="{BB962C8B-B14F-4D97-AF65-F5344CB8AC3E}">
        <p14:creationId xmlns:p14="http://schemas.microsoft.com/office/powerpoint/2010/main" val="32497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American and Japanese are the most ordered cuisine type. Italian and Chinese are almost equally favored they have a minor difference of almost 50 counts.</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Cost of the order is  mainly between 12 to 15 dollars.</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There are more orders on weekend in comparison to week , which makes sense.</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Most of the restaurants do not have any ratings. Less than 200 restaurants have the rating of three which is lowest. Almost 600 restaurants have highest rating of 5.</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Maximum time to prepare food is more than thirty-four minutes. Most of the food is prepared in the range of 24 to 30 minutes.</a:t>
            </a:r>
          </a:p>
          <a:p>
            <a:pPr marL="457200" lvl="0" indent="-317500" algn="l" rtl="0">
              <a:lnSpc>
                <a:spcPct val="100000"/>
              </a:lnSpc>
              <a:spcBef>
                <a:spcPts val="1000"/>
              </a:spcBef>
              <a:spcAft>
                <a:spcPts val="0"/>
              </a:spcAft>
              <a:buClr>
                <a:srgbClr val="000000"/>
              </a:buClr>
              <a:buSzPts val="1400"/>
              <a:buChar char="●"/>
            </a:pPr>
            <a:r>
              <a:rPr lang="en-US" sz="1600" b="0" i="0" dirty="0">
                <a:solidFill>
                  <a:srgbClr val="212121"/>
                </a:solidFill>
                <a:effectLst/>
                <a:latin typeface="Roboto" panose="02000000000000000000" pitchFamily="2" charset="0"/>
              </a:rPr>
              <a:t>The maximum time to deliver food is 32.5 minutes. Maximum orders are delivered in between 27 to 29 minutes.</a:t>
            </a:r>
          </a:p>
          <a:p>
            <a:pPr marL="457200" lvl="0" indent="-317500" algn="l" rtl="0">
              <a:lnSpc>
                <a:spcPct val="100000"/>
              </a:lnSpc>
              <a:spcBef>
                <a:spcPts val="1000"/>
              </a:spcBef>
              <a:spcAft>
                <a:spcPts val="0"/>
              </a:spcAft>
              <a:buClr>
                <a:srgbClr val="000000"/>
              </a:buClr>
              <a:buSzPts val="1400"/>
              <a:buChar char="●"/>
            </a:pPr>
            <a:r>
              <a:rPr lang="en-US" sz="1600" dirty="0">
                <a:solidFill>
                  <a:srgbClr val="212121"/>
                </a:solidFill>
                <a:latin typeface="Roboto" panose="02000000000000000000" pitchFamily="2" charset="0"/>
                <a:ea typeface="Roboto" panose="02000000000000000000" pitchFamily="2" charset="0"/>
                <a:cs typeface="Roboto" panose="02000000000000000000" pitchFamily="2" charset="0"/>
              </a:rPr>
              <a:t>T</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he top five names are: ['Shake Shack', 'The Meatball Shop', 'Blue Ribbon Sushi', 'Blue Ribbon Fried Chicken', '</a:t>
            </a:r>
            <a:r>
              <a:rPr lang="en-US" sz="1600" b="0" i="0" dirty="0" err="1">
                <a:solidFill>
                  <a:srgbClr val="212121"/>
                </a:solidFill>
                <a:effectLst/>
                <a:latin typeface="Roboto" panose="02000000000000000000" pitchFamily="2" charset="0"/>
                <a:ea typeface="Roboto" panose="02000000000000000000" pitchFamily="2" charset="0"/>
                <a:cs typeface="Roboto" panose="02000000000000000000" pitchFamily="2" charset="0"/>
              </a:rPr>
              <a:t>Parm</a:t>
            </a:r>
            <a:r>
              <a:rPr lang="en-US" sz="16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a:t>
            </a:r>
            <a:endParaRPr sz="140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3E3-4680-D3BF-8932-503855B9A5BE}"/>
              </a:ext>
            </a:extLst>
          </p:cNvPr>
          <p:cNvSpPr>
            <a:spLocks noGrp="1"/>
          </p:cNvSpPr>
          <p:nvPr>
            <p:ph type="title"/>
          </p:nvPr>
        </p:nvSpPr>
        <p:spPr/>
        <p:txBody>
          <a:bodyPr/>
          <a:lstStyle/>
          <a:p>
            <a:r>
              <a:rPr lang="en-US" dirty="0"/>
              <a:t>Graphs</a:t>
            </a:r>
          </a:p>
        </p:txBody>
      </p:sp>
      <p:sp>
        <p:nvSpPr>
          <p:cNvPr id="3" name="Text Placeholder 2">
            <a:extLst>
              <a:ext uri="{FF2B5EF4-FFF2-40B4-BE49-F238E27FC236}">
                <a16:creationId xmlns:a16="http://schemas.microsoft.com/office/drawing/2014/main" id="{D73DFF8B-8DE2-7838-9040-D3823F8AFE8F}"/>
              </a:ext>
            </a:extLst>
          </p:cNvPr>
          <p:cNvSpPr>
            <a:spLocks noGrp="1"/>
          </p:cNvSpPr>
          <p:nvPr>
            <p:ph type="body" idx="1"/>
          </p:nvPr>
        </p:nvSpPr>
        <p:spPr>
          <a:xfrm>
            <a:off x="498385" y="861979"/>
            <a:ext cx="8629800" cy="3706800"/>
          </a:xfrm>
        </p:spPr>
        <p:txBody>
          <a:bodyPr/>
          <a:lstStyle/>
          <a:p>
            <a:pPr marL="133350" indent="0">
              <a:buNone/>
            </a:pPr>
            <a:endParaRPr lang="en-US" dirty="0"/>
          </a:p>
        </p:txBody>
      </p:sp>
      <p:pic>
        <p:nvPicPr>
          <p:cNvPr id="1026" name="Picture 2">
            <a:extLst>
              <a:ext uri="{FF2B5EF4-FFF2-40B4-BE49-F238E27FC236}">
                <a16:creationId xmlns:a16="http://schemas.microsoft.com/office/drawing/2014/main" id="{1A6CCB15-BADB-B8BC-AB30-481DA1640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7575"/>
            <a:ext cx="9144000" cy="330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6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54E7908-D639-509A-6244-C3FD5AFB3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13" y="955934"/>
            <a:ext cx="6783387" cy="389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16188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967</Words>
  <Application>Microsoft Macintosh PowerPoint</Application>
  <PresentationFormat>On-screen Show (16:9)</PresentationFormat>
  <Paragraphs>75</Paragraphs>
  <Slides>26</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Nunito SemiBold</vt:lpstr>
      <vt:lpstr>Roboto</vt:lpstr>
      <vt:lpstr>Calibri</vt:lpstr>
      <vt:lpstr>Nunito ExtraBold</vt:lpstr>
      <vt:lpstr>Nunito</vt:lpstr>
      <vt:lpstr>Courier New</vt:lpstr>
      <vt:lpstr>Just Logo</vt:lpstr>
      <vt:lpstr>Just Logo</vt:lpstr>
      <vt:lpstr>FoodHub Data Analysis</vt:lpstr>
      <vt:lpstr>Contents / Agenda</vt:lpstr>
      <vt:lpstr>Executive Summary </vt:lpstr>
      <vt:lpstr>Business Problem Overview and Solution Approach</vt:lpstr>
      <vt:lpstr>Data Overview</vt:lpstr>
      <vt:lpstr>Continued..</vt:lpstr>
      <vt:lpstr>Univariate Analysis</vt:lpstr>
      <vt:lpstr>Graphs</vt:lpstr>
      <vt:lpstr>PowerPoint Presentation</vt:lpstr>
      <vt:lpstr>PowerPoint Presentation</vt:lpstr>
      <vt:lpstr>PowerPoint Presentation</vt:lpstr>
      <vt:lpstr>PowerPoint Presentation</vt:lpstr>
      <vt:lpstr>Continued…</vt:lpstr>
      <vt:lpstr>Multivariate Analysis</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APPENDIX</vt:lpstr>
      <vt:lpstr>Link to the file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FoodHub Data Analysis</dc:title>
  <cp:lastModifiedBy>Rohma Zubair</cp:lastModifiedBy>
  <cp:revision>1</cp:revision>
  <dcterms:modified xsi:type="dcterms:W3CDTF">2023-05-29T16:18:00Z</dcterms:modified>
</cp:coreProperties>
</file>