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8"/>
  </p:notesMasterIdLst>
  <p:sldIdLst>
    <p:sldId id="258" r:id="rId2"/>
    <p:sldId id="260" r:id="rId3"/>
    <p:sldId id="265" r:id="rId4"/>
    <p:sldId id="268" r:id="rId5"/>
    <p:sldId id="269" r:id="rId6"/>
    <p:sldId id="282" r:id="rId7"/>
    <p:sldId id="283" r:id="rId8"/>
    <p:sldId id="289" r:id="rId9"/>
    <p:sldId id="290" r:id="rId10"/>
    <p:sldId id="291" r:id="rId11"/>
    <p:sldId id="285" r:id="rId12"/>
    <p:sldId id="292" r:id="rId13"/>
    <p:sldId id="293" r:id="rId14"/>
    <p:sldId id="295" r:id="rId15"/>
    <p:sldId id="296" r:id="rId16"/>
    <p:sldId id="267" r:id="rId17"/>
    <p:sldId id="284" r:id="rId18"/>
    <p:sldId id="270" r:id="rId19"/>
    <p:sldId id="272" r:id="rId20"/>
    <p:sldId id="273" r:id="rId21"/>
    <p:sldId id="276" r:id="rId22"/>
    <p:sldId id="277" r:id="rId23"/>
    <p:sldId id="297" r:id="rId24"/>
    <p:sldId id="287" r:id="rId25"/>
    <p:sldId id="288" r:id="rId26"/>
    <p:sldId id="301" r:id="rId27"/>
    <p:sldId id="302" r:id="rId28"/>
    <p:sldId id="305" r:id="rId29"/>
    <p:sldId id="299" r:id="rId30"/>
    <p:sldId id="300" r:id="rId31"/>
    <p:sldId id="304" r:id="rId32"/>
    <p:sldId id="298" r:id="rId33"/>
    <p:sldId id="271" r:id="rId34"/>
    <p:sldId id="278" r:id="rId35"/>
    <p:sldId id="307" r:id="rId36"/>
    <p:sldId id="310" r:id="rId37"/>
    <p:sldId id="311" r:id="rId38"/>
    <p:sldId id="313" r:id="rId39"/>
    <p:sldId id="314" r:id="rId40"/>
    <p:sldId id="315" r:id="rId41"/>
    <p:sldId id="316" r:id="rId42"/>
    <p:sldId id="317" r:id="rId43"/>
    <p:sldId id="306" r:id="rId44"/>
    <p:sldId id="286" r:id="rId45"/>
    <p:sldId id="318" r:id="rId46"/>
    <p:sldId id="319" r:id="rId47"/>
    <p:sldId id="321" r:id="rId48"/>
    <p:sldId id="322" r:id="rId49"/>
    <p:sldId id="323" r:id="rId50"/>
    <p:sldId id="320" r:id="rId51"/>
    <p:sldId id="324" r:id="rId52"/>
    <p:sldId id="328" r:id="rId53"/>
    <p:sldId id="325" r:id="rId54"/>
    <p:sldId id="326" r:id="rId55"/>
    <p:sldId id="329" r:id="rId56"/>
    <p:sldId id="327" r:id="rId57"/>
  </p:sldIdLst>
  <p:sldSz cx="9144000" cy="5143500" type="screen16x9"/>
  <p:notesSz cx="6858000" cy="9144000"/>
  <p:embeddedFontLst>
    <p:embeddedFont>
      <p:font typeface="Raleway" panose="020B0604020202020204" charset="0"/>
      <p:regular r:id="rId59"/>
      <p:bold r:id="rId60"/>
      <p:italic r:id="rId61"/>
      <p:boldItalic r:id="rId62"/>
    </p:embeddedFont>
    <p:embeddedFont>
      <p:font typeface="맑은 고딕" panose="020B0503020000020004" pitchFamily="50" charset="-127"/>
      <p:regular r:id="rId63"/>
      <p:bold r:id="rId64"/>
    </p:embeddedFont>
    <p:embeddedFont>
      <p:font typeface="Lato" panose="020B060402020202020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21ACBE7C-E7F1-4DBC-BEB9-151953E460C3}">
          <p14:sldIdLst>
            <p14:sldId id="258"/>
            <p14:sldId id="260"/>
            <p14:sldId id="265"/>
            <p14:sldId id="268"/>
            <p14:sldId id="269"/>
            <p14:sldId id="282"/>
            <p14:sldId id="283"/>
            <p14:sldId id="289"/>
            <p14:sldId id="290"/>
            <p14:sldId id="291"/>
            <p14:sldId id="285"/>
            <p14:sldId id="292"/>
            <p14:sldId id="293"/>
            <p14:sldId id="295"/>
            <p14:sldId id="296"/>
            <p14:sldId id="267"/>
            <p14:sldId id="284"/>
            <p14:sldId id="270"/>
            <p14:sldId id="272"/>
            <p14:sldId id="273"/>
            <p14:sldId id="276"/>
            <p14:sldId id="277"/>
            <p14:sldId id="297"/>
            <p14:sldId id="287"/>
            <p14:sldId id="288"/>
            <p14:sldId id="301"/>
            <p14:sldId id="302"/>
            <p14:sldId id="305"/>
            <p14:sldId id="299"/>
            <p14:sldId id="300"/>
            <p14:sldId id="304"/>
            <p14:sldId id="298"/>
            <p14:sldId id="271"/>
            <p14:sldId id="278"/>
            <p14:sldId id="307"/>
            <p14:sldId id="310"/>
            <p14:sldId id="311"/>
            <p14:sldId id="313"/>
            <p14:sldId id="314"/>
            <p14:sldId id="315"/>
            <p14:sldId id="316"/>
            <p14:sldId id="317"/>
            <p14:sldId id="306"/>
            <p14:sldId id="286"/>
            <p14:sldId id="318"/>
            <p14:sldId id="319"/>
            <p14:sldId id="321"/>
            <p14:sldId id="322"/>
            <p14:sldId id="323"/>
            <p14:sldId id="320"/>
            <p14:sldId id="324"/>
            <p14:sldId id="328"/>
            <p14:sldId id="325"/>
            <p14:sldId id="326"/>
            <p14:sldId id="329"/>
            <p14:sldId id="327"/>
          </p14:sldIdLst>
        </p14:section>
        <p14:section name="제목 없는 구역" id="{6FF8E2C8-841D-4456-97FC-47778AF721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0"/>
    <a:srgbClr val="000000"/>
    <a:srgbClr val="7F0055"/>
    <a:srgbClr val="3F7F5F"/>
    <a:srgbClr val="0000E1"/>
    <a:srgbClr val="0C1732"/>
    <a:srgbClr val="112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66229" autoAdjust="0"/>
  </p:normalViewPr>
  <p:slideViewPr>
    <p:cSldViewPr snapToGrid="0">
      <p:cViewPr varScale="1">
        <p:scale>
          <a:sx n="98" d="100"/>
          <a:sy n="98" d="100"/>
        </p:scale>
        <p:origin x="1368" y="78"/>
      </p:cViewPr>
      <p:guideLst/>
    </p:cSldViewPr>
  </p:slideViewPr>
  <p:outlineViewPr>
    <p:cViewPr>
      <p:scale>
        <a:sx n="33" d="100"/>
        <a:sy n="33" d="100"/>
      </p:scale>
      <p:origin x="0" y="-67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05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65651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106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339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JVM</a:t>
            </a:r>
            <a:r>
              <a:rPr lang="ko-KR" altLang="en-US" dirty="0" smtClean="0"/>
              <a:t>의 메모리 영역으로 자바 애플리케이션을 실행할 때 사용되는 데이터들을 적재하는 영역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72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157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 smtClean="0"/>
              <a:t>JVM</a:t>
            </a:r>
            <a:r>
              <a:rPr lang="ko-KR" altLang="en-US" dirty="0" smtClean="0"/>
              <a:t>의 메모리 </a:t>
            </a:r>
            <a:r>
              <a:rPr lang="ko-KR" altLang="en-US" dirty="0" err="1" smtClean="0"/>
              <a:t>영역으로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힙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영역은 좀 더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살펴봐야하는데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그 이유는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GC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주요 대상이기 때문입니다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(Stack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영역과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영역도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GC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대상이 됨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.)</a:t>
            </a:r>
          </a:p>
          <a:p>
            <a:pPr marL="158750" indent="0">
              <a:buNone/>
            </a:pP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힙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영역은 우선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개의 영역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eden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survivor1, survivor2, old, permanent)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으로 나뉩니다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(survivor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영역의 숫자는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의미없고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두 개로 나뉜다는 것이 중요하다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58750" indent="0">
              <a:buNone/>
            </a:pP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힙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영역을 굳이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개로 나눈 이유는 효율적으로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GC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일어나게 하기 위함이라고 합니다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r>
              <a:rPr lang="en-US" dirty="0" smtClean="0"/>
              <a:t>GC</a:t>
            </a:r>
            <a:r>
              <a:rPr lang="ko-KR" altLang="en-US" dirty="0" smtClean="0"/>
              <a:t>에 관련된 내용은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</a:t>
            </a:r>
            <a:r>
              <a:rPr lang="ko-KR" altLang="en-US" baseline="0" dirty="0" smtClean="0"/>
              <a:t> 쪽에서 더 정리하겠습니다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0656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클래스 </a:t>
            </a:r>
            <a:r>
              <a:rPr lang="ko-KR" altLang="en-US" dirty="0" err="1" smtClean="0"/>
              <a:t>로더에</a:t>
            </a:r>
            <a:r>
              <a:rPr lang="ko-KR" altLang="en-US" dirty="0" smtClean="0"/>
              <a:t> 의해 </a:t>
            </a:r>
            <a:r>
              <a:rPr lang="en-US" altLang="ko-KR" dirty="0" smtClean="0"/>
              <a:t>JVM </a:t>
            </a:r>
            <a:r>
              <a:rPr lang="ko-KR" altLang="en-US" dirty="0" smtClean="0"/>
              <a:t>메모리 공간에 적재된 바이트 코드를 </a:t>
            </a:r>
            <a:r>
              <a:rPr lang="en-US" altLang="ko-KR" dirty="0" smtClean="0"/>
              <a:t>Execution Engine</a:t>
            </a:r>
            <a:r>
              <a:rPr lang="ko-KR" altLang="en-US" dirty="0" smtClean="0"/>
              <a:t>을 이용해 실행합니다</a:t>
            </a:r>
            <a:r>
              <a:rPr lang="en-US" altLang="ko-KR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하지만 바이트 코드를 그대로 쓰는 것은 아니고 기계어로 변경한 뒤에 사용하게 됩니다</a:t>
            </a:r>
            <a:r>
              <a:rPr lang="en-US" altLang="ko-KR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해당 작업을 </a:t>
            </a:r>
            <a:r>
              <a:rPr lang="en-US" altLang="ko-KR" dirty="0" smtClean="0"/>
              <a:t>Execution Engine</a:t>
            </a:r>
            <a:r>
              <a:rPr lang="ko-KR" altLang="en-US" dirty="0" smtClean="0"/>
              <a:t>이 합니다</a:t>
            </a:r>
            <a:r>
              <a:rPr lang="en-US" altLang="ko-KR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그리고 바이트 코드를 기계어로 변경할 때엔 두 종류의 방식을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 </a:t>
            </a:r>
            <a:r>
              <a:rPr lang="en-US" altLang="ko-KR" dirty="0" smtClean="0"/>
              <a:t>Interpreter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JIT (Just-In-Time) compiler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909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JIT </a:t>
            </a:r>
            <a:r>
              <a:rPr lang="ko-KR" altLang="en-US" dirty="0" smtClean="0"/>
              <a:t>방식은 실행 시점에 자주 쓸만한 코드들을 기계어로 변환 시켜놓고 저장해 뒀다가</a:t>
            </a:r>
            <a:r>
              <a:rPr lang="en-US" altLang="ko-KR" dirty="0" smtClean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재사용 할 때 이미 변환된 기계어 코드를 재 사용 하는 방식을 말합니다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물론 이 과정을 하기 위해 초반에 메모리를 잡아두거나 하는 선행 작업들이 있어서 초기 실행 속도는 다소 느릴 수도 있습니다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하지만 그 이후로는 </a:t>
            </a:r>
            <a:r>
              <a:rPr lang="en-US" altLang="ko-KR" dirty="0" err="1" smtClean="0"/>
              <a:t>ByteCode</a:t>
            </a:r>
            <a:r>
              <a:rPr lang="ko-KR" altLang="en-US" dirty="0" smtClean="0"/>
              <a:t>를 사용 할 때마다 </a:t>
            </a:r>
            <a:r>
              <a:rPr lang="ko-KR" altLang="en-US" dirty="0" err="1" smtClean="0"/>
              <a:t>네이티브</a:t>
            </a:r>
            <a:r>
              <a:rPr lang="ko-KR" altLang="en-US" dirty="0" smtClean="0"/>
              <a:t> 코드로 변환하는 작업이 들어 실행속도가 많이 향상됩니다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코드가 재사용될 일이 없거나 규모가 작은 프로그램에서는 배 보다 배꼽이 더 클 수도 있지만 일반적으로 빠른 속도를 자랑합니다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91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902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Public :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접근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제한자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중 하나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모든 클래스에서 접근이 허용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따라서 메인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메소드를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JVM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쉽게 접근 가능하도록 합니다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Static : static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메소드는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별도의 객체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생성없이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실행 가능합니다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따라서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main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메소드도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별도의 객체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생성없이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실행 가능합니다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Void :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메인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메소드는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반환할 데이터가 없고 실행만 되도록 합니다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String[]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자바 프로그램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실행시에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옵션으로 주어진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파라미터들이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들어가는 배열입니다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2322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016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 smtClean="0"/>
              <a:t>특정 작업을 수행하기 위한 프로그램을 작성할 때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루틴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프로시저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구성되게끔 프로그래밍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루틴이란 프로그래머가 정의한 틀에 박힌 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프로시저는 순서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완성된 코드의 실행 속도가 빠르지만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정해진 순서에서 순서가 바뀌면 결과값을 도출해 내기가 어렵다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프로그램 분석이 어려워 대형 프로젝트에는 부적합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932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636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설계에 많은 시간이 투자되고 객체가 많아지면 프로그램이 복잡해지는 단점이 있지만</a:t>
            </a:r>
            <a:r>
              <a:rPr lang="en-US" altLang="ko-KR" dirty="0" smtClean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만들어 놓은 코드의 재사용이 가능하고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및 업그레이드가 </a:t>
            </a:r>
            <a:r>
              <a:rPr lang="ko-KR" altLang="en-US" baseline="0" dirty="0" err="1" smtClean="0"/>
              <a:t>쉬운편이며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설계의 전환이 쉽다는 장점이 있습니다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021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클래스</a:t>
            </a:r>
            <a:endParaRPr lang="en-US" altLang="ko-KR" sz="1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altLang="ko-KR" sz="1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ko-KR" altLang="en-US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객체 생성의 청사진</a:t>
            </a:r>
            <a:endParaRPr lang="en-US" altLang="ko-KR" sz="1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altLang="ko-KR" sz="1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ko-KR" altLang="en-US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객체의 상태를 저장하는데 사용될 속성 정의</a:t>
            </a:r>
            <a:endParaRPr lang="en-US" altLang="ko-KR" sz="1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altLang="ko-KR" sz="1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ko-KR" altLang="en-US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객체가 이해할 수 있는 메시지와 메시지에 응답하는 과정 정의</a:t>
            </a:r>
            <a:endParaRPr lang="en-US" altLang="ko-KR" sz="1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altLang="ko-KR" sz="1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ko-KR" altLang="en-US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각각의 메시지에 대해 </a:t>
            </a:r>
            <a:r>
              <a:rPr lang="ko-KR" altLang="en-US" sz="1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메소드</a:t>
            </a:r>
            <a:r>
              <a:rPr lang="en-US" altLang="ko-KR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프로시저</a:t>
            </a:r>
            <a:r>
              <a:rPr lang="en-US" altLang="ko-KR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구현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   객체 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- </a:t>
            </a:r>
            <a:r>
              <a:rPr lang="ko-KR" altLang="en-US" dirty="0" smtClean="0"/>
              <a:t>데이터를 가지고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데이터는 객체의 상태를 기술하는 정보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- </a:t>
            </a:r>
            <a:r>
              <a:rPr lang="ko-KR" altLang="en-US" dirty="0" smtClean="0"/>
              <a:t>행위의 집합을 가지고 있습니다</a:t>
            </a:r>
            <a:r>
              <a:rPr lang="en-US" altLang="ko-KR" dirty="0" smtClean="0"/>
              <a:t>. – </a:t>
            </a:r>
            <a:r>
              <a:rPr lang="ko-KR" altLang="en-US" dirty="0" smtClean="0"/>
              <a:t>어떤 메시지를 받았을 때 객체가 어떻게 해야 하는지</a:t>
            </a:r>
            <a:r>
              <a:rPr lang="ko-KR" altLang="en-US" baseline="0" dirty="0" smtClean="0"/>
              <a:t> 알 수 있습니다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메시지란 객체에게 작업을 수행하도록 </a:t>
            </a:r>
            <a:r>
              <a:rPr lang="ko-KR" altLang="en-US" baseline="0" dirty="0" err="1" smtClean="0"/>
              <a:t>요청하는것입니다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다른 객체와 구분할 수 있도록 </a:t>
            </a:r>
            <a:r>
              <a:rPr lang="ko-KR" altLang="en-US" baseline="0" dirty="0" err="1" smtClean="0"/>
              <a:t>아이덴티티를</a:t>
            </a:r>
            <a:r>
              <a:rPr lang="ko-KR" altLang="en-US" baseline="0" dirty="0" smtClean="0"/>
              <a:t> 가지고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aseline="0" dirty="0" smtClean="0"/>
              <a:t>    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7276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캡슐화란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데이터를 처리하는 함수를 하나로 </a:t>
            </a:r>
            <a:r>
              <a:rPr lang="ko-KR" altLang="en-US" dirty="0" err="1" smtClean="0"/>
              <a:t>묶는것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객체 외부에서는 개체 내부 정보를 직접 접근하거나 조작할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외부에서 접근할 수 있도록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정의된 </a:t>
            </a:r>
            <a:r>
              <a:rPr lang="ko-KR" altLang="en-US" dirty="0" err="1" smtClean="0"/>
              <a:t>메소드를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get,set</a:t>
            </a:r>
            <a:r>
              <a:rPr lang="en-US" altLang="ko-KR" dirty="0" smtClean="0"/>
              <a:t>)</a:t>
            </a:r>
            <a:r>
              <a:rPr lang="ko-KR" altLang="en-US" dirty="0" smtClean="0"/>
              <a:t> 통해서만 관련 데이터에 접근할 수 있습니다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항상 요구사항은 변경됩니다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요구사항의 변경을 당연하게 받아들이고 이에 대처하는 법을 터득해야 하는데</a:t>
            </a:r>
            <a:r>
              <a:rPr lang="en-US" altLang="ko-KR" dirty="0" smtClean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이를 대처하는 방법이 낮은 </a:t>
            </a:r>
            <a:r>
              <a:rPr lang="ko-KR" altLang="en-US" dirty="0" err="1" smtClean="0"/>
              <a:t>결합도와</a:t>
            </a:r>
            <a:r>
              <a:rPr lang="ko-KR" altLang="en-US" dirty="0" smtClean="0"/>
              <a:t> 높은 </a:t>
            </a:r>
            <a:r>
              <a:rPr lang="ko-KR" altLang="en-US" dirty="0" err="1" smtClean="0"/>
              <a:t>응집도를</a:t>
            </a:r>
            <a:r>
              <a:rPr lang="ko-KR" altLang="en-US" dirty="0" smtClean="0"/>
              <a:t> 유지하는 것이다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-  </a:t>
            </a:r>
            <a:r>
              <a:rPr lang="ko-KR" altLang="en-US" dirty="0" smtClean="0"/>
              <a:t>결합도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기능을 실행하는 데 다른 클래스나 모듈들에 얼마나 의존적인지를 나타냅니다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smtClean="0"/>
              <a:t>응집도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클래스나 모듈 안의 요소들이 얼마나 밀접하게 관련되어 있는지를 나타냅니다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캡슐화는 특히 낮은 </a:t>
            </a:r>
            <a:r>
              <a:rPr lang="ko-KR" altLang="en-US" dirty="0" err="1" smtClean="0"/>
              <a:t>결합도를</a:t>
            </a:r>
            <a:r>
              <a:rPr lang="ko-KR" altLang="en-US" dirty="0" smtClean="0"/>
              <a:t> 유지할 수 있도록 해주는 객체지향 설계 원리입니다</a:t>
            </a:r>
            <a:r>
              <a:rPr lang="en-US" altLang="ko-KR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캡슐화는 정보은닉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 필요가 없는 정보는 외부에서 접근하지 못하도록 제한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통해 높은 </a:t>
            </a:r>
            <a:r>
              <a:rPr lang="ko-KR" altLang="en-US" dirty="0" err="1" smtClean="0"/>
              <a:t>응집도와</a:t>
            </a:r>
            <a:r>
              <a:rPr lang="ko-KR" altLang="en-US" dirty="0" smtClean="0"/>
              <a:t> 낮은 </a:t>
            </a:r>
            <a:r>
              <a:rPr lang="ko-KR" altLang="en-US" dirty="0" err="1" smtClean="0"/>
              <a:t>결합도를</a:t>
            </a:r>
            <a:r>
              <a:rPr lang="ko-KR" altLang="en-US" dirty="0" smtClean="0"/>
              <a:t> 가집니다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캡슐화를 통해 결합도가 낮아짐으로써</a:t>
            </a:r>
            <a:r>
              <a:rPr lang="ko-KR" altLang="en-US" baseline="0" dirty="0" smtClean="0"/>
              <a:t> 하나의 클래스에 변경이나 오류가 생겨도 다른 클래스에 영향이 가지 않도록 합니다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2096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객체 지향에서 추상화는 객체들의 공통된 속성과 행위를 파악해서 하나의 개념으로 다루는 수단입니다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설계 시에 각 객체의 구체적인 개념에 의존하지 않고 추상적인 개념에 의존해서 좀 더 유연한 설계를 할 수 있도록 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5084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상속이란 부모 클래스가 </a:t>
            </a:r>
            <a:r>
              <a:rPr lang="ko-KR" altLang="en-US" dirty="0" err="1" smtClean="0"/>
              <a:t>가지고있는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모든것을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제외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자식클래스가 물려받아 같이 공유하며 나아가 확장</a:t>
            </a:r>
            <a:r>
              <a:rPr lang="en-US" altLang="ko-KR" dirty="0" smtClean="0"/>
              <a:t>(extends)</a:t>
            </a:r>
            <a:r>
              <a:rPr lang="ko-KR" altLang="en-US" dirty="0" smtClean="0"/>
              <a:t>하는 개념으로</a:t>
            </a:r>
            <a:r>
              <a:rPr lang="en-US" altLang="ko-KR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객체들 간의 관계를 구축하는 방법입니다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여러 개체들이 가진 공통된 특성을 하나의 특성으로 성립시키기 때문에 일반화라고도 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부모 클래스를 상위 클래스</a:t>
            </a:r>
            <a:r>
              <a:rPr lang="en-US" altLang="ko-KR" dirty="0" smtClean="0"/>
              <a:t>(superclass)</a:t>
            </a:r>
            <a:r>
              <a:rPr lang="ko-KR" altLang="en-US" dirty="0" smtClean="0"/>
              <a:t>로 부르며 상속받는 자식 클래스를 하위클래스</a:t>
            </a:r>
            <a:r>
              <a:rPr lang="en-US" altLang="ko-KR" dirty="0" smtClean="0"/>
              <a:t>(subclass)</a:t>
            </a:r>
            <a:r>
              <a:rPr lang="ko-KR" altLang="en-US" dirty="0" smtClean="0"/>
              <a:t>라고 부릅니다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확장</a:t>
            </a:r>
            <a:r>
              <a:rPr lang="en-US" altLang="ko-KR" dirty="0" smtClean="0"/>
              <a:t>(extends)</a:t>
            </a:r>
            <a:r>
              <a:rPr lang="ko-KR" altLang="en-US" dirty="0" smtClean="0"/>
              <a:t>한다는 말은 부모클래스에서 </a:t>
            </a:r>
            <a:r>
              <a:rPr lang="ko-KR" altLang="en-US" dirty="0" err="1" smtClean="0"/>
              <a:t>가지고있는</a:t>
            </a:r>
            <a:r>
              <a:rPr lang="ko-KR" altLang="en-US" dirty="0" smtClean="0"/>
              <a:t> 추상적인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자식클래스에서 구체적인 </a:t>
            </a:r>
            <a:r>
              <a:rPr lang="ko-KR" altLang="en-US" dirty="0" err="1" smtClean="0"/>
              <a:t>메소드로</a:t>
            </a:r>
            <a:endParaRPr lang="ko-KR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오버라이드</a:t>
            </a:r>
            <a:r>
              <a:rPr lang="ko-KR" altLang="en-US" dirty="0" smtClean="0"/>
              <a:t> 할 수 있기 때문에 자바에서는 상속을 </a:t>
            </a:r>
            <a:r>
              <a:rPr lang="ko-KR" altLang="en-US" dirty="0" err="1" smtClean="0"/>
              <a:t>정의할때</a:t>
            </a:r>
            <a:r>
              <a:rPr lang="ko-KR" altLang="en-US" dirty="0" smtClean="0"/>
              <a:t> 확장</a:t>
            </a:r>
            <a:r>
              <a:rPr lang="en-US" altLang="ko-KR" dirty="0" smtClean="0"/>
              <a:t>(extends)</a:t>
            </a:r>
            <a:r>
              <a:rPr lang="ko-KR" altLang="en-US" dirty="0" smtClean="0"/>
              <a:t>한다 라고 정의합니다</a:t>
            </a:r>
            <a:r>
              <a:rPr lang="en-US" altLang="ko-KR" dirty="0" smtClean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기존에 작성된 클래스를 재활용할 수 있습니다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자식 클래스 설계 시 중복되는 멤버를 미리 부모 클래스에 작성해 놓으면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자식 클래스에서는 해당 멤버를 작성하지 않아도 됩니다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클래스 간의 계층적 관계를 구성함으로써 다형성의 문법적 토대를 마련합니다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여기서는 인간이라는 부모클래스로부터 선생님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직장인클래스가 상속을 받았다라고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상속에서는 </a:t>
            </a:r>
            <a:r>
              <a:rPr lang="en-US" altLang="ko-KR" dirty="0" smtClean="0"/>
              <a:t>IS-A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관계가 성립된다고 합니다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선생님은 인간이다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학생은 인간이다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직장인은 </a:t>
            </a:r>
            <a:r>
              <a:rPr lang="ko-KR" altLang="en-US" baseline="0" dirty="0" err="1" smtClean="0"/>
              <a:t>인간이다처럼</a:t>
            </a:r>
            <a:r>
              <a:rPr lang="ko-KR" altLang="en-US" baseline="0" dirty="0" smtClean="0"/>
              <a:t> 표현할 수 있습니다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670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245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735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Human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Worker </a:t>
            </a:r>
            <a:r>
              <a:rPr lang="ko-KR" altLang="en-US" dirty="0" smtClean="0"/>
              <a:t>클래스를 이용해서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인스턴스를</a:t>
            </a:r>
            <a:r>
              <a:rPr lang="ko-KR" altLang="en-US" baseline="0" dirty="0" smtClean="0"/>
              <a:t> 만들어서 사용을 해보았습니다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우선 </a:t>
            </a:r>
            <a:r>
              <a:rPr lang="en-US" altLang="ko-KR" baseline="0" dirty="0" smtClean="0"/>
              <a:t>bob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Worker</a:t>
            </a:r>
            <a:r>
              <a:rPr lang="ko-KR" altLang="en-US" baseline="0" dirty="0" smtClean="0"/>
              <a:t>형태로 </a:t>
            </a:r>
            <a:r>
              <a:rPr lang="en-US" altLang="ko-KR" baseline="0" dirty="0" smtClean="0"/>
              <a:t>Worker </a:t>
            </a:r>
            <a:r>
              <a:rPr lang="ko-KR" altLang="en-US" baseline="0" dirty="0" err="1" smtClean="0"/>
              <a:t>생성자를</a:t>
            </a:r>
            <a:r>
              <a:rPr lang="ko-KR" altLang="en-US" baseline="0" dirty="0" smtClean="0"/>
              <a:t> 이용해 만들었고 아무 문제가 없습니다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다음 </a:t>
            </a:r>
            <a:r>
              <a:rPr lang="en-US" altLang="ko-KR" baseline="0" dirty="0" smtClean="0"/>
              <a:t>teddy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Human </a:t>
            </a:r>
            <a:r>
              <a:rPr lang="ko-KR" altLang="en-US" baseline="0" dirty="0" smtClean="0"/>
              <a:t>형태로 자식 클래스의 </a:t>
            </a:r>
            <a:r>
              <a:rPr lang="en-US" altLang="ko-KR" baseline="0" dirty="0" smtClean="0"/>
              <a:t>Worker </a:t>
            </a:r>
            <a:r>
              <a:rPr lang="ko-KR" altLang="en-US" baseline="0" dirty="0" err="1" smtClean="0"/>
              <a:t>생성자를</a:t>
            </a:r>
            <a:r>
              <a:rPr lang="ko-KR" altLang="en-US" baseline="0" dirty="0" smtClean="0"/>
              <a:t> 이용해 생성했고 역시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아무 문제가 없습니다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마지막으로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alice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Worker </a:t>
            </a:r>
            <a:r>
              <a:rPr lang="ko-KR" altLang="en-US" baseline="0" dirty="0" smtClean="0"/>
              <a:t>형태로 부모 클래스의 </a:t>
            </a:r>
            <a:r>
              <a:rPr lang="en-US" altLang="ko-KR" baseline="0" dirty="0" smtClean="0"/>
              <a:t>Human </a:t>
            </a:r>
            <a:r>
              <a:rPr lang="ko-KR" altLang="en-US" baseline="0" dirty="0" err="1" smtClean="0"/>
              <a:t>생성자를</a:t>
            </a:r>
            <a:r>
              <a:rPr lang="ko-KR" altLang="en-US" baseline="0" dirty="0" smtClean="0"/>
              <a:t> 이용해 생성했는데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컴파일 단계에서 문제가 발생했습니다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자식클래스로 만들어진 객체는 부모클래스의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사용될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반대로 부모클래스로 만들어진 객체는 자식클래스의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사용될 수 없습니다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Bob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worker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클래스의 </a:t>
            </a:r>
            <a:r>
              <a:rPr lang="en-US" altLang="ko-KR" baseline="0" dirty="0" err="1" smtClean="0"/>
              <a:t>dowork</a:t>
            </a:r>
            <a:r>
              <a:rPr lang="en-US" altLang="ko-KR" baseline="0" dirty="0" smtClean="0"/>
              <a:t>, eat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문제없이 잘 실행하고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부모 클래스의 </a:t>
            </a:r>
            <a:r>
              <a:rPr lang="ko-KR" altLang="en-US" baseline="0" dirty="0" err="1" smtClean="0"/>
              <a:t>메소드인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eat, walk</a:t>
            </a:r>
            <a:r>
              <a:rPr lang="ko-KR" altLang="en-US" baseline="0" dirty="0" smtClean="0"/>
              <a:t>등도 잘 수행합니다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aseline="0" dirty="0" smtClean="0"/>
              <a:t>Teddy</a:t>
            </a:r>
            <a:r>
              <a:rPr lang="ko-KR" altLang="en-US" baseline="0" dirty="0" smtClean="0"/>
              <a:t>같은 경우는 자료 형이 </a:t>
            </a:r>
            <a:r>
              <a:rPr lang="en-US" altLang="ko-KR" baseline="0" dirty="0" smtClean="0"/>
              <a:t>Human</a:t>
            </a:r>
            <a:r>
              <a:rPr lang="ko-KR" altLang="en-US" baseline="0" dirty="0" smtClean="0"/>
              <a:t>형태로 되어있고</a:t>
            </a:r>
            <a:r>
              <a:rPr lang="en-US" altLang="ko-KR" baseline="0" dirty="0" smtClean="0"/>
              <a:t>, Human</a:t>
            </a:r>
            <a:r>
              <a:rPr lang="ko-KR" altLang="en-US" baseline="0" dirty="0" smtClean="0"/>
              <a:t>클래스에는 </a:t>
            </a:r>
            <a:r>
              <a:rPr lang="en-US" altLang="ko-KR" baseline="0" dirty="0" err="1" smtClean="0"/>
              <a:t>dowork</a:t>
            </a:r>
            <a:r>
              <a:rPr lang="ko-KR" altLang="en-US" baseline="0" dirty="0" smtClean="0"/>
              <a:t>라는 </a:t>
            </a:r>
            <a:r>
              <a:rPr lang="ko-KR" altLang="en-US" baseline="0" dirty="0" err="1" smtClean="0"/>
              <a:t>메소드가</a:t>
            </a:r>
            <a:r>
              <a:rPr lang="ko-KR" altLang="en-US" baseline="0" dirty="0" smtClean="0"/>
              <a:t> 정의되어있지 않아서 자식 클래스의 </a:t>
            </a:r>
            <a:r>
              <a:rPr lang="ko-KR" altLang="en-US" baseline="0" dirty="0" err="1" smtClean="0"/>
              <a:t>메소드인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doWork</a:t>
            </a:r>
            <a:r>
              <a:rPr lang="en-US" altLang="ko-KR" baseline="0" dirty="0" smtClean="0"/>
              <a:t>() </a:t>
            </a:r>
            <a:r>
              <a:rPr lang="ko-KR" altLang="en-US" baseline="0" dirty="0" smtClean="0"/>
              <a:t>부분에서 에러가 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상속 관계에서 부모클래스의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만들어진 객체는 자식클래스의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사용할 수</a:t>
            </a:r>
            <a:r>
              <a:rPr lang="ko-KR" altLang="en-US" baseline="0" dirty="0" smtClean="0"/>
              <a:t> 없습니다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785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첫 번째 에러를 수정하기 위해 </a:t>
            </a:r>
            <a:r>
              <a:rPr lang="en-US" altLang="ko-KR" dirty="0" err="1" smtClean="0"/>
              <a:t>alice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Worker</a:t>
            </a:r>
            <a:r>
              <a:rPr lang="ko-KR" altLang="en-US" dirty="0" smtClean="0"/>
              <a:t>형으로 형 변환을 해보았지만 실행 시 에러가 뜨는 것을 확인할 수 있습니다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두 번째 에러를 수정하기 위해 </a:t>
            </a:r>
            <a:r>
              <a:rPr lang="en-US" altLang="ko-KR" dirty="0" smtClean="0"/>
              <a:t>teddy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Worker</a:t>
            </a:r>
            <a:r>
              <a:rPr lang="ko-KR" altLang="en-US" dirty="0" smtClean="0"/>
              <a:t>형으로 형 변환을 하고 사용해 보았더니 아무 문제가 없었습니다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14458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다음은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라는 클래스를 인간 클래스에서 상속받았는데 문제가 생겨있는 경우입니다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 경우 문제가 생긴 이유는 해당 클래스에는 생성자가 명시적으로 정의되어 있지 않아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자동으로 부모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호출해주는 </a:t>
            </a:r>
            <a:r>
              <a:rPr lang="en-US" altLang="ko-KR" dirty="0" smtClean="0"/>
              <a:t>super();</a:t>
            </a:r>
            <a:r>
              <a:rPr lang="ko-KR" altLang="en-US" dirty="0" smtClean="0"/>
              <a:t>가 실행 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부모 클래스인 </a:t>
            </a:r>
            <a:r>
              <a:rPr lang="en-US" altLang="ko-KR" dirty="0" smtClean="0"/>
              <a:t>Human</a:t>
            </a:r>
            <a:r>
              <a:rPr lang="ko-KR" altLang="en-US" dirty="0" smtClean="0"/>
              <a:t>에 인자 값이 없는 </a:t>
            </a:r>
            <a:r>
              <a:rPr lang="en-US" altLang="ko-KR" dirty="0" smtClean="0"/>
              <a:t>Human()</a:t>
            </a:r>
            <a:r>
              <a:rPr lang="ko-KR" altLang="en-US" dirty="0" smtClean="0"/>
              <a:t>이 명시적으로 정의되어 있지 않아 에러가 발생합니다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377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4938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7301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자바에서 인터페이스는 일종의 뼈대처럼 사용됩니다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클래스들이 </a:t>
            </a:r>
            <a:r>
              <a:rPr lang="ko-KR" altLang="en-US" dirty="0" err="1" smtClean="0"/>
              <a:t>구현해야하는</a:t>
            </a:r>
            <a:r>
              <a:rPr lang="ko-KR" altLang="en-US" dirty="0" smtClean="0"/>
              <a:t> 동작을 지정하는 </a:t>
            </a:r>
            <a:r>
              <a:rPr lang="ko-KR" altLang="en-US" dirty="0" err="1" smtClean="0"/>
              <a:t>추상형입니다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인터페이스의 역할은 어떤 클래스가 특정 인터페이스를 사용한다면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클래스는 반드시 인터페이스에 정의된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구현해야 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인터페이스에서는 모든 멤버 변수는 </a:t>
            </a:r>
            <a:r>
              <a:rPr lang="en-US" altLang="ko-KR" dirty="0" smtClean="0"/>
              <a:t>public static final </a:t>
            </a:r>
            <a:r>
              <a:rPr lang="ko-KR" altLang="en-US" dirty="0" smtClean="0"/>
              <a:t>이여야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생략</a:t>
            </a:r>
            <a:r>
              <a:rPr lang="ko-KR" altLang="en-US" baseline="0" dirty="0" smtClean="0"/>
              <a:t> 할 수 있습니다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인터페이스에서 모든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public</a:t>
            </a:r>
            <a:r>
              <a:rPr lang="en-US" altLang="ko-KR" baseline="0" dirty="0" smtClean="0"/>
              <a:t> abstract</a:t>
            </a:r>
            <a:r>
              <a:rPr lang="ko-KR" altLang="en-US" baseline="0" dirty="0" smtClean="0"/>
              <a:t>이어야 하지만 이 또한 생략 가능합니다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인터페이스와 추상 클래스는 서로 비슷한 듯 다른 기능입니다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인터페이스는 클래스가 아닌 인터페이스라는 고유한 형태를 가지고 있는 반면 추상 클래스는 일반적인 클래스입니다</a:t>
            </a:r>
            <a:r>
              <a:rPr lang="en-US" altLang="ko-KR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따라서 추상 클래스는 여러 개를 상속 받는 것이 불가능합니다</a:t>
            </a:r>
            <a:r>
              <a:rPr lang="en-US" altLang="ko-KR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또 인터페이스는 구체적인 </a:t>
            </a:r>
            <a:r>
              <a:rPr lang="ko-KR" altLang="en-US" dirty="0" err="1" smtClean="0"/>
              <a:t>로직이나</a:t>
            </a:r>
            <a:r>
              <a:rPr lang="ko-KR" altLang="en-US" dirty="0" smtClean="0"/>
              <a:t> 상태를 가지고 있을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 클래스는 구체적인 </a:t>
            </a:r>
            <a:r>
              <a:rPr lang="ko-KR" altLang="en-US" dirty="0" err="1" smtClean="0"/>
              <a:t>로직이나</a:t>
            </a:r>
            <a:r>
              <a:rPr lang="ko-KR" altLang="en-US" dirty="0" smtClean="0"/>
              <a:t> 상태를 가지고 있을 수 있습니다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추상클래스는 일반적으로 베이스 클래스로 상속해서 더 구체적인 클래스를 만들 때 쓰기 좋고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인터페이스는 클래스와 관련이 없기 때문에 서로 관련이 없는 클래스에서 공통적으로 사용하는 방식이 필요하지만 기능을 각각 </a:t>
            </a:r>
            <a:r>
              <a:rPr lang="ko-KR" altLang="en-US" dirty="0" err="1" smtClean="0"/>
              <a:t>구현할때</a:t>
            </a:r>
            <a:r>
              <a:rPr lang="ko-KR" altLang="en-US" dirty="0" smtClean="0"/>
              <a:t> 사용하기 좋다고 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90277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하나 이상의 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포함하는 클래스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추상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선언만 있고 본체는 없는 함수입니다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공통된 부분을 추상화 하여 상속하는 클래스들에게 구현을 강제화합니다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추상메소드의</a:t>
            </a:r>
            <a:r>
              <a:rPr lang="ko-KR" altLang="en-US" dirty="0" smtClean="0"/>
              <a:t> 동작을 구현하는 자식클래스들에게 위임합니다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추상 클래스는 </a:t>
            </a:r>
            <a:r>
              <a:rPr lang="ko-KR" altLang="en-US" dirty="0" err="1" smtClean="0"/>
              <a:t>인스턴스화</a:t>
            </a:r>
            <a:r>
              <a:rPr lang="ko-KR" altLang="en-US" dirty="0" smtClean="0"/>
              <a:t> 해서 사용할 수 없습니다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생성자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일반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가질 수 있습니다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8542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890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자바에서 변수란 무언가를 담아두기 위한 공간입니다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자바에서 변수를 선언할 때에는 변수의 유형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정수인지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부울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부동소숫점</a:t>
            </a:r>
            <a:r>
              <a:rPr lang="ko-KR" altLang="en-US" baseline="0" dirty="0" smtClean="0"/>
              <a:t> 등을 반드시 선언해야 하고</a:t>
            </a: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변수의 이름을 항상 선언해주어야 </a:t>
            </a:r>
            <a:r>
              <a:rPr lang="ko-KR" altLang="en-US" baseline="0" dirty="0" err="1" smtClean="0"/>
              <a:t>함니다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6873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계산을 위해 실제 값이 저장되는 공간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stack </a:t>
            </a:r>
            <a:r>
              <a:rPr lang="ko-KR" altLang="en-US" baseline="0" dirty="0" smtClean="0"/>
              <a:t>메모리에 저장됨</a:t>
            </a:r>
            <a:endParaRPr lang="en-US" altLang="ko-KR" dirty="0" smtClean="0"/>
          </a:p>
          <a:p>
            <a:r>
              <a:rPr lang="ko-KR" altLang="en-US" dirty="0" smtClean="0"/>
              <a:t>자바에서 원시 변수 반드시 사용하기 전에 선언Declared되어야 합니다.</a:t>
            </a:r>
          </a:p>
          <a:p>
            <a:r>
              <a:rPr lang="ko-KR" altLang="en-US" dirty="0" smtClean="0"/>
              <a:t>OS에 따라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길이가 변하지 않습니다.</a:t>
            </a:r>
          </a:p>
          <a:p>
            <a:r>
              <a:rPr lang="ko-KR" altLang="en-US" dirty="0" err="1" smtClean="0"/>
              <a:t>비객체</a:t>
            </a:r>
            <a:r>
              <a:rPr lang="ko-KR" altLang="en-US" dirty="0" smtClean="0"/>
              <a:t> 타입입니다. 따라서 null 값을 가질 수 없습니다.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78203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2846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420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77237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레퍼런스</a:t>
            </a:r>
            <a:r>
              <a:rPr lang="ko-KR" altLang="en-US" dirty="0" smtClean="0"/>
              <a:t> 타입은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연산자를 통해서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(heap) </a:t>
            </a:r>
            <a:r>
              <a:rPr lang="ko-KR" altLang="en-US" dirty="0" smtClean="0"/>
              <a:t>영역에 생성되는 </a:t>
            </a:r>
            <a:r>
              <a:rPr lang="ko-KR" altLang="en-US" dirty="0" err="1" smtClean="0"/>
              <a:t>자료형들을</a:t>
            </a:r>
            <a:r>
              <a:rPr lang="ko-KR" altLang="en-US" dirty="0" smtClean="0"/>
              <a:t> 의미합니다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타입으로는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인터페이스가 있습니다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원시 변수와 차이점은 원시변수는 값을 복제하여 저장하기 때문에 </a:t>
            </a:r>
            <a:r>
              <a:rPr lang="en-US" altLang="ko-KR" dirty="0" err="1" smtClean="0"/>
              <a:t>a,b</a:t>
            </a:r>
            <a:r>
              <a:rPr lang="ko-KR" altLang="en-US" dirty="0" smtClean="0"/>
              <a:t>는 서로 다른 공간에 저장되어져 있습니다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반면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타입에서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멤버변수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변경하게 되면</a:t>
            </a:r>
            <a:r>
              <a:rPr lang="en-US" altLang="ko-KR" dirty="0" smtClean="0"/>
              <a:t>, a</a:t>
            </a:r>
            <a:r>
              <a:rPr lang="ko-KR" altLang="en-US" dirty="0" smtClean="0"/>
              <a:t>의 멤버변수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도 변경됩니다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a,b</a:t>
            </a:r>
            <a:r>
              <a:rPr lang="ko-KR" altLang="en-US" dirty="0" smtClean="0"/>
              <a:t>에 담긴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서로 같다는 것을 의미합니다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레퍼런스</a:t>
            </a:r>
            <a:r>
              <a:rPr lang="ko-KR" altLang="en-US" dirty="0" smtClean="0"/>
              <a:t> 타입은 크기가 가변적이고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기본값으로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값을 가지게 됩니다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54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000" b="0" i="0" u="none" strike="noStrike" cap="none" dirty="0" smtClean="0">
                <a:solidFill>
                  <a:schemeClr val="bg2"/>
                </a:solidFill>
                <a:latin typeface="+mj-ea"/>
                <a:ea typeface="Arial"/>
                <a:cs typeface="Arial"/>
                <a:sym typeface="Arial"/>
              </a:rPr>
              <a:t>컴파일러 </a:t>
            </a:r>
            <a:r>
              <a:rPr lang="en-US" altLang="ko-KR" sz="1000" b="0" i="0" u="none" strike="noStrike" cap="none" dirty="0" smtClean="0">
                <a:solidFill>
                  <a:schemeClr val="bg2"/>
                </a:solidFill>
                <a:latin typeface="+mj-ea"/>
                <a:ea typeface="Arial"/>
                <a:cs typeface="Arial"/>
                <a:sym typeface="Arial"/>
              </a:rPr>
              <a:t>: </a:t>
            </a:r>
            <a:r>
              <a:rPr lang="ko-KR" altLang="en-US" sz="1000" b="0" i="0" u="none" strike="noStrike" cap="none" dirty="0" smtClean="0">
                <a:solidFill>
                  <a:schemeClr val="bg2"/>
                </a:solidFill>
                <a:latin typeface="+mj-ea"/>
                <a:ea typeface="Arial"/>
                <a:cs typeface="Arial"/>
                <a:sym typeface="Arial"/>
              </a:rPr>
              <a:t>고급언어로 작성된 프로그램</a:t>
            </a:r>
            <a:r>
              <a:rPr lang="ko-KR" altLang="en-US" sz="1000" b="0" i="0" u="none" strike="noStrike" cap="none" baseline="0" dirty="0" smtClean="0">
                <a:solidFill>
                  <a:schemeClr val="bg2"/>
                </a:solidFill>
                <a:latin typeface="+mj-ea"/>
                <a:ea typeface="Arial"/>
                <a:cs typeface="Arial"/>
                <a:sym typeface="Arial"/>
              </a:rPr>
              <a:t> 전체를 목적프로그램으로 번역한 후</a:t>
            </a:r>
            <a:r>
              <a:rPr lang="en-US" altLang="ko-KR" sz="1000" b="0" i="0" u="none" strike="noStrike" cap="none" baseline="0" dirty="0" smtClean="0">
                <a:solidFill>
                  <a:schemeClr val="bg2"/>
                </a:solidFill>
                <a:latin typeface="+mj-ea"/>
                <a:ea typeface="Arial"/>
                <a:cs typeface="Arial"/>
                <a:sym typeface="Arial"/>
              </a:rPr>
              <a:t>, linking </a:t>
            </a:r>
            <a:r>
              <a:rPr lang="ko-KR" altLang="en-US" sz="1000" b="0" i="0" u="none" strike="noStrike" cap="none" baseline="0" dirty="0" smtClean="0">
                <a:solidFill>
                  <a:schemeClr val="bg2"/>
                </a:solidFill>
                <a:latin typeface="+mj-ea"/>
                <a:ea typeface="Arial"/>
                <a:cs typeface="Arial"/>
                <a:sym typeface="Arial"/>
              </a:rPr>
              <a:t>작업을 통해 컴퓨터에서 실행 가능한 실행프로그램을 생성합니다</a:t>
            </a:r>
            <a:r>
              <a:rPr lang="en-US" altLang="ko-KR" sz="1000" b="0" i="0" u="none" strike="noStrike" cap="none" baseline="0" dirty="0" smtClean="0">
                <a:solidFill>
                  <a:schemeClr val="bg2"/>
                </a:solidFill>
                <a:latin typeface="+mj-ea"/>
                <a:ea typeface="Arial"/>
                <a:cs typeface="Arial"/>
                <a:sym typeface="Arial"/>
              </a:rPr>
              <a:t>.</a:t>
            </a:r>
            <a:endParaRPr lang="ko-KR" altLang="en-US" sz="1000" b="0" i="0" u="none" strike="noStrike" cap="none" dirty="0" smtClean="0">
              <a:solidFill>
                <a:schemeClr val="bg2"/>
              </a:solidFill>
              <a:latin typeface="+mj-ea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4761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39404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1345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</a:t>
            </a:r>
            <a:r>
              <a:rPr lang="ko-KR" altLang="en-US" dirty="0" smtClean="0"/>
              <a:t>에서 처럼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call-by-reference</a:t>
            </a:r>
            <a:r>
              <a:rPr lang="ko-KR" altLang="en-US" baseline="0" dirty="0" smtClean="0"/>
              <a:t>가 되려면 </a:t>
            </a:r>
            <a:r>
              <a:rPr lang="en-US" altLang="ko-KR" baseline="0" dirty="0" smtClean="0"/>
              <a:t>check</a:t>
            </a:r>
            <a:r>
              <a:rPr lang="ko-KR" altLang="en-US" baseline="0" dirty="0" smtClean="0"/>
              <a:t>라는 함수를 실행 후 </a:t>
            </a:r>
            <a:r>
              <a:rPr lang="en-US" altLang="ko-KR" baseline="0" dirty="0" smtClean="0"/>
              <a:t>bob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Nurse</a:t>
            </a:r>
            <a:r>
              <a:rPr lang="ko-KR" altLang="en-US" baseline="0" dirty="0" smtClean="0"/>
              <a:t>로 바뀌어 있어야 합니다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err="1" smtClean="0"/>
              <a:t>파라미터인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Worker he </a:t>
            </a:r>
            <a:r>
              <a:rPr lang="ko-KR" altLang="en-US" baseline="0" dirty="0" smtClean="0"/>
              <a:t>객체는 </a:t>
            </a:r>
            <a:r>
              <a:rPr lang="en-US" altLang="ko-KR" baseline="0" dirty="0" smtClean="0"/>
              <a:t>main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bob</a:t>
            </a:r>
            <a:r>
              <a:rPr lang="ko-KR" altLang="en-US" baseline="0" dirty="0" smtClean="0"/>
              <a:t>이 복사되어 진 객체이고</a:t>
            </a:r>
            <a:r>
              <a:rPr lang="en-US" altLang="ko-KR" baseline="0" dirty="0" smtClean="0"/>
              <a:t>, new Worker();</a:t>
            </a:r>
            <a:r>
              <a:rPr lang="ko-KR" altLang="en-US" baseline="0" dirty="0" smtClean="0"/>
              <a:t>가 실행되면서 새로운 객체가 </a:t>
            </a:r>
            <a:r>
              <a:rPr lang="ko-KR" altLang="en-US" baseline="0" dirty="0" err="1" smtClean="0"/>
              <a:t>힙</a:t>
            </a:r>
            <a:r>
              <a:rPr lang="ko-KR" altLang="en-US" baseline="0" dirty="0" smtClean="0"/>
              <a:t> 메모리 영역에 할당 되고</a:t>
            </a:r>
            <a:r>
              <a:rPr lang="en-US" altLang="ko-KR" baseline="0" dirty="0" smtClean="0"/>
              <a:t>, he</a:t>
            </a:r>
            <a:r>
              <a:rPr lang="ko-KR" altLang="en-US" baseline="0" dirty="0" smtClean="0"/>
              <a:t>는 새로운 </a:t>
            </a:r>
            <a:r>
              <a:rPr lang="en-US" altLang="ko-KR" baseline="0" dirty="0" smtClean="0"/>
              <a:t>Worker </a:t>
            </a:r>
            <a:r>
              <a:rPr lang="ko-KR" altLang="en-US" baseline="0" dirty="0" smtClean="0"/>
              <a:t>객체의</a:t>
            </a: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err="1" smtClean="0"/>
              <a:t>레퍼런스</a:t>
            </a:r>
            <a:r>
              <a:rPr lang="ko-KR" altLang="en-US" baseline="0" dirty="0" smtClean="0"/>
              <a:t> 정보를 가지게 되는 것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자바는 </a:t>
            </a:r>
            <a:r>
              <a:rPr lang="ko-KR" altLang="en-US" baseline="0" dirty="0" err="1" smtClean="0"/>
              <a:t>파라미터</a:t>
            </a:r>
            <a:r>
              <a:rPr lang="ko-KR" altLang="en-US" baseline="0" dirty="0" smtClean="0"/>
              <a:t> 전달 시에 값이 복사되어 전달되는 </a:t>
            </a:r>
            <a:r>
              <a:rPr lang="ko-KR" altLang="en-US" baseline="0" dirty="0" err="1" smtClean="0"/>
              <a:t>콜바이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밸류방식이라고</a:t>
            </a:r>
            <a:r>
              <a:rPr lang="ko-KR" altLang="en-US" baseline="0" dirty="0" smtClean="0"/>
              <a:t> 합니다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7353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가비지란</a:t>
            </a:r>
            <a:r>
              <a:rPr lang="ko-KR" altLang="en-US" dirty="0" smtClean="0"/>
              <a:t> 정리되지 않은 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유효하지 않은 메모리 주소를 말하는데</a:t>
            </a:r>
            <a:r>
              <a:rPr lang="en-US" altLang="ko-KR" dirty="0" smtClean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위의 경우에서 보면</a:t>
            </a:r>
            <a:r>
              <a:rPr lang="en-US" altLang="ko-KR" baseline="0" dirty="0" smtClean="0"/>
              <a:t> book</a:t>
            </a:r>
            <a:r>
              <a:rPr lang="ko-KR" altLang="en-US" baseline="0" dirty="0" smtClean="0"/>
              <a:t>객체가 세 개가 생성이 되었으나 </a:t>
            </a:r>
            <a:r>
              <a:rPr lang="en-US" altLang="ko-KR" baseline="0" dirty="0" smtClean="0"/>
              <a:t>b = a; </a:t>
            </a:r>
            <a:r>
              <a:rPr lang="ko-KR" altLang="en-US" baseline="0" dirty="0" smtClean="0"/>
              <a:t>식에 의해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가 참조하는 객체를 참조하게 되었습니다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c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널값을</a:t>
            </a:r>
            <a:r>
              <a:rPr lang="ko-KR" altLang="en-US" baseline="0" dirty="0" smtClean="0"/>
              <a:t> 가진 </a:t>
            </a:r>
            <a:r>
              <a:rPr lang="ko-KR" altLang="en-US" baseline="0" dirty="0" err="1" smtClean="0"/>
              <a:t>레퍼런스가</a:t>
            </a:r>
            <a:r>
              <a:rPr lang="ko-KR" altLang="en-US" baseline="0" dirty="0" smtClean="0"/>
              <a:t> 되어 결국 </a:t>
            </a:r>
            <a:r>
              <a:rPr lang="ko-KR" altLang="en-US" baseline="0" dirty="0" err="1" smtClean="0"/>
              <a:t>힙</a:t>
            </a:r>
            <a:r>
              <a:rPr lang="ko-KR" altLang="en-US" baseline="0" dirty="0" smtClean="0"/>
              <a:t> 메모리에는 사용되지 않는 상태의 메모리 두 개가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이를 </a:t>
            </a:r>
            <a:r>
              <a:rPr lang="ko-KR" altLang="en-US" baseline="0" dirty="0" err="1" smtClean="0"/>
              <a:t>가비지라하고</a:t>
            </a:r>
            <a:r>
              <a:rPr lang="en-US" altLang="ko-KR" baseline="0" dirty="0" smtClean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자바에서 </a:t>
            </a:r>
            <a:r>
              <a:rPr lang="ko-KR" altLang="en-US" baseline="0" dirty="0" err="1" smtClean="0"/>
              <a:t>가비지는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가비지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컬렉터에</a:t>
            </a:r>
            <a:r>
              <a:rPr lang="ko-KR" altLang="en-US" baseline="0" dirty="0" smtClean="0"/>
              <a:t> 의해 정리됩니다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412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79602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8624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71737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2448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young </a:t>
            </a:r>
            <a:r>
              <a:rPr lang="ko-KR" altLang="en-US" dirty="0" smtClean="0"/>
              <a:t>영역에서 객체가 사라질 때를 </a:t>
            </a:r>
            <a:r>
              <a:rPr lang="en-US" altLang="ko-KR" dirty="0" smtClean="0"/>
              <a:t>Minor</a:t>
            </a:r>
            <a:r>
              <a:rPr lang="en-US" altLang="ko-KR" baseline="0" dirty="0" smtClean="0"/>
              <a:t> GC</a:t>
            </a:r>
            <a:r>
              <a:rPr lang="ko-KR" altLang="en-US" baseline="0" dirty="0" smtClean="0"/>
              <a:t>가 발생했다고 합니다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69540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465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자바 컴파일러가 변환한 </a:t>
            </a:r>
            <a:r>
              <a:rPr lang="en-US" altLang="ko-KR" sz="1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bytecode</a:t>
            </a:r>
            <a:r>
              <a:rPr lang="ko-KR" altLang="en-US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실행시키는 프로그램</a:t>
            </a:r>
            <a:r>
              <a:rPr lang="en-US" altLang="ko-KR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endParaRPr lang="en-US" altLang="ko-KR" sz="1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altLang="ko-KR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ko-KR" altLang="en-US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 </a:t>
            </a:r>
            <a:r>
              <a:rPr lang="en-US" altLang="ko-KR" sz="1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bytecode</a:t>
            </a:r>
            <a:r>
              <a:rPr lang="ko-KR" altLang="en-US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이해할 수 있도록 해석</a:t>
            </a:r>
            <a:r>
              <a:rPr lang="en-US" altLang="ko-KR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bytecode</a:t>
            </a:r>
            <a:r>
              <a:rPr lang="ko-KR" altLang="en-US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lang="en-US" altLang="ko-KR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JVM </a:t>
            </a:r>
            <a:r>
              <a:rPr lang="ko-KR" altLang="en-US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위에서 </a:t>
            </a:r>
            <a:r>
              <a:rPr lang="en-US" altLang="ko-KR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ko-KR" altLang="en-US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 상관 없이 실행</a:t>
            </a:r>
            <a:r>
              <a:rPr lang="en-US" altLang="ko-KR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endParaRPr lang="en-US" altLang="ko-KR" sz="1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altLang="ko-KR" sz="1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altLang="ko-KR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ko-KR" altLang="en-US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언어 같은 </a:t>
            </a:r>
            <a:r>
              <a:rPr lang="ko-KR" altLang="en-US" sz="1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네이티브</a:t>
            </a:r>
            <a:r>
              <a:rPr lang="ko-KR" altLang="en-US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언어에 비해 속도가 느렸지만 </a:t>
            </a:r>
            <a:r>
              <a:rPr lang="en-US" altLang="ko-KR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JIT(Just In Time) </a:t>
            </a:r>
            <a:r>
              <a:rPr lang="ko-KR" altLang="en-US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컴파일러를 구현해 극복</a:t>
            </a:r>
            <a:r>
              <a:rPr lang="en-US" altLang="ko-KR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en-US" sz="1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7758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Old </a:t>
            </a:r>
            <a:r>
              <a:rPr lang="ko-KR" altLang="en-US" dirty="0" smtClean="0"/>
              <a:t>영역에서 발생하는 </a:t>
            </a:r>
            <a:r>
              <a:rPr lang="en-US" altLang="ko-KR" dirty="0" smtClean="0"/>
              <a:t>GC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Major GC</a:t>
            </a:r>
            <a:r>
              <a:rPr lang="ko-KR" altLang="en-US" dirty="0" smtClean="0"/>
              <a:t>라고 합니다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5892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0767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4277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3547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https://www.cubrid.org/blog/understanding-java-garbage-collection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95934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https://www.cubrid.org/blog/understanding-java-garbage-collection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76225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05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JVM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크게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 Loader, Runtime Data Areas,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Excution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Engine 3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가지로 구성되어 있습니다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1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 Loader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RunTime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시점에 클래스를 로딩하게 해주며 클래스의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인스턴스를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생성하면 클래스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로더를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통해 메모리에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로드하게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됩니다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1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Runtime Data Areas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JVM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프로그램을 수행하기 위해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 부터 별도로 할당 받은 메모리 공간을 말하며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Runtime Data Areas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크게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가지 영역으로 나눌 수 있습니다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Execution Engine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Load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된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ByteCode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실행하는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Runtime Module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바로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Execution Engine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입니다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Class Loader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통해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JVM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내의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Runtime Data Areas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배치된 바이트 코드는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Execution Engine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의해 실행되며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실행 엔진은 자바 바이트 코드를 명령어 단위로 읽어서 실행합니다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1207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Bootstrap Class Loader : JVM</a:t>
            </a:r>
            <a:r>
              <a:rPr lang="ko-KR" altLang="en-US" dirty="0" smtClean="0"/>
              <a:t>이 실행될 때 맨 처음 실행되는 클래스 </a:t>
            </a:r>
            <a:r>
              <a:rPr lang="ko-KR" altLang="en-US" dirty="0" err="1" smtClean="0"/>
              <a:t>로더로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$JAVA_HOME/</a:t>
            </a:r>
            <a:r>
              <a:rPr lang="en-US" altLang="ko-KR" dirty="0" err="1" smtClean="0"/>
              <a:t>jre</a:t>
            </a:r>
            <a:r>
              <a:rPr lang="en-US" altLang="ko-KR" dirty="0" smtClean="0"/>
              <a:t>/lib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JVM </a:t>
            </a:r>
            <a:r>
              <a:rPr lang="ko-KR" altLang="en-US" dirty="0" smtClean="0"/>
              <a:t>실행에 필요한 가장 기본적인 라이브러리</a:t>
            </a:r>
            <a:r>
              <a:rPr lang="en-US" altLang="ko-KR" dirty="0" smtClean="0"/>
              <a:t>(rt.jar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로딩한다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클래스 </a:t>
            </a:r>
            <a:r>
              <a:rPr lang="ko-KR" altLang="en-US" dirty="0" err="1" smtClean="0"/>
              <a:t>로더와</a:t>
            </a:r>
            <a:r>
              <a:rPr lang="ko-KR" altLang="en-US" dirty="0" smtClean="0"/>
              <a:t> 달리 자바가 아닌 </a:t>
            </a:r>
            <a:r>
              <a:rPr lang="ko-KR" altLang="en-US" dirty="0" err="1" smtClean="0"/>
              <a:t>네이티브로</a:t>
            </a:r>
            <a:r>
              <a:rPr lang="ko-KR" altLang="en-US" dirty="0" smtClean="0"/>
              <a:t> 구현되어 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Extensions Class Loader : </a:t>
            </a:r>
            <a:r>
              <a:rPr lang="en-US" altLang="ko-KR" dirty="0" err="1" smtClean="0"/>
              <a:t>Bootsrap</a:t>
            </a:r>
            <a:r>
              <a:rPr lang="en-US" altLang="ko-KR" dirty="0" smtClean="0"/>
              <a:t> Loading </a:t>
            </a:r>
            <a:r>
              <a:rPr lang="ko-KR" altLang="en-US" dirty="0" smtClean="0"/>
              <a:t>후 기본적으로 로딩되는 클래스로 </a:t>
            </a:r>
            <a:r>
              <a:rPr lang="en-US" altLang="ko-KR" dirty="0" smtClean="0"/>
              <a:t>$JAVA_HOME/</a:t>
            </a:r>
            <a:r>
              <a:rPr lang="en-US" altLang="ko-KR" dirty="0" err="1" smtClean="0"/>
              <a:t>jre</a:t>
            </a:r>
            <a:r>
              <a:rPr lang="en-US" altLang="ko-KR" dirty="0" smtClean="0"/>
              <a:t>/lib/</a:t>
            </a:r>
            <a:r>
              <a:rPr lang="en-US" altLang="ko-KR" dirty="0" err="1" smtClean="0"/>
              <a:t>ext</a:t>
            </a:r>
            <a:r>
              <a:rPr lang="ko-KR" altLang="en-US" dirty="0" smtClean="0"/>
              <a:t>에 있는 클래스들이 로딩된다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클래들은</a:t>
            </a:r>
            <a:r>
              <a:rPr lang="ko-KR" altLang="en-US" dirty="0" smtClean="0"/>
              <a:t> 별도로 </a:t>
            </a:r>
            <a:r>
              <a:rPr lang="en-US" altLang="ko-KR" dirty="0" err="1" smtClean="0"/>
              <a:t>classpath</a:t>
            </a:r>
            <a:r>
              <a:rPr lang="ko-KR" altLang="en-US" dirty="0" smtClean="0"/>
              <a:t>에 잡혀 있지 않아도 로딩된다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System Class Loading :  </a:t>
            </a:r>
            <a:r>
              <a:rPr lang="ko-KR" altLang="en-US" dirty="0" smtClean="0"/>
              <a:t>다음으로 </a:t>
            </a:r>
            <a:r>
              <a:rPr lang="en-US" altLang="ko-KR" dirty="0" smtClean="0"/>
              <a:t>CLASS PATH</a:t>
            </a:r>
            <a:r>
              <a:rPr lang="ko-KR" altLang="en-US" dirty="0" smtClean="0"/>
              <a:t>에 정의되거나 </a:t>
            </a:r>
            <a:r>
              <a:rPr lang="en-US" altLang="ko-KR" dirty="0" smtClean="0"/>
              <a:t>JVM option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, -</a:t>
            </a:r>
            <a:r>
              <a:rPr lang="en-US" altLang="ko-KR" dirty="0" err="1" smtClean="0"/>
              <a:t>classpath</a:t>
            </a:r>
            <a:r>
              <a:rPr lang="ko-KR" altLang="en-US" dirty="0" smtClean="0"/>
              <a:t>에 지정된 </a:t>
            </a:r>
            <a:r>
              <a:rPr lang="ko-KR" altLang="en-US" dirty="0" err="1" smtClean="0"/>
              <a:t>클래들이</a:t>
            </a:r>
            <a:r>
              <a:rPr lang="ko-KR" altLang="en-US" dirty="0" smtClean="0"/>
              <a:t> 로딩된다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User-Defined Class Loader : </a:t>
            </a:r>
            <a:r>
              <a:rPr lang="ko-KR" altLang="en-US" dirty="0" smtClean="0"/>
              <a:t>사용자가 직접 생성해서 사용하는 클래스 </a:t>
            </a:r>
            <a:r>
              <a:rPr lang="ko-KR" altLang="en-US" dirty="0" err="1" smtClean="0"/>
              <a:t>로더다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참고 자료 </a:t>
            </a:r>
            <a:r>
              <a:rPr lang="en-US" altLang="ko-KR" dirty="0" smtClean="0"/>
              <a:t>: https://homoefficio.github.io/2018/10/13/Java-%ED%81%B4%EB%9E%98%EC%8A%A4%EB%A1%9C%EB%8D%94-%ED%9B%91%EC%96%B4%EB%B3%B4%EA%B8%B0/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876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Font typeface="+mj-lt"/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클래스 로딩이 필요할 때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가지 기본 클래스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로더의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윗방향으로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클래스 로딩을 위임하는 것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Font typeface="+mj-lt"/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>
              <a:buFont typeface="+mj-lt"/>
              <a:buAutoNum type="arabicPeriod"/>
            </a:pP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ClassLoaderRunner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자기 자신을 로딩한 애플리케이션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클래스로더에게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Internal 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클래스 로딩을 요청한다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>
              <a:buFont typeface="+mj-lt"/>
              <a:buAutoNum type="arabicPeriod"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클래스 로딩 요청을 받은 애플리케이션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클래스로더는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Internal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스스로 직접 로딩하지 않고 상위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클래스로더인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익스텐션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클래스로더에게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위임한다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>
              <a:buFont typeface="+mj-lt"/>
              <a:buAutoNum type="arabicPeriod"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클래스 로딩 요청을 받은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익스텐션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클래스로더도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Internal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스스로 직접 로딩하지 않고 상위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클래스로더인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부트스트랩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클래스로더에게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위임한다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>
              <a:buFont typeface="+mj-lt"/>
              <a:buAutoNum type="arabicPeriod"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부트스트랩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클래스로더는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rt.jar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Internal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찾아서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있으면 로딩 후 반환하고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>
              <a:buFont typeface="+mj-lt"/>
              <a:buAutoNum type="arabicPeriod"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>
              <a:buFont typeface="+mj-lt"/>
              <a:buAutoNum type="arabicPeriod"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없으면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익스텐션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클래스로더가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jre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/lib/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ext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폴더나 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java.ext.dirs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환경 변수로 지정된 폴더에서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Internal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찾아서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5.1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있으면 로딩 후 반환하고</a:t>
            </a:r>
          </a:p>
          <a:p>
            <a:pPr>
              <a:buFont typeface="+mj-lt"/>
              <a:buAutoNum type="arabicPeriod"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>
              <a:buFont typeface="+mj-lt"/>
              <a:buAutoNum type="arabicPeriod"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없으면 애플리케이션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클래스로더가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클래스패스에서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Internal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찾아서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6.1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있으면 로딩 후 반환하고</a:t>
            </a:r>
          </a:p>
          <a:p>
            <a:pPr>
              <a:buFont typeface="+mj-lt"/>
              <a:buAutoNum type="arabicPeriod"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>
              <a:buFont typeface="+mj-lt"/>
              <a:buAutoNum type="arabicPeriod"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없으면 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ClassNotFoundException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발생한다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554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565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808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27800" y="1812450"/>
            <a:ext cx="7688400" cy="1518600"/>
          </a:xfrm>
        </p:spPr>
        <p:txBody>
          <a:bodyPr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Head First Java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Ch1 ~ Ch3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6654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smtClean="0">
                <a:latin typeface="+mj-ea"/>
                <a:ea typeface="+mj-ea"/>
              </a:rPr>
              <a:t>Class Loader in Java 9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5169" y="1325059"/>
            <a:ext cx="889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JAVA 9 </a:t>
            </a:r>
            <a:r>
              <a:rPr lang="ko-KR" altLang="en-US" b="1" dirty="0" smtClean="0"/>
              <a:t>에서도 기본 클래스 </a:t>
            </a:r>
            <a:r>
              <a:rPr lang="ko-KR" altLang="en-US" b="1" dirty="0" err="1" smtClean="0"/>
              <a:t>로더의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계층 구조와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가지 원칙은 유효하지만 이름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범위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구현 내용 등이 바뀜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481519" y="2002760"/>
            <a:ext cx="81809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</a:rPr>
              <a:t>Bootstrap </a:t>
            </a:r>
            <a:r>
              <a:rPr lang="en-US" altLang="ko-KR" sz="1200" dirty="0" err="1">
                <a:latin typeface="Arial" panose="020B0604020202020204" pitchFamily="34" charset="0"/>
              </a:rPr>
              <a:t>ClassLoader</a:t>
            </a:r>
            <a:r>
              <a:rPr lang="en-US" altLang="ko-KR" sz="1200" dirty="0">
                <a:latin typeface="Arial" panose="020B0604020202020204" pitchFamily="34" charset="0"/>
              </a:rPr>
              <a:t> : rt.jar </a:t>
            </a:r>
            <a:r>
              <a:rPr lang="ko-KR" altLang="en-US" sz="1200" dirty="0">
                <a:latin typeface="Arial" panose="020B0604020202020204" pitchFamily="34" charset="0"/>
              </a:rPr>
              <a:t>제거</a:t>
            </a:r>
            <a:r>
              <a:rPr lang="en-US" altLang="ko-KR" sz="1200" dirty="0">
                <a:latin typeface="Arial" panose="020B0604020202020204" pitchFamily="34" charset="0"/>
              </a:rPr>
              <a:t>, </a:t>
            </a:r>
            <a:r>
              <a:rPr lang="ko-KR" altLang="en-US" sz="1200" dirty="0">
                <a:latin typeface="Arial" panose="020B0604020202020204" pitchFamily="34" charset="0"/>
              </a:rPr>
              <a:t>로딩할 수 있는 클래스 범위 축소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  <a:endParaRPr lang="ko-KR" altLang="en-US" sz="1200" dirty="0"/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>
                <a:latin typeface="Arial" panose="020B0604020202020204" pitchFamily="34" charset="0"/>
              </a:rPr>
              <a:t>Extension </a:t>
            </a:r>
            <a:r>
              <a:rPr lang="en-US" altLang="ko-KR" sz="1200" dirty="0" err="1">
                <a:latin typeface="Arial" panose="020B0604020202020204" pitchFamily="34" charset="0"/>
              </a:rPr>
              <a:t>ClassLoader</a:t>
            </a:r>
            <a:r>
              <a:rPr lang="en-US" altLang="ko-KR" sz="1200" dirty="0">
                <a:latin typeface="Arial" panose="020B0604020202020204" pitchFamily="34" charset="0"/>
              </a:rPr>
              <a:t> : Platform </a:t>
            </a:r>
            <a:r>
              <a:rPr lang="en-US" altLang="ko-KR" sz="1200" dirty="0" err="1">
                <a:latin typeface="Arial" panose="020B0604020202020204" pitchFamily="34" charset="0"/>
              </a:rPr>
              <a:t>ClassLoader</a:t>
            </a:r>
            <a:r>
              <a:rPr lang="ko-KR" altLang="en-US" sz="1200" dirty="0">
                <a:latin typeface="Arial" panose="020B0604020202020204" pitchFamily="34" charset="0"/>
              </a:rPr>
              <a:t>로 변경</a:t>
            </a:r>
            <a:r>
              <a:rPr lang="en-US" altLang="ko-KR" sz="1200" dirty="0">
                <a:latin typeface="Arial" panose="020B0604020202020204" pitchFamily="34" charset="0"/>
              </a:rPr>
              <a:t>, </a:t>
            </a:r>
            <a:r>
              <a:rPr lang="en-US" altLang="ko-KR" sz="1200" dirty="0" err="1">
                <a:latin typeface="Arial" panose="020B0604020202020204" pitchFamily="34" charset="0"/>
              </a:rPr>
              <a:t>jre</a:t>
            </a:r>
            <a:r>
              <a:rPr lang="en-US" altLang="ko-KR" sz="1200" dirty="0">
                <a:latin typeface="Arial" panose="020B0604020202020204" pitchFamily="34" charset="0"/>
              </a:rPr>
              <a:t>/lib/</a:t>
            </a:r>
            <a:r>
              <a:rPr lang="en-US" altLang="ko-KR" sz="1200" dirty="0" err="1">
                <a:latin typeface="Arial" panose="020B0604020202020204" pitchFamily="34" charset="0"/>
              </a:rPr>
              <a:t>ext</a:t>
            </a:r>
            <a:r>
              <a:rPr lang="en-US" altLang="ko-KR" sz="1200" dirty="0">
                <a:latin typeface="Arial" panose="020B0604020202020204" pitchFamily="34" charset="0"/>
              </a:rPr>
              <a:t>, </a:t>
            </a:r>
            <a:r>
              <a:rPr lang="en-US" altLang="ko-KR" sz="1200" dirty="0" err="1">
                <a:latin typeface="Arial" panose="020B0604020202020204" pitchFamily="34" charset="0"/>
              </a:rPr>
              <a:t>java.ext.dirs</a:t>
            </a:r>
            <a:r>
              <a:rPr lang="ko-KR" altLang="en-US" sz="1200" dirty="0">
                <a:latin typeface="Arial" panose="020B0604020202020204" pitchFamily="34" charset="0"/>
              </a:rPr>
              <a:t>를 지원하지 않음</a:t>
            </a:r>
            <a:r>
              <a:rPr lang="en-US" altLang="ko-KR" sz="1200" dirty="0">
                <a:latin typeface="Arial" panose="020B0604020202020204" pitchFamily="34" charset="0"/>
              </a:rPr>
              <a:t>,</a:t>
            </a:r>
            <a:endParaRPr lang="ko-KR" altLang="en-US" sz="1200" dirty="0"/>
          </a:p>
          <a:p>
            <a:r>
              <a:rPr lang="en-US" altLang="ko-KR" sz="1200" dirty="0" smtClean="0">
                <a:latin typeface="Arial" panose="020B0604020202020204" pitchFamily="34" charset="0"/>
              </a:rPr>
              <a:t>		Java </a:t>
            </a:r>
            <a:r>
              <a:rPr lang="en-US" altLang="ko-KR" sz="1200" dirty="0">
                <a:latin typeface="Arial" panose="020B0604020202020204" pitchFamily="34" charset="0"/>
              </a:rPr>
              <a:t>SE</a:t>
            </a:r>
            <a:r>
              <a:rPr lang="ko-KR" altLang="en-US" sz="1200" dirty="0">
                <a:latin typeface="Arial" panose="020B0604020202020204" pitchFamily="34" charset="0"/>
              </a:rPr>
              <a:t>의 모든 클래스</a:t>
            </a:r>
            <a:r>
              <a:rPr lang="en-US" altLang="ko-KR" sz="1200" dirty="0">
                <a:latin typeface="Arial" panose="020B0604020202020204" pitchFamily="34" charset="0"/>
              </a:rPr>
              <a:t>, JCP</a:t>
            </a:r>
            <a:r>
              <a:rPr lang="ko-KR" altLang="en-US" sz="1200" dirty="0">
                <a:latin typeface="Arial" panose="020B0604020202020204" pitchFamily="34" charset="0"/>
              </a:rPr>
              <a:t>에 의해 표준화된 모듈 내 클래스를 볼 수 있어 범위 확장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  <a:endParaRPr lang="ko-KR" altLang="en-US" sz="1200" dirty="0"/>
          </a:p>
          <a:p>
            <a:r>
              <a:rPr lang="en-US" altLang="ko-KR" sz="1200" dirty="0" smtClean="0">
                <a:latin typeface="Arial" panose="020B0604020202020204" pitchFamily="34" charset="0"/>
              </a:rPr>
              <a:t>		</a:t>
            </a:r>
            <a:r>
              <a:rPr lang="en-US" altLang="ko-KR" sz="1200" dirty="0" err="1" smtClean="0">
                <a:latin typeface="Arial" panose="020B0604020202020204" pitchFamily="34" charset="0"/>
              </a:rPr>
              <a:t>URLClassLoader</a:t>
            </a:r>
            <a:r>
              <a:rPr lang="ko-KR" altLang="en-US" sz="1200" dirty="0">
                <a:latin typeface="Arial" panose="020B0604020202020204" pitchFamily="34" charset="0"/>
              </a:rPr>
              <a:t>가 아닌 </a:t>
            </a:r>
            <a:r>
              <a:rPr lang="en-US" altLang="ko-KR" sz="1200" dirty="0" err="1">
                <a:latin typeface="Arial" panose="020B0604020202020204" pitchFamily="34" charset="0"/>
              </a:rPr>
              <a:t>BuiltinClassLoader</a:t>
            </a:r>
            <a:r>
              <a:rPr lang="ko-KR" altLang="en-US" sz="1200" dirty="0">
                <a:latin typeface="Arial" panose="020B0604020202020204" pitchFamily="34" charset="0"/>
              </a:rPr>
              <a:t>를 상속받아 </a:t>
            </a:r>
            <a:endParaRPr lang="ko-KR" altLang="en-US" sz="1200" dirty="0"/>
          </a:p>
          <a:p>
            <a:r>
              <a:rPr lang="ko-KR" altLang="en-US" sz="1200" dirty="0">
                <a:latin typeface="Arial" panose="020B0604020202020204" pitchFamily="34" charset="0"/>
              </a:rPr>
              <a:t>     </a:t>
            </a:r>
            <a:r>
              <a:rPr lang="en-US" altLang="ko-KR" sz="1200" dirty="0" smtClean="0">
                <a:latin typeface="Arial" panose="020B0604020202020204" pitchFamily="34" charset="0"/>
              </a:rPr>
              <a:t>		</a:t>
            </a:r>
            <a:r>
              <a:rPr lang="en-US" altLang="ko-KR" sz="1200" dirty="0" err="1" smtClean="0">
                <a:latin typeface="Arial" panose="020B0604020202020204" pitchFamily="34" charset="0"/>
              </a:rPr>
              <a:t>ClassLoaders</a:t>
            </a:r>
            <a:r>
              <a:rPr lang="en-US" altLang="ko-KR" sz="1200" dirty="0" smtClean="0">
                <a:latin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</a:rPr>
              <a:t>클래스의 내부 </a:t>
            </a:r>
            <a:r>
              <a:rPr lang="en-US" altLang="ko-KR" sz="1200" dirty="0">
                <a:latin typeface="Arial" panose="020B0604020202020204" pitchFamily="34" charset="0"/>
              </a:rPr>
              <a:t>static </a:t>
            </a:r>
            <a:r>
              <a:rPr lang="ko-KR" altLang="en-US" sz="1200" dirty="0">
                <a:latin typeface="Arial" panose="020B0604020202020204" pitchFamily="34" charset="0"/>
              </a:rPr>
              <a:t>클래스로 구현됨</a:t>
            </a:r>
            <a:r>
              <a:rPr lang="en-US" altLang="ko-KR" sz="1200" dirty="0">
                <a:latin typeface="Arial" panose="020B0604020202020204" pitchFamily="34" charset="0"/>
              </a:rPr>
              <a:t>, </a:t>
            </a:r>
            <a:r>
              <a:rPr lang="ko-KR" altLang="en-US" sz="1200" dirty="0">
                <a:latin typeface="Arial" panose="020B0604020202020204" pitchFamily="34" charset="0"/>
              </a:rPr>
              <a:t>등</a:t>
            </a:r>
            <a:endParaRPr lang="ko-KR" altLang="en-US" sz="1200" dirty="0"/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>
                <a:latin typeface="Arial" panose="020B0604020202020204" pitchFamily="34" charset="0"/>
              </a:rPr>
              <a:t>Application </a:t>
            </a:r>
            <a:r>
              <a:rPr lang="en-US" altLang="ko-KR" sz="1200" dirty="0" err="1">
                <a:latin typeface="Arial" panose="020B0604020202020204" pitchFamily="34" charset="0"/>
              </a:rPr>
              <a:t>ClassLoader</a:t>
            </a:r>
            <a:r>
              <a:rPr lang="en-US" altLang="ko-KR" sz="1200" dirty="0">
                <a:latin typeface="Arial" panose="020B0604020202020204" pitchFamily="34" charset="0"/>
              </a:rPr>
              <a:t> : System </a:t>
            </a:r>
            <a:r>
              <a:rPr lang="en-US" altLang="ko-KR" sz="1200" dirty="0" err="1">
                <a:latin typeface="Arial" panose="020B0604020202020204" pitchFamily="34" charset="0"/>
              </a:rPr>
              <a:t>ClassLoader</a:t>
            </a:r>
            <a:r>
              <a:rPr lang="ko-KR" altLang="en-US" sz="1200" dirty="0">
                <a:latin typeface="Arial" panose="020B0604020202020204" pitchFamily="34" charset="0"/>
              </a:rPr>
              <a:t>로 변경</a:t>
            </a:r>
            <a:r>
              <a:rPr lang="en-US" altLang="ko-KR" sz="1200" dirty="0">
                <a:latin typeface="Arial" panose="020B0604020202020204" pitchFamily="34" charset="0"/>
              </a:rPr>
              <a:t>, </a:t>
            </a:r>
            <a:r>
              <a:rPr lang="ko-KR" altLang="en-US" sz="1200" dirty="0">
                <a:latin typeface="Arial" panose="020B0604020202020204" pitchFamily="34" charset="0"/>
              </a:rPr>
              <a:t>클래스패스</a:t>
            </a:r>
            <a:r>
              <a:rPr lang="en-US" altLang="ko-KR" sz="1200" dirty="0">
                <a:latin typeface="Arial" panose="020B0604020202020204" pitchFamily="34" charset="0"/>
              </a:rPr>
              <a:t>, </a:t>
            </a:r>
            <a:r>
              <a:rPr lang="ko-KR" altLang="en-US" sz="1200" dirty="0">
                <a:latin typeface="Arial" panose="020B0604020202020204" pitchFamily="34" charset="0"/>
              </a:rPr>
              <a:t>모듈패스에 있는 클래스 로딩</a:t>
            </a:r>
            <a:r>
              <a:rPr lang="en-US" altLang="ko-KR" sz="1200" dirty="0">
                <a:latin typeface="Arial" panose="020B0604020202020204" pitchFamily="34" charset="0"/>
              </a:rPr>
              <a:t>, </a:t>
            </a:r>
            <a:endParaRPr lang="ko-KR" altLang="en-US" sz="1200" dirty="0"/>
          </a:p>
          <a:p>
            <a:r>
              <a:rPr lang="ko-KR" altLang="en-US" sz="1200" dirty="0">
                <a:latin typeface="Arial" panose="020B0604020202020204" pitchFamily="34" charset="0"/>
              </a:rPr>
              <a:t>     </a:t>
            </a:r>
            <a:r>
              <a:rPr lang="en-US" altLang="ko-KR" sz="1200" dirty="0" smtClean="0">
                <a:latin typeface="Arial" panose="020B0604020202020204" pitchFamily="34" charset="0"/>
              </a:rPr>
              <a:t>		</a:t>
            </a:r>
            <a:r>
              <a:rPr lang="en-US" altLang="ko-KR" sz="1200" dirty="0" err="1" smtClean="0">
                <a:latin typeface="Arial" panose="020B0604020202020204" pitchFamily="34" charset="0"/>
              </a:rPr>
              <a:t>URLClassLoader</a:t>
            </a:r>
            <a:r>
              <a:rPr lang="ko-KR" altLang="en-US" sz="1200" dirty="0">
                <a:latin typeface="Arial" panose="020B0604020202020204" pitchFamily="34" charset="0"/>
              </a:rPr>
              <a:t>가 아닌 </a:t>
            </a:r>
            <a:r>
              <a:rPr lang="en-US" altLang="ko-KR" sz="1200" dirty="0" err="1">
                <a:latin typeface="Arial" panose="020B0604020202020204" pitchFamily="34" charset="0"/>
              </a:rPr>
              <a:t>BuiltinClassLoader</a:t>
            </a:r>
            <a:r>
              <a:rPr lang="ko-KR" altLang="en-US" sz="1200" dirty="0">
                <a:latin typeface="Arial" panose="020B0604020202020204" pitchFamily="34" charset="0"/>
              </a:rPr>
              <a:t>를 상속받아 </a:t>
            </a:r>
            <a:endParaRPr lang="ko-KR" altLang="en-US" sz="1200" dirty="0"/>
          </a:p>
          <a:p>
            <a:r>
              <a:rPr lang="ko-KR" altLang="en-US" sz="1200" dirty="0">
                <a:latin typeface="Arial" panose="020B0604020202020204" pitchFamily="34" charset="0"/>
              </a:rPr>
              <a:t>     </a:t>
            </a:r>
            <a:r>
              <a:rPr lang="en-US" altLang="ko-KR" sz="1200" dirty="0" smtClean="0">
                <a:latin typeface="Arial" panose="020B0604020202020204" pitchFamily="34" charset="0"/>
              </a:rPr>
              <a:t>		</a:t>
            </a:r>
            <a:r>
              <a:rPr lang="en-US" altLang="ko-KR" sz="1200" dirty="0" err="1" smtClean="0">
                <a:latin typeface="Arial" panose="020B0604020202020204" pitchFamily="34" charset="0"/>
              </a:rPr>
              <a:t>ClassLoaders</a:t>
            </a:r>
            <a:r>
              <a:rPr lang="en-US" altLang="ko-KR" sz="1200" dirty="0" smtClean="0">
                <a:latin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</a:rPr>
              <a:t>클래스의 내부 </a:t>
            </a:r>
            <a:r>
              <a:rPr lang="en-US" altLang="ko-KR" sz="1200" dirty="0">
                <a:latin typeface="Arial" panose="020B0604020202020204" pitchFamily="34" charset="0"/>
              </a:rPr>
              <a:t>static </a:t>
            </a:r>
            <a:r>
              <a:rPr lang="ko-KR" altLang="en-US" sz="1200" dirty="0">
                <a:latin typeface="Arial" panose="020B0604020202020204" pitchFamily="34" charset="0"/>
              </a:rPr>
              <a:t>클래스로 구현됨</a:t>
            </a:r>
            <a:r>
              <a:rPr lang="en-US" altLang="ko-KR" sz="1200" dirty="0">
                <a:latin typeface="Arial" panose="020B0604020202020204" pitchFamily="34" charset="0"/>
              </a:rPr>
              <a:t>, </a:t>
            </a:r>
            <a:r>
              <a:rPr lang="ko-KR" altLang="en-US" sz="1200" dirty="0">
                <a:latin typeface="Arial" panose="020B0604020202020204" pitchFamily="34" charset="0"/>
              </a:rPr>
              <a:t>등</a:t>
            </a:r>
            <a:endParaRPr lang="ko-KR" altLang="en-US" sz="1200" dirty="0"/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10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j-ea"/>
                <a:ea typeface="+mj-ea"/>
              </a:rPr>
              <a:t>Runtime Data Area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64494" y="1253308"/>
            <a:ext cx="7415011" cy="1074420"/>
            <a:chOff x="708660" y="1154430"/>
            <a:chExt cx="5600700" cy="811530"/>
          </a:xfrm>
        </p:grpSpPr>
        <p:sp>
          <p:nvSpPr>
            <p:cNvPr id="3" name="직사각형 2"/>
            <p:cNvSpPr/>
            <p:nvPr/>
          </p:nvSpPr>
          <p:spPr>
            <a:xfrm>
              <a:off x="708660" y="1154430"/>
              <a:ext cx="1120140" cy="811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Method</a:t>
              </a:r>
            </a:p>
            <a:p>
              <a:pPr algn="ctr"/>
              <a:r>
                <a:rPr lang="en-US" altLang="ko-KR" sz="2000" b="1" dirty="0" smtClean="0"/>
                <a:t>Area</a:t>
              </a:r>
              <a:endParaRPr lang="ko-KR" altLang="en-US" sz="20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828800" y="1154430"/>
              <a:ext cx="1120140" cy="811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Heap</a:t>
              </a:r>
            </a:p>
            <a:p>
              <a:pPr algn="ctr"/>
              <a:r>
                <a:rPr lang="en-US" altLang="ko-KR" sz="2000" b="1" dirty="0" smtClean="0"/>
                <a:t>Area</a:t>
              </a:r>
              <a:endParaRPr lang="ko-KR" altLang="en-US" sz="20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948940" y="1154430"/>
              <a:ext cx="1120140" cy="811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Stack</a:t>
              </a:r>
            </a:p>
            <a:p>
              <a:pPr algn="ctr"/>
              <a:r>
                <a:rPr lang="en-US" altLang="ko-KR" sz="2000" b="1" dirty="0" smtClean="0"/>
                <a:t>Area</a:t>
              </a:r>
              <a:endParaRPr lang="ko-KR" altLang="en-US" sz="20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69080" y="1154430"/>
              <a:ext cx="1120140" cy="811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PC</a:t>
              </a:r>
            </a:p>
            <a:p>
              <a:pPr algn="ctr"/>
              <a:r>
                <a:rPr lang="en-US" altLang="ko-KR" sz="2000" b="1" dirty="0" smtClean="0"/>
                <a:t>Register</a:t>
              </a:r>
              <a:endParaRPr lang="ko-KR" altLang="en-US" sz="20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89220" y="1154430"/>
              <a:ext cx="1120140" cy="811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Native</a:t>
              </a:r>
            </a:p>
            <a:p>
              <a:pPr algn="ctr"/>
              <a:r>
                <a:rPr lang="en-US" altLang="ko-KR" sz="2000" b="1" dirty="0" smtClean="0"/>
                <a:t>Method</a:t>
              </a:r>
            </a:p>
            <a:p>
              <a:pPr algn="ctr"/>
              <a:r>
                <a:rPr lang="en-US" altLang="ko-KR" sz="2000" b="1" dirty="0" smtClean="0"/>
                <a:t>Stack</a:t>
              </a:r>
              <a:endParaRPr lang="ko-KR" altLang="en-US" sz="2000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64494" y="2563586"/>
            <a:ext cx="5918608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lt"/>
              </a:rPr>
              <a:t>Method Area (</a:t>
            </a:r>
            <a:r>
              <a:rPr lang="ko-KR" altLang="en-US" b="1" dirty="0" err="1" smtClean="0">
                <a:latin typeface="+mn-lt"/>
              </a:rPr>
              <a:t>메소드</a:t>
            </a:r>
            <a:r>
              <a:rPr lang="ko-KR" altLang="en-US" b="1" dirty="0" smtClean="0">
                <a:latin typeface="+mn-lt"/>
              </a:rPr>
              <a:t> 영역</a:t>
            </a:r>
            <a:r>
              <a:rPr lang="en-US" altLang="ko-KR" b="1" dirty="0" smtClean="0"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lt"/>
              </a:rPr>
              <a:t>        필드 데이터 </a:t>
            </a:r>
            <a:r>
              <a:rPr lang="en-US" altLang="ko-KR" dirty="0" smtClean="0">
                <a:latin typeface="+mn-lt"/>
              </a:rPr>
              <a:t>: </a:t>
            </a:r>
            <a:r>
              <a:rPr lang="ko-KR" altLang="en-US" dirty="0" smtClean="0">
                <a:latin typeface="+mn-lt"/>
              </a:rPr>
              <a:t>클래스 멤버 변수의 이름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데이터 타입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접근 제어자</a:t>
            </a:r>
            <a:endParaRPr lang="en-US" altLang="ko-KR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     </a:t>
            </a:r>
            <a:r>
              <a:rPr lang="ko-KR" altLang="en-US" dirty="0" err="1" smtClean="0">
                <a:latin typeface="+mn-lt"/>
              </a:rPr>
              <a:t>메소드</a:t>
            </a:r>
            <a:r>
              <a:rPr lang="ko-KR" altLang="en-US" dirty="0" smtClean="0">
                <a:latin typeface="+mn-lt"/>
              </a:rPr>
              <a:t> 정보 </a:t>
            </a:r>
            <a:r>
              <a:rPr lang="en-US" altLang="ko-KR" dirty="0" smtClean="0">
                <a:latin typeface="+mn-lt"/>
              </a:rPr>
              <a:t>: </a:t>
            </a:r>
            <a:r>
              <a:rPr lang="ko-KR" altLang="en-US" dirty="0" err="1" smtClean="0">
                <a:latin typeface="+mn-lt"/>
              </a:rPr>
              <a:t>메소드</a:t>
            </a:r>
            <a:r>
              <a:rPr lang="ko-KR" altLang="en-US" dirty="0" smtClean="0">
                <a:latin typeface="+mn-lt"/>
              </a:rPr>
              <a:t> 이름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리턴 타입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err="1" smtClean="0">
                <a:latin typeface="+mn-lt"/>
              </a:rPr>
              <a:t>파라미터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접근 제어자</a:t>
            </a:r>
            <a:endParaRPr lang="en-US" altLang="ko-KR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     Type </a:t>
            </a:r>
            <a:r>
              <a:rPr lang="ko-KR" altLang="en-US" dirty="0" smtClean="0">
                <a:latin typeface="+mn-lt"/>
              </a:rPr>
              <a:t>정보 </a:t>
            </a:r>
            <a:r>
              <a:rPr lang="en-US" altLang="ko-KR" dirty="0" smtClean="0">
                <a:latin typeface="+mn-lt"/>
              </a:rPr>
              <a:t>: Interface or Class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     Constant Pool(</a:t>
            </a:r>
            <a:r>
              <a:rPr lang="ko-KR" altLang="en-US" dirty="0" smtClean="0">
                <a:latin typeface="+mn-lt"/>
              </a:rPr>
              <a:t>상수 풀 </a:t>
            </a:r>
            <a:r>
              <a:rPr lang="en-US" altLang="ko-KR" dirty="0" smtClean="0">
                <a:latin typeface="+mn-lt"/>
              </a:rPr>
              <a:t>: </a:t>
            </a:r>
            <a:r>
              <a:rPr lang="ko-KR" altLang="en-US" dirty="0" smtClean="0">
                <a:latin typeface="+mn-lt"/>
              </a:rPr>
              <a:t>문자 상수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타입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필드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객체 참조</a:t>
            </a:r>
            <a:r>
              <a:rPr lang="en-US" altLang="ko-KR" dirty="0" smtClean="0"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     Static </a:t>
            </a:r>
            <a:r>
              <a:rPr lang="ko-KR" altLang="en-US" dirty="0" smtClean="0">
                <a:latin typeface="+mn-lt"/>
              </a:rPr>
              <a:t>변수</a:t>
            </a:r>
            <a:endParaRPr lang="en-US" altLang="ko-KR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     final class </a:t>
            </a:r>
            <a:r>
              <a:rPr lang="ko-KR" altLang="en-US" dirty="0" smtClean="0">
                <a:latin typeface="+mn-lt"/>
              </a:rPr>
              <a:t>변수 등</a:t>
            </a:r>
            <a:r>
              <a:rPr lang="en-US" altLang="ko-KR" dirty="0" smtClean="0">
                <a:latin typeface="+mn-lt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0346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2020" y="57150"/>
            <a:ext cx="8252580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lt"/>
              </a:rPr>
              <a:t>Heap Area (</a:t>
            </a:r>
            <a:r>
              <a:rPr lang="ko-KR" altLang="en-US" b="1" dirty="0" err="1" smtClean="0">
                <a:latin typeface="+mn-lt"/>
              </a:rPr>
              <a:t>힙</a:t>
            </a:r>
            <a:r>
              <a:rPr lang="ko-KR" altLang="en-US" b="1" dirty="0" smtClean="0">
                <a:latin typeface="+mn-lt"/>
              </a:rPr>
              <a:t> 영역</a:t>
            </a:r>
            <a:r>
              <a:rPr lang="en-US" altLang="ko-KR" b="1" dirty="0" smtClean="0"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lt"/>
              </a:rPr>
              <a:t>        </a:t>
            </a:r>
            <a:r>
              <a:rPr lang="en-US" altLang="ko-KR" dirty="0" smtClean="0">
                <a:latin typeface="+mn-lt"/>
              </a:rPr>
              <a:t>new </a:t>
            </a:r>
            <a:r>
              <a:rPr lang="ko-KR" altLang="en-US" dirty="0" smtClean="0">
                <a:latin typeface="+mn-lt"/>
              </a:rPr>
              <a:t>키워드로 생성된 객체와 배열이 생성</a:t>
            </a:r>
            <a:r>
              <a:rPr lang="en-US" altLang="ko-KR" dirty="0" smtClean="0"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lt"/>
              </a:rPr>
              <a:t>        </a:t>
            </a:r>
            <a:r>
              <a:rPr lang="ko-KR" altLang="en-US" dirty="0" err="1" smtClean="0">
                <a:latin typeface="+mn-lt"/>
              </a:rPr>
              <a:t>메소드</a:t>
            </a:r>
            <a:r>
              <a:rPr lang="ko-KR" altLang="en-US" dirty="0" smtClean="0">
                <a:latin typeface="+mn-lt"/>
              </a:rPr>
              <a:t> 영역에 </a:t>
            </a:r>
            <a:r>
              <a:rPr lang="ko-KR" altLang="en-US" dirty="0" err="1" smtClean="0">
                <a:latin typeface="+mn-lt"/>
              </a:rPr>
              <a:t>로드된</a:t>
            </a:r>
            <a:r>
              <a:rPr lang="ko-KR" altLang="en-US" dirty="0" smtClean="0">
                <a:latin typeface="+mn-lt"/>
              </a:rPr>
              <a:t> 클래스만 생성 가능</a:t>
            </a:r>
            <a:r>
              <a:rPr lang="en-US" altLang="ko-KR" dirty="0" smtClean="0">
                <a:latin typeface="+mn-lt"/>
              </a:rPr>
              <a:t>, Garbage Collector</a:t>
            </a:r>
            <a:r>
              <a:rPr lang="ko-KR" altLang="en-US" dirty="0" smtClean="0">
                <a:latin typeface="+mn-lt"/>
              </a:rPr>
              <a:t>가 참조되지 않는 메모리를 확인</a:t>
            </a:r>
            <a:r>
              <a:rPr lang="en-US" altLang="ko-KR" dirty="0" smtClean="0">
                <a:latin typeface="+mn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lt"/>
              </a:rPr>
              <a:t>        </a:t>
            </a:r>
            <a:r>
              <a:rPr lang="ko-KR" altLang="en-US" dirty="0" smtClean="0">
                <a:latin typeface="+mn-lt"/>
              </a:rPr>
              <a:t>제거하는 영역</a:t>
            </a:r>
            <a:r>
              <a:rPr lang="en-US" altLang="ko-KR" dirty="0" smtClean="0"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lt"/>
              </a:rPr>
              <a:t>Stack Area (</a:t>
            </a:r>
            <a:r>
              <a:rPr lang="ko-KR" altLang="en-US" b="1" dirty="0" err="1" smtClean="0">
                <a:latin typeface="+mn-lt"/>
              </a:rPr>
              <a:t>스택</a:t>
            </a:r>
            <a:r>
              <a:rPr lang="ko-KR" altLang="en-US" b="1" dirty="0" smtClean="0">
                <a:latin typeface="+mn-lt"/>
              </a:rPr>
              <a:t> 영역</a:t>
            </a:r>
            <a:r>
              <a:rPr lang="en-US" altLang="ko-KR" b="1" dirty="0" smtClean="0"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     </a:t>
            </a:r>
            <a:r>
              <a:rPr lang="ko-KR" altLang="en-US" dirty="0" smtClean="0">
                <a:latin typeface="+mn-lt"/>
              </a:rPr>
              <a:t>지역 변수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err="1" smtClean="0">
                <a:latin typeface="+mn-lt"/>
              </a:rPr>
              <a:t>파라미터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리턴 값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연산에 사용되는 임시 값 등이 생성되는 영역</a:t>
            </a:r>
            <a:r>
              <a:rPr lang="en-US" altLang="ko-KR" dirty="0" smtClean="0"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lt"/>
              </a:rPr>
              <a:t>PC Register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     </a:t>
            </a:r>
            <a:r>
              <a:rPr lang="ko-KR" altLang="en-US" dirty="0" err="1" smtClean="0">
                <a:latin typeface="+mn-lt"/>
              </a:rPr>
              <a:t>쓰레드가</a:t>
            </a:r>
            <a:r>
              <a:rPr lang="ko-KR" altLang="en-US" dirty="0" smtClean="0">
                <a:latin typeface="+mn-lt"/>
              </a:rPr>
              <a:t> 생성될 때 마다 생성되는 영역</a:t>
            </a:r>
            <a:r>
              <a:rPr lang="en-US" altLang="ko-KR" dirty="0" smtClean="0"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     </a:t>
            </a:r>
            <a:r>
              <a:rPr lang="ko-KR" altLang="en-US" dirty="0" smtClean="0">
                <a:latin typeface="+mn-lt"/>
              </a:rPr>
              <a:t>현재 </a:t>
            </a:r>
            <a:r>
              <a:rPr lang="ko-KR" altLang="en-US" dirty="0" err="1" smtClean="0">
                <a:latin typeface="+mn-lt"/>
              </a:rPr>
              <a:t>쓰레드가</a:t>
            </a:r>
            <a:r>
              <a:rPr lang="ko-KR" altLang="en-US" dirty="0" smtClean="0">
                <a:latin typeface="+mn-lt"/>
              </a:rPr>
              <a:t> 실행되는 부분의 주소와 명령을 저장하고 있는 영역</a:t>
            </a:r>
            <a:r>
              <a:rPr lang="en-US" altLang="ko-KR" dirty="0" smtClean="0"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lt"/>
              </a:rPr>
              <a:t>Native method stack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     </a:t>
            </a:r>
            <a:r>
              <a:rPr lang="ko-KR" altLang="en-US" dirty="0" smtClean="0">
                <a:latin typeface="+mn-lt"/>
              </a:rPr>
              <a:t>자바 외 언어로 작성된 </a:t>
            </a:r>
            <a:r>
              <a:rPr lang="ko-KR" altLang="en-US" dirty="0" err="1" smtClean="0">
                <a:latin typeface="+mn-lt"/>
              </a:rPr>
              <a:t>네이티브</a:t>
            </a:r>
            <a:r>
              <a:rPr lang="ko-KR" altLang="en-US" dirty="0" smtClean="0">
                <a:latin typeface="+mn-lt"/>
              </a:rPr>
              <a:t> 코드를 위한 메모리 영역</a:t>
            </a:r>
            <a:r>
              <a:rPr lang="en-US" altLang="ko-KR" dirty="0" smtClean="0"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lt"/>
              </a:rPr>
              <a:t>        </a:t>
            </a:r>
            <a:r>
              <a:rPr lang="ko-KR" altLang="en-US" dirty="0" smtClean="0">
                <a:latin typeface="+mn-lt"/>
              </a:rPr>
              <a:t>보통 </a:t>
            </a:r>
            <a:r>
              <a:rPr lang="en-US" altLang="ko-KR" dirty="0" smtClean="0">
                <a:latin typeface="+mn-lt"/>
              </a:rPr>
              <a:t>C/C++ </a:t>
            </a:r>
            <a:r>
              <a:rPr lang="ko-KR" altLang="en-US" dirty="0" smtClean="0">
                <a:latin typeface="+mn-lt"/>
              </a:rPr>
              <a:t>코드를 수행하기 위한 </a:t>
            </a:r>
            <a:r>
              <a:rPr lang="ko-KR" altLang="en-US" dirty="0" err="1" smtClean="0">
                <a:latin typeface="+mn-lt"/>
              </a:rPr>
              <a:t>스택</a:t>
            </a:r>
            <a:r>
              <a:rPr lang="en-US" altLang="ko-KR" dirty="0" smtClean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56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ea"/>
                <a:ea typeface="+mj-ea"/>
              </a:rPr>
              <a:t>Heap Area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64494" y="1253308"/>
            <a:ext cx="7415011" cy="1074420"/>
            <a:chOff x="708660" y="1154430"/>
            <a:chExt cx="5600700" cy="811530"/>
          </a:xfrm>
        </p:grpSpPr>
        <p:sp>
          <p:nvSpPr>
            <p:cNvPr id="3" name="직사각형 2"/>
            <p:cNvSpPr/>
            <p:nvPr/>
          </p:nvSpPr>
          <p:spPr>
            <a:xfrm>
              <a:off x="708660" y="1154430"/>
              <a:ext cx="1120140" cy="811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Method</a:t>
              </a:r>
            </a:p>
            <a:p>
              <a:pPr algn="ctr"/>
              <a:r>
                <a:rPr lang="en-US" altLang="ko-KR" sz="2000" b="1" dirty="0" smtClean="0"/>
                <a:t>Area</a:t>
              </a:r>
              <a:endParaRPr lang="ko-KR" altLang="en-US" sz="20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948940" y="1154430"/>
              <a:ext cx="1120140" cy="811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Stack</a:t>
              </a:r>
            </a:p>
            <a:p>
              <a:pPr algn="ctr"/>
              <a:r>
                <a:rPr lang="en-US" altLang="ko-KR" sz="2000" b="1" dirty="0" smtClean="0"/>
                <a:t>Area</a:t>
              </a:r>
              <a:endParaRPr lang="ko-KR" altLang="en-US" sz="20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69080" y="1154430"/>
              <a:ext cx="1120140" cy="811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PC</a:t>
              </a:r>
            </a:p>
            <a:p>
              <a:pPr algn="ctr"/>
              <a:r>
                <a:rPr lang="en-US" altLang="ko-KR" sz="2000" b="1" dirty="0" smtClean="0"/>
                <a:t>Register</a:t>
              </a:r>
              <a:endParaRPr lang="ko-KR" altLang="en-US" sz="20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89220" y="1154430"/>
              <a:ext cx="1120140" cy="811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Native</a:t>
              </a:r>
            </a:p>
            <a:p>
              <a:pPr algn="ctr"/>
              <a:r>
                <a:rPr lang="en-US" altLang="ko-KR" sz="2000" b="1" dirty="0" smtClean="0"/>
                <a:t>Method</a:t>
              </a:r>
            </a:p>
            <a:p>
              <a:pPr algn="ctr"/>
              <a:r>
                <a:rPr lang="en-US" altLang="ko-KR" sz="2000" b="1" dirty="0" smtClean="0"/>
                <a:t>Stack</a:t>
              </a:r>
              <a:endParaRPr lang="ko-KR" altLang="en-US" sz="20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828800" y="1154430"/>
              <a:ext cx="1120140" cy="81153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Heap</a:t>
              </a:r>
            </a:p>
            <a:p>
              <a:pPr algn="ctr"/>
              <a:r>
                <a:rPr lang="en-US" altLang="ko-KR" sz="2000" b="1" dirty="0" smtClean="0"/>
                <a:t>Area</a:t>
              </a:r>
              <a:endParaRPr lang="ko-KR" altLang="en-US" sz="2000" b="1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64493" y="2823028"/>
            <a:ext cx="7415011" cy="1074420"/>
            <a:chOff x="708660" y="1154430"/>
            <a:chExt cx="5600700" cy="811530"/>
          </a:xfrm>
        </p:grpSpPr>
        <p:sp>
          <p:nvSpPr>
            <p:cNvPr id="12" name="직사각형 11"/>
            <p:cNvSpPr/>
            <p:nvPr/>
          </p:nvSpPr>
          <p:spPr>
            <a:xfrm>
              <a:off x="708660" y="1154430"/>
              <a:ext cx="1120140" cy="8115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</a:rPr>
                <a:t>Eden</a:t>
              </a:r>
              <a:endParaRPr lang="ko-KR" alt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948940" y="1154430"/>
              <a:ext cx="1120140" cy="8115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</a:rPr>
                <a:t>Survivor2</a:t>
              </a:r>
              <a:endParaRPr lang="ko-KR" alt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069080" y="1154430"/>
              <a:ext cx="1120140" cy="8115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</a:rPr>
                <a:t>Old</a:t>
              </a:r>
              <a:endParaRPr lang="ko-KR" alt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189220" y="1154430"/>
              <a:ext cx="1120140" cy="8115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</a:rPr>
                <a:t>Permanent</a:t>
              </a:r>
              <a:endParaRPr lang="ko-KR" alt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828800" y="1154430"/>
              <a:ext cx="1120140" cy="8115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</a:rPr>
                <a:t>Survivor1</a:t>
              </a:r>
              <a:endParaRPr lang="ko-KR" altLang="en-US" sz="1800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 flipV="1">
            <a:off x="864493" y="2327728"/>
            <a:ext cx="1483002" cy="4953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830496" y="2327728"/>
            <a:ext cx="4449008" cy="4953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j-ea"/>
                <a:ea typeface="+mj-ea"/>
              </a:rPr>
              <a:t>Java Virtual Machine – Execution Engine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90" y="1335797"/>
            <a:ext cx="4884420" cy="334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ea"/>
                <a:ea typeface="+mj-ea"/>
              </a:rPr>
              <a:t>Just-In-Time Compiler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02" y="1017450"/>
            <a:ext cx="5507795" cy="369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>
                <a:latin typeface="+mj-ea"/>
                <a:ea typeface="+mj-ea"/>
              </a:rPr>
              <a:t>자바 코드의 구조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34500" y="1429305"/>
            <a:ext cx="2006354" cy="3071674"/>
            <a:chOff x="630314" y="1429305"/>
            <a:chExt cx="2006354" cy="3071674"/>
          </a:xfrm>
        </p:grpSpPr>
        <p:grpSp>
          <p:nvGrpSpPr>
            <p:cNvPr id="6" name="그룹 5"/>
            <p:cNvGrpSpPr/>
            <p:nvPr/>
          </p:nvGrpSpPr>
          <p:grpSpPr>
            <a:xfrm>
              <a:off x="630314" y="1429305"/>
              <a:ext cx="2006354" cy="3071674"/>
              <a:chOff x="781234" y="1242873"/>
              <a:chExt cx="2006354" cy="3071674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81234" y="1242873"/>
                <a:ext cx="2006354" cy="30716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1017232" y="1766657"/>
                <a:ext cx="1562470" cy="23170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173331" y="2436153"/>
                <a:ext cx="1250272" cy="6584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159275" y="3259941"/>
                <a:ext cx="1250272" cy="6584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150826" y="1534992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+mj-ea"/>
                  <a:ea typeface="+mj-ea"/>
                </a:rPr>
                <a:t>소스 파일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5909" y="213394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+mj-ea"/>
                  <a:ea typeface="+mj-ea"/>
                </a:rPr>
                <a:t>클래스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04956" y="2628130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+mj-ea"/>
                  <a:ea typeface="+mj-ea"/>
                </a:rPr>
                <a:t>메소드</a:t>
              </a:r>
              <a:r>
                <a:rPr lang="ko-KR" altLang="en-US" dirty="0" smtClean="0">
                  <a:latin typeface="+mj-ea"/>
                  <a:ea typeface="+mj-ea"/>
                </a:rPr>
                <a:t> </a:t>
              </a:r>
              <a:r>
                <a:rPr lang="en-US" altLang="ko-KR" dirty="0" smtClean="0">
                  <a:latin typeface="+mj-ea"/>
                  <a:ea typeface="+mj-ea"/>
                </a:rPr>
                <a:t>1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6091" y="3454494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+mj-ea"/>
                  <a:ea typeface="+mj-ea"/>
                </a:rPr>
                <a:t>메소드</a:t>
              </a:r>
              <a:r>
                <a:rPr lang="ko-KR" altLang="en-US" dirty="0" smtClean="0">
                  <a:latin typeface="+mj-ea"/>
                  <a:ea typeface="+mj-ea"/>
                </a:rPr>
                <a:t> </a:t>
              </a:r>
              <a:r>
                <a:rPr lang="en-US" altLang="ko-KR" dirty="0" smtClean="0">
                  <a:latin typeface="+mj-ea"/>
                  <a:ea typeface="+mj-ea"/>
                </a:rPr>
                <a:t>2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24750" y="2976366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+mj-ea"/>
                  <a:ea typeface="+mj-ea"/>
                </a:rPr>
                <a:t>선언문</a:t>
              </a:r>
              <a:endParaRPr lang="ko-KR" altLang="en-US" sz="1100" dirty="0">
                <a:latin typeface="+mj-ea"/>
                <a:ea typeface="+mj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24750" y="378223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+mj-ea"/>
                  <a:ea typeface="+mj-ea"/>
                </a:rPr>
                <a:t>선언문</a:t>
              </a:r>
              <a:endParaRPr lang="ko-KR" altLang="en-US" sz="1100" dirty="0">
                <a:latin typeface="+mj-ea"/>
                <a:ea typeface="+mj-ea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624" y="1210822"/>
            <a:ext cx="5390676" cy="314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5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j-ea"/>
                <a:ea typeface="+mj-ea"/>
              </a:rPr>
              <a:t>Main()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  <p:sp>
        <p:nvSpPr>
          <p:cNvPr id="4" name="직사각형 3"/>
          <p:cNvSpPr/>
          <p:nvPr/>
        </p:nvSpPr>
        <p:spPr>
          <a:xfrm>
            <a:off x="1140612" y="2587619"/>
            <a:ext cx="6862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2800" b="1" dirty="0">
                <a:latin typeface="+mn-lt"/>
              </a:rPr>
              <a:t> </a:t>
            </a:r>
            <a:r>
              <a:rPr lang="en-US" altLang="ko-KR" sz="2800" b="1" dirty="0">
                <a:solidFill>
                  <a:srgbClr val="7F0055"/>
                </a:solidFill>
                <a:latin typeface="+mn-lt"/>
              </a:rPr>
              <a:t>static</a:t>
            </a:r>
            <a:r>
              <a:rPr lang="en-US" altLang="ko-KR" sz="2800" b="1" dirty="0">
                <a:latin typeface="+mn-lt"/>
              </a:rPr>
              <a:t> </a:t>
            </a:r>
            <a:r>
              <a:rPr lang="en-US" altLang="ko-KR" sz="2800" b="1" dirty="0">
                <a:solidFill>
                  <a:srgbClr val="7F0055"/>
                </a:solidFill>
                <a:latin typeface="+mn-lt"/>
              </a:rPr>
              <a:t>void</a:t>
            </a:r>
            <a:r>
              <a:rPr lang="en-US" altLang="ko-KR" sz="2800" b="1" dirty="0">
                <a:latin typeface="+mn-lt"/>
              </a:rPr>
              <a:t> main(String[] </a:t>
            </a:r>
            <a:r>
              <a:rPr lang="en-US" altLang="ko-KR" sz="2800" b="1" dirty="0" err="1">
                <a:solidFill>
                  <a:srgbClr val="6A3E3E"/>
                </a:solidFill>
                <a:latin typeface="+mn-lt"/>
              </a:rPr>
              <a:t>args</a:t>
            </a:r>
            <a:r>
              <a:rPr lang="en-US" altLang="ko-KR" sz="2800" b="1" dirty="0">
                <a:latin typeface="+mn-lt"/>
              </a:rPr>
              <a:t>) </a:t>
            </a:r>
            <a:r>
              <a:rPr lang="en-US" altLang="ko-KR" sz="2800" b="1" dirty="0" smtClean="0">
                <a:latin typeface="+mn-lt"/>
              </a:rPr>
              <a:t>{}</a:t>
            </a:r>
            <a:endParaRPr lang="ko-KR" altLang="en-US" sz="2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700" y="1517841"/>
            <a:ext cx="7305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lt"/>
              </a:rPr>
              <a:t>프로그램을 실행시켜라</a:t>
            </a:r>
            <a:r>
              <a:rPr lang="en-US" altLang="ko-KR" dirty="0" smtClean="0">
                <a:latin typeface="+mn-lt"/>
              </a:rPr>
              <a:t>.</a:t>
            </a:r>
            <a:r>
              <a:rPr lang="ko-KR" altLang="en-US" dirty="0" smtClean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== JVM</a:t>
            </a:r>
            <a:r>
              <a:rPr lang="ko-KR" altLang="en-US" dirty="0" smtClean="0">
                <a:latin typeface="+mn-lt"/>
              </a:rPr>
              <a:t>에 해당 클래스를 불러오고</a:t>
            </a:r>
            <a:r>
              <a:rPr lang="en-US" altLang="ko-KR" dirty="0" smtClean="0">
                <a:latin typeface="+mn-lt"/>
              </a:rPr>
              <a:t>, main() </a:t>
            </a:r>
            <a:r>
              <a:rPr lang="ko-KR" altLang="en-US" dirty="0" err="1" smtClean="0">
                <a:latin typeface="+mn-lt"/>
              </a:rPr>
              <a:t>메소드를</a:t>
            </a:r>
            <a:r>
              <a:rPr lang="ko-KR" altLang="en-US" dirty="0" smtClean="0">
                <a:latin typeface="+mn-lt"/>
              </a:rPr>
              <a:t> 실행시켜라</a:t>
            </a:r>
            <a:r>
              <a:rPr lang="en-US" altLang="ko-KR" dirty="0" smtClean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41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27800" y="2304150"/>
            <a:ext cx="7688400" cy="535200"/>
          </a:xfrm>
        </p:spPr>
        <p:txBody>
          <a:bodyPr anchor="ctr"/>
          <a:lstStyle/>
          <a:p>
            <a:pPr algn="ctr"/>
            <a:r>
              <a:rPr lang="en-US" altLang="ko-KR" sz="3600" dirty="0" smtClean="0">
                <a:latin typeface="+mj-ea"/>
                <a:ea typeface="+mj-ea"/>
              </a:rPr>
              <a:t>Chapter 2.</a:t>
            </a:r>
            <a:br>
              <a:rPr lang="en-US" altLang="ko-KR" sz="3600" dirty="0" smtClean="0">
                <a:latin typeface="+mj-ea"/>
                <a:ea typeface="+mj-ea"/>
              </a:rPr>
            </a:br>
            <a:r>
              <a:rPr lang="en-US" altLang="ko-KR" sz="3600" dirty="0" smtClean="0">
                <a:latin typeface="+mj-ea"/>
                <a:ea typeface="+mj-ea"/>
              </a:rPr>
              <a:t/>
            </a:r>
            <a:br>
              <a:rPr lang="en-US" altLang="ko-KR" sz="3600" dirty="0" smtClean="0">
                <a:latin typeface="+mj-ea"/>
                <a:ea typeface="+mj-ea"/>
              </a:rPr>
            </a:br>
            <a:r>
              <a:rPr lang="ko-KR" altLang="en-US" sz="3600" dirty="0" smtClean="0">
                <a:latin typeface="+mj-ea"/>
                <a:ea typeface="+mj-ea"/>
              </a:rPr>
              <a:t>클래스와 객체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41472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절차적 프로그래밍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450" y="799241"/>
            <a:ext cx="2609850" cy="339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554" y="2017637"/>
            <a:ext cx="6151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lt"/>
              </a:rPr>
              <a:t>루틴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프로시저로 구성</a:t>
            </a:r>
            <a:r>
              <a:rPr lang="en-US" altLang="ko-KR" dirty="0" smtClean="0">
                <a:latin typeface="+mn-lt"/>
              </a:rPr>
              <a:t>.</a:t>
            </a:r>
          </a:p>
          <a:p>
            <a:endParaRPr lang="en-US" altLang="ko-KR" dirty="0">
              <a:latin typeface="+mn-lt"/>
            </a:endParaRPr>
          </a:p>
          <a:p>
            <a:r>
              <a:rPr lang="ko-KR" altLang="en-US" dirty="0" smtClean="0">
                <a:latin typeface="+mn-lt"/>
              </a:rPr>
              <a:t>프로그램의 순서와 흐름을 먼저 세우고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필요한 자료구조와 함수들을 설계</a:t>
            </a:r>
            <a:r>
              <a:rPr lang="en-US" altLang="ko-KR" dirty="0" smtClean="0">
                <a:latin typeface="+mn-lt"/>
              </a:rPr>
              <a:t>.</a:t>
            </a:r>
          </a:p>
          <a:p>
            <a:endParaRPr lang="en-US" altLang="ko-KR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5737" y="428168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lt"/>
              </a:rPr>
              <a:t>순서도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64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27800" y="2304150"/>
            <a:ext cx="7688400" cy="535200"/>
          </a:xfrm>
        </p:spPr>
        <p:txBody>
          <a:bodyPr anchor="ctr"/>
          <a:lstStyle/>
          <a:p>
            <a:pPr algn="ctr"/>
            <a:r>
              <a:rPr lang="en-US" altLang="ko-KR" sz="3600" dirty="0" smtClean="0">
                <a:latin typeface="+mj-ea"/>
                <a:ea typeface="+mj-ea"/>
              </a:rPr>
              <a:t>Chapter 1.</a:t>
            </a:r>
            <a:br>
              <a:rPr lang="en-US" altLang="ko-KR" sz="3600" dirty="0" smtClean="0">
                <a:latin typeface="+mj-ea"/>
                <a:ea typeface="+mj-ea"/>
              </a:rPr>
            </a:br>
            <a:r>
              <a:rPr lang="en-US" altLang="ko-KR" sz="3600" dirty="0" smtClean="0">
                <a:latin typeface="+mj-ea"/>
                <a:ea typeface="+mj-ea"/>
              </a:rPr>
              <a:t/>
            </a:r>
            <a:br>
              <a:rPr lang="en-US" altLang="ko-KR" sz="3600" dirty="0" smtClean="0">
                <a:latin typeface="+mj-ea"/>
                <a:ea typeface="+mj-ea"/>
              </a:rPr>
            </a:br>
            <a:r>
              <a:rPr lang="ko-KR" altLang="en-US" sz="3600" dirty="0" smtClean="0">
                <a:latin typeface="+mj-ea"/>
                <a:ea typeface="+mj-ea"/>
              </a:rPr>
              <a:t>일단 간단하게 알아봅시다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7269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객체 지향 프로그래밍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67118" y="3996916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1555" y="2017637"/>
            <a:ext cx="54974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lt"/>
              </a:rPr>
              <a:t>상태와 행위로 이루어진 객체의 구성으로 프로그램을 만들어 나가는 것</a:t>
            </a:r>
            <a:r>
              <a:rPr lang="en-US" altLang="ko-KR" dirty="0" smtClean="0">
                <a:latin typeface="+mn-lt"/>
              </a:rPr>
              <a:t>.</a:t>
            </a:r>
            <a:endParaRPr lang="en-US" altLang="ko-KR" dirty="0"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r>
              <a:rPr lang="ko-KR" altLang="en-US" dirty="0" smtClean="0">
                <a:latin typeface="+mn-lt"/>
              </a:rPr>
              <a:t>자료구조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모듈들을 먼저 설계한 후 이들의 실행 순서와 흐름을 설계</a:t>
            </a:r>
            <a:r>
              <a:rPr lang="en-US" altLang="ko-KR" dirty="0" smtClean="0">
                <a:latin typeface="+mn-lt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87" y="1017450"/>
            <a:ext cx="3259713" cy="29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2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클래스와 객체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375" y="1058500"/>
            <a:ext cx="6033250" cy="372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캡슐화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678975" y="1537855"/>
            <a:ext cx="1608050" cy="1973916"/>
            <a:chOff x="6882200" y="1506682"/>
            <a:chExt cx="1608050" cy="197391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6882200" y="1506682"/>
              <a:ext cx="1608050" cy="197391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048677" y="1711037"/>
              <a:ext cx="1275095" cy="15652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2"/>
                  </a:solidFill>
                </a:rPr>
                <a:t>숨겨놓은 데이터</a:t>
              </a:r>
              <a:r>
                <a:rPr lang="en-US" altLang="ko-KR" sz="1600" b="1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sz="1600" b="1" dirty="0" err="1" smtClean="0">
                  <a:solidFill>
                    <a:schemeClr val="bg2"/>
                  </a:solidFill>
                </a:rPr>
                <a:t>메소드</a:t>
              </a:r>
              <a:endParaRPr lang="ko-KR" alt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6569" y="1537855"/>
            <a:ext cx="1608050" cy="1973916"/>
            <a:chOff x="4572000" y="1506682"/>
            <a:chExt cx="1608050" cy="197391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572000" y="1506682"/>
              <a:ext cx="1608050" cy="197391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bg2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738477" y="1711037"/>
              <a:ext cx="1275095" cy="15652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2"/>
                  </a:solidFill>
                </a:rPr>
                <a:t>보여지는 데이터</a:t>
              </a:r>
              <a:r>
                <a:rPr lang="en-US" altLang="ko-KR" sz="1600" b="1">
                  <a:solidFill>
                    <a:schemeClr val="bg2"/>
                  </a:solidFill>
                </a:rPr>
                <a:t>, </a:t>
              </a:r>
              <a:r>
                <a:rPr lang="ko-KR" altLang="en-US" sz="1600" b="1">
                  <a:solidFill>
                    <a:schemeClr val="bg2"/>
                  </a:solidFill>
                </a:rPr>
                <a:t>메소드</a:t>
              </a:r>
              <a:endParaRPr lang="ko-KR" alt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35181" y="4032176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n-lt"/>
              </a:rPr>
              <a:t>결합도 ↓        응집도 ↑</a:t>
            </a:r>
            <a:endParaRPr lang="ko-KR" altLang="en-US" sz="2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1726001"/>
            <a:ext cx="4060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lt"/>
              </a:rPr>
              <a:t>Private -&gt; Default -&gt; Protected -&gt; Public</a:t>
            </a:r>
            <a:endParaRPr lang="ko-KR" altLang="en-US" sz="16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2773107"/>
            <a:ext cx="42771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public Object </a:t>
            </a:r>
            <a:r>
              <a:rPr lang="en-US" altLang="ko-KR" dirty="0" err="1" smtClean="0"/>
              <a:t>getData</a:t>
            </a:r>
            <a:r>
              <a:rPr lang="en-US" altLang="ko-KR" dirty="0" smtClean="0"/>
              <a:t>() { return data; }</a:t>
            </a:r>
          </a:p>
          <a:p>
            <a:endParaRPr lang="en-US" altLang="ko-KR" dirty="0"/>
          </a:p>
          <a:p>
            <a:r>
              <a:rPr lang="en-US" altLang="ko-KR" dirty="0" smtClean="0"/>
              <a:t>public void </a:t>
            </a:r>
            <a:r>
              <a:rPr lang="en-US" altLang="ko-KR" dirty="0" err="1" smtClean="0"/>
              <a:t>setData</a:t>
            </a:r>
            <a:r>
              <a:rPr lang="en-US" altLang="ko-KR" dirty="0" smtClean="0"/>
              <a:t>(Object data) { </a:t>
            </a:r>
            <a:r>
              <a:rPr lang="en-US" altLang="ko-KR" dirty="0" err="1" smtClean="0"/>
              <a:t>this.data</a:t>
            </a:r>
            <a:r>
              <a:rPr lang="en-US" altLang="ko-KR" dirty="0" smtClean="0"/>
              <a:t> = data;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2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추상화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66227" y="1164594"/>
            <a:ext cx="8669570" cy="3222080"/>
            <a:chOff x="166227" y="1164594"/>
            <a:chExt cx="8669570" cy="3222080"/>
          </a:xfrm>
        </p:grpSpPr>
        <p:grpSp>
          <p:nvGrpSpPr>
            <p:cNvPr id="6" name="그룹 5"/>
            <p:cNvGrpSpPr/>
            <p:nvPr/>
          </p:nvGrpSpPr>
          <p:grpSpPr>
            <a:xfrm>
              <a:off x="6369700" y="1164594"/>
              <a:ext cx="1122219" cy="1385495"/>
              <a:chOff x="3948545" y="645560"/>
              <a:chExt cx="1246909" cy="157809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3948545" y="1017450"/>
                <a:ext cx="1246909" cy="12062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</a:rPr>
                  <a:t>rotate()</a:t>
                </a: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</a:rPr>
                  <a:t>playSound</a:t>
                </a:r>
                <a:r>
                  <a:rPr lang="en-US" altLang="ko-KR" dirty="0" smtClean="0">
                    <a:solidFill>
                      <a:srgbClr val="000000"/>
                    </a:solidFill>
                  </a:rPr>
                  <a:t>()</a:t>
                </a:r>
                <a:endParaRPr lang="ko-KR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948545" y="645560"/>
                <a:ext cx="1246909" cy="3718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</a:rPr>
                  <a:t>Shape</a:t>
                </a:r>
                <a:endParaRPr lang="ko-KR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166227" y="2020592"/>
              <a:ext cx="1122219" cy="1385495"/>
              <a:chOff x="3948545" y="645560"/>
              <a:chExt cx="1246909" cy="1578095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3948545" y="1017450"/>
                <a:ext cx="1246909" cy="12062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</a:rPr>
                  <a:t>rotate()</a:t>
                </a: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</a:rPr>
                  <a:t>playSound</a:t>
                </a:r>
                <a:r>
                  <a:rPr lang="en-US" altLang="ko-KR" dirty="0" smtClean="0">
                    <a:solidFill>
                      <a:srgbClr val="000000"/>
                    </a:solidFill>
                  </a:rPr>
                  <a:t>()</a:t>
                </a:r>
                <a:endParaRPr lang="ko-KR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948545" y="645560"/>
                <a:ext cx="1246909" cy="3718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</a:rPr>
                  <a:t>Square</a:t>
                </a:r>
                <a:endParaRPr lang="ko-KR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409698" y="2020592"/>
              <a:ext cx="1122219" cy="1385495"/>
              <a:chOff x="3948545" y="645560"/>
              <a:chExt cx="1246909" cy="1578095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3948545" y="1017450"/>
                <a:ext cx="1246909" cy="12062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</a:rPr>
                  <a:t>rotate()</a:t>
                </a: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</a:rPr>
                  <a:t>playSound</a:t>
                </a:r>
                <a:r>
                  <a:rPr lang="en-US" altLang="ko-KR" dirty="0" smtClean="0">
                    <a:solidFill>
                      <a:srgbClr val="000000"/>
                    </a:solidFill>
                  </a:rPr>
                  <a:t>()</a:t>
                </a:r>
                <a:endParaRPr lang="ko-KR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948545" y="645560"/>
                <a:ext cx="1246909" cy="3718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</a:rPr>
                  <a:t>Circle</a:t>
                </a:r>
                <a:endParaRPr lang="ko-KR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653169" y="2020592"/>
              <a:ext cx="1122219" cy="1385495"/>
              <a:chOff x="3948545" y="645560"/>
              <a:chExt cx="1246909" cy="1578095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3948545" y="1017450"/>
                <a:ext cx="1246909" cy="12062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</a:rPr>
                  <a:t>rotate()</a:t>
                </a: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</a:rPr>
                  <a:t>playSound</a:t>
                </a:r>
                <a:r>
                  <a:rPr lang="en-US" altLang="ko-KR" dirty="0" smtClean="0">
                    <a:solidFill>
                      <a:srgbClr val="000000"/>
                    </a:solidFill>
                  </a:rPr>
                  <a:t>()</a:t>
                </a:r>
                <a:endParaRPr lang="ko-KR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948545" y="645560"/>
                <a:ext cx="1246909" cy="3718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</a:rPr>
                  <a:t>Triangle</a:t>
                </a:r>
                <a:endParaRPr lang="ko-KR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043101" y="3001179"/>
              <a:ext cx="1122219" cy="1385495"/>
              <a:chOff x="3948545" y="645560"/>
              <a:chExt cx="1246909" cy="1578095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3948545" y="1017450"/>
                <a:ext cx="1246909" cy="12062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948545" y="645560"/>
                <a:ext cx="1246909" cy="3718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</a:rPr>
                  <a:t>Square</a:t>
                </a:r>
                <a:endParaRPr lang="ko-KR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6369700" y="3001179"/>
              <a:ext cx="1122219" cy="1385495"/>
              <a:chOff x="3948545" y="645560"/>
              <a:chExt cx="1246909" cy="157809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948545" y="1017450"/>
                <a:ext cx="1246909" cy="12062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948545" y="645560"/>
                <a:ext cx="1246909" cy="3718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</a:rPr>
                  <a:t>Circle</a:t>
                </a:r>
                <a:endParaRPr lang="ko-KR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7713578" y="3001179"/>
              <a:ext cx="1122219" cy="1385495"/>
              <a:chOff x="3948545" y="645560"/>
              <a:chExt cx="1246909" cy="1578095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3948545" y="1017450"/>
                <a:ext cx="1246909" cy="12062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948545" y="645560"/>
                <a:ext cx="1246909" cy="3718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00"/>
                    </a:solidFill>
                  </a:rPr>
                  <a:t>Triangle</a:t>
                </a:r>
                <a:endParaRPr lang="ko-KR" altLang="en-US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3" name="직선 화살표 연결선 12"/>
            <p:cNvCxnSpPr>
              <a:stCxn id="24" idx="0"/>
            </p:cNvCxnSpPr>
            <p:nvPr/>
          </p:nvCxnSpPr>
          <p:spPr>
            <a:xfrm flipV="1">
              <a:off x="5604211" y="2550089"/>
              <a:ext cx="910889" cy="45109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22" idx="0"/>
              <a:endCxn id="31" idx="2"/>
            </p:cNvCxnSpPr>
            <p:nvPr/>
          </p:nvCxnSpPr>
          <p:spPr>
            <a:xfrm flipV="1">
              <a:off x="6930810" y="2550089"/>
              <a:ext cx="0" cy="45109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20" idx="0"/>
            </p:cNvCxnSpPr>
            <p:nvPr/>
          </p:nvCxnSpPr>
          <p:spPr>
            <a:xfrm flipH="1" flipV="1">
              <a:off x="7304809" y="2550089"/>
              <a:ext cx="969879" cy="45109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오른쪽 화살표 17"/>
            <p:cNvSpPr/>
            <p:nvPr/>
          </p:nvSpPr>
          <p:spPr>
            <a:xfrm>
              <a:off x="4028668" y="2150928"/>
              <a:ext cx="761153" cy="62345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26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상속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24</a:t>
            </a:fld>
            <a:endParaRPr lang="ko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14" y="343635"/>
            <a:ext cx="5209772" cy="453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ea"/>
                <a:ea typeface="+mj-ea"/>
              </a:rPr>
              <a:t>Java</a:t>
            </a:r>
            <a:r>
              <a:rPr lang="ko-KR" altLang="en-US" dirty="0" smtClean="0">
                <a:latin typeface="+mj-ea"/>
                <a:ea typeface="+mj-ea"/>
              </a:rPr>
              <a:t>에서 상속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ln>
            <a:noFill/>
          </a:ln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25</a:t>
            </a:fld>
            <a:endParaRPr lang="ko" altLang="en-US"/>
          </a:p>
        </p:txBody>
      </p:sp>
      <p:sp>
        <p:nvSpPr>
          <p:cNvPr id="3" name="직사각형 2"/>
          <p:cNvSpPr/>
          <p:nvPr/>
        </p:nvSpPr>
        <p:spPr>
          <a:xfrm>
            <a:off x="3611169" y="916967"/>
            <a:ext cx="48790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altLang="ko-KR" b="1" dirty="0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b="1" dirty="0">
                <a:latin typeface="+mn-lt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+mn-lt"/>
              </a:rPr>
              <a:t>class</a:t>
            </a:r>
            <a:r>
              <a:rPr lang="en-US" altLang="ko-KR" b="1" dirty="0">
                <a:latin typeface="+mn-lt"/>
              </a:rPr>
              <a:t> Human {</a:t>
            </a:r>
          </a:p>
          <a:p>
            <a:pPr defTabSz="457200"/>
            <a:r>
              <a:rPr lang="en-US" altLang="ko-KR" b="1" dirty="0" smtClean="0">
                <a:solidFill>
                  <a:srgbClr val="7F0055"/>
                </a:solidFill>
                <a:latin typeface="+mn-lt"/>
              </a:rPr>
              <a:t>	private</a:t>
            </a:r>
            <a:r>
              <a:rPr lang="en-US" altLang="ko-KR" b="1" dirty="0" smtClean="0">
                <a:latin typeface="+mn-lt"/>
              </a:rPr>
              <a:t> </a:t>
            </a:r>
            <a:r>
              <a:rPr lang="en-US" altLang="ko-KR" b="1" dirty="0">
                <a:latin typeface="+mn-lt"/>
              </a:rPr>
              <a:t>String </a:t>
            </a:r>
            <a:r>
              <a:rPr lang="en-US" altLang="ko-KR" b="1" dirty="0">
                <a:solidFill>
                  <a:srgbClr val="0000C0"/>
                </a:solidFill>
                <a:latin typeface="+mn-lt"/>
              </a:rPr>
              <a:t>name</a:t>
            </a:r>
            <a:r>
              <a:rPr lang="en-US" altLang="ko-KR" b="1" dirty="0">
                <a:latin typeface="+mn-lt"/>
              </a:rPr>
              <a:t>; </a:t>
            </a:r>
            <a:r>
              <a:rPr lang="en-US" altLang="ko-KR" b="1" dirty="0">
                <a:solidFill>
                  <a:srgbClr val="3F7F5F"/>
                </a:solidFill>
                <a:latin typeface="+mn-lt"/>
              </a:rPr>
              <a:t>// </a:t>
            </a:r>
            <a:r>
              <a:rPr lang="ko-KR" altLang="en-US" b="1" dirty="0">
                <a:solidFill>
                  <a:srgbClr val="3F7F5F"/>
                </a:solidFill>
                <a:latin typeface="+mn-lt"/>
              </a:rPr>
              <a:t>이름</a:t>
            </a:r>
          </a:p>
          <a:p>
            <a:pPr defTabSz="457200"/>
            <a:endParaRPr lang="ko-KR" altLang="en-US" dirty="0">
              <a:latin typeface="+mn-lt"/>
            </a:endParaRPr>
          </a:p>
          <a:p>
            <a:pPr defTabSz="457200"/>
            <a:r>
              <a:rPr lang="en-US" altLang="ko-KR" b="1" dirty="0" smtClean="0">
                <a:solidFill>
                  <a:srgbClr val="7F0055"/>
                </a:solidFill>
                <a:latin typeface="+mn-lt"/>
              </a:rPr>
              <a:t>	public</a:t>
            </a:r>
            <a:r>
              <a:rPr lang="en-US" altLang="ko-KR" b="1" dirty="0" smtClean="0">
                <a:latin typeface="+mn-lt"/>
              </a:rPr>
              <a:t> </a:t>
            </a:r>
            <a:r>
              <a:rPr lang="en-US" altLang="ko-KR" b="1" dirty="0">
                <a:latin typeface="+mn-lt"/>
              </a:rPr>
              <a:t>Human(String </a:t>
            </a:r>
            <a:r>
              <a:rPr lang="en-US" altLang="ko-KR" b="1" dirty="0">
                <a:solidFill>
                  <a:srgbClr val="6A3E3E"/>
                </a:solidFill>
                <a:latin typeface="+mn-lt"/>
              </a:rPr>
              <a:t>name</a:t>
            </a:r>
            <a:r>
              <a:rPr lang="en-US" altLang="ko-KR" b="1" dirty="0">
                <a:latin typeface="+mn-lt"/>
              </a:rPr>
              <a:t>) {</a:t>
            </a:r>
          </a:p>
          <a:p>
            <a:pPr defTabSz="457200"/>
            <a:r>
              <a:rPr lang="en-US" altLang="ko-KR" b="1" dirty="0" smtClean="0">
                <a:solidFill>
                  <a:srgbClr val="7F0055"/>
                </a:solidFill>
                <a:latin typeface="+mn-lt"/>
              </a:rPr>
              <a:t>		this</a:t>
            </a:r>
            <a:r>
              <a:rPr lang="en-US" altLang="ko-KR" b="1" dirty="0" smtClean="0">
                <a:latin typeface="+mn-lt"/>
              </a:rPr>
              <a:t>.</a:t>
            </a:r>
            <a:r>
              <a:rPr lang="en-US" altLang="ko-KR" b="1" dirty="0" smtClean="0">
                <a:solidFill>
                  <a:srgbClr val="0000C0"/>
                </a:solidFill>
                <a:latin typeface="+mn-lt"/>
              </a:rPr>
              <a:t>name</a:t>
            </a:r>
            <a:r>
              <a:rPr lang="en-US" altLang="ko-KR" b="1" dirty="0" smtClean="0">
                <a:latin typeface="+mn-lt"/>
              </a:rPr>
              <a:t> </a:t>
            </a:r>
            <a:r>
              <a:rPr lang="en-US" altLang="ko-KR" b="1" dirty="0">
                <a:latin typeface="+mn-lt"/>
              </a:rPr>
              <a:t>= </a:t>
            </a:r>
            <a:r>
              <a:rPr lang="en-US" altLang="ko-KR" b="1" dirty="0">
                <a:solidFill>
                  <a:srgbClr val="6A3E3E"/>
                </a:solidFill>
                <a:latin typeface="+mn-lt"/>
              </a:rPr>
              <a:t>name</a:t>
            </a:r>
            <a:r>
              <a:rPr lang="en-US" altLang="ko-KR" b="1" dirty="0">
                <a:latin typeface="+mn-lt"/>
              </a:rPr>
              <a:t>;</a:t>
            </a:r>
          </a:p>
          <a:p>
            <a:pPr defTabSz="457200"/>
            <a:r>
              <a:rPr lang="en-US" altLang="ko-KR" dirty="0" smtClean="0">
                <a:latin typeface="+mn-lt"/>
              </a:rPr>
              <a:t>	}</a:t>
            </a:r>
            <a:endParaRPr lang="en-US" altLang="ko-KR" dirty="0">
              <a:latin typeface="+mn-lt"/>
            </a:endParaRPr>
          </a:p>
          <a:p>
            <a:pPr defTabSz="457200"/>
            <a:endParaRPr lang="ko-KR" altLang="en-US" dirty="0">
              <a:latin typeface="+mn-lt"/>
            </a:endParaRPr>
          </a:p>
          <a:p>
            <a:pPr defTabSz="457200"/>
            <a:r>
              <a:rPr lang="en-US" altLang="ko-KR" b="1" dirty="0" smtClean="0">
                <a:solidFill>
                  <a:srgbClr val="7F0055"/>
                </a:solidFill>
                <a:latin typeface="+mn-lt"/>
              </a:rPr>
              <a:t>	public</a:t>
            </a:r>
            <a:r>
              <a:rPr lang="en-US" altLang="ko-KR" b="1" dirty="0" smtClean="0">
                <a:latin typeface="+mn-lt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+mn-lt"/>
              </a:rPr>
              <a:t>void</a:t>
            </a:r>
            <a:r>
              <a:rPr lang="en-US" altLang="ko-KR" b="1" dirty="0">
                <a:latin typeface="+mn-lt"/>
              </a:rPr>
              <a:t> eat() {</a:t>
            </a:r>
          </a:p>
          <a:p>
            <a:pPr defTabSz="457200"/>
            <a:r>
              <a:rPr lang="en-US" altLang="ko-KR" dirty="0" smtClean="0">
                <a:latin typeface="+mn-lt"/>
              </a:rPr>
              <a:t>		</a:t>
            </a:r>
            <a:r>
              <a:rPr lang="en-US" altLang="ko-KR" dirty="0" err="1" smtClean="0">
                <a:latin typeface="+mn-lt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b="1" i="1" dirty="0" err="1" smtClean="0">
                <a:latin typeface="+mn-lt"/>
              </a:rPr>
              <a:t>.println</a:t>
            </a:r>
            <a:r>
              <a:rPr lang="en-US" altLang="ko-KR" b="1" i="1" dirty="0" smtClean="0">
                <a:latin typeface="+mn-lt"/>
              </a:rPr>
              <a:t>(</a:t>
            </a:r>
            <a:r>
              <a:rPr lang="en-US" altLang="ko-KR" b="1" i="1" dirty="0" smtClean="0">
                <a:solidFill>
                  <a:srgbClr val="2A00FF"/>
                </a:solidFill>
                <a:latin typeface="+mn-lt"/>
              </a:rPr>
              <a:t>“eat."</a:t>
            </a:r>
            <a:r>
              <a:rPr lang="en-US" altLang="ko-KR" b="1" i="1" dirty="0" smtClean="0">
                <a:latin typeface="+mn-lt"/>
              </a:rPr>
              <a:t>);</a:t>
            </a:r>
            <a:endParaRPr lang="en-US" altLang="ko-KR" b="1" i="1" dirty="0">
              <a:latin typeface="+mn-lt"/>
            </a:endParaRPr>
          </a:p>
          <a:p>
            <a:pPr defTabSz="457200"/>
            <a:r>
              <a:rPr lang="en-US" altLang="ko-KR" dirty="0" smtClean="0">
                <a:latin typeface="+mn-lt"/>
              </a:rPr>
              <a:t>	}</a:t>
            </a:r>
          </a:p>
          <a:p>
            <a:pPr defTabSz="457200"/>
            <a:endParaRPr lang="en-US" altLang="ko-KR" dirty="0" smtClean="0">
              <a:latin typeface="+mn-lt"/>
            </a:endParaRPr>
          </a:p>
          <a:p>
            <a:pPr defTabSz="457200"/>
            <a:r>
              <a:rPr lang="en-US" altLang="ko-KR" b="1" dirty="0">
                <a:solidFill>
                  <a:srgbClr val="7F0055"/>
                </a:solidFill>
                <a:latin typeface="+mn-lt"/>
              </a:rPr>
              <a:t>	public</a:t>
            </a:r>
            <a:r>
              <a:rPr lang="en-US" altLang="ko-KR" b="1" dirty="0">
                <a:latin typeface="+mn-lt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+mn-lt"/>
              </a:rPr>
              <a:t>void</a:t>
            </a:r>
            <a:r>
              <a:rPr lang="en-US" altLang="ko-KR" b="1" dirty="0">
                <a:latin typeface="+mn-lt"/>
              </a:rPr>
              <a:t> </a:t>
            </a:r>
            <a:r>
              <a:rPr lang="en-US" altLang="ko-KR" b="1" dirty="0" smtClean="0">
                <a:latin typeface="+mn-lt"/>
              </a:rPr>
              <a:t>walk() </a:t>
            </a:r>
            <a:r>
              <a:rPr lang="en-US" altLang="ko-KR" b="1" dirty="0">
                <a:latin typeface="+mn-lt"/>
              </a:rPr>
              <a:t>{</a:t>
            </a:r>
          </a:p>
          <a:p>
            <a:pPr defTabSz="457200"/>
            <a:r>
              <a:rPr lang="en-US" altLang="ko-KR" dirty="0">
                <a:latin typeface="+mn-lt"/>
              </a:rPr>
              <a:t>		</a:t>
            </a:r>
            <a:r>
              <a:rPr lang="en-US" altLang="ko-KR" dirty="0" err="1">
                <a:latin typeface="+mn-lt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b="1" i="1" dirty="0" err="1">
                <a:latin typeface="+mn-lt"/>
              </a:rPr>
              <a:t>.println</a:t>
            </a:r>
            <a:r>
              <a:rPr lang="en-US" altLang="ko-KR" b="1" i="1" dirty="0" smtClean="0">
                <a:latin typeface="+mn-lt"/>
              </a:rPr>
              <a:t>(</a:t>
            </a:r>
            <a:r>
              <a:rPr lang="en-US" altLang="ko-KR" b="1" i="1" dirty="0" smtClean="0">
                <a:solidFill>
                  <a:srgbClr val="2A00FF"/>
                </a:solidFill>
                <a:latin typeface="+mn-lt"/>
              </a:rPr>
              <a:t>“walk."</a:t>
            </a:r>
            <a:r>
              <a:rPr lang="en-US" altLang="ko-KR" b="1" i="1" dirty="0" smtClean="0">
                <a:latin typeface="+mn-lt"/>
              </a:rPr>
              <a:t>);</a:t>
            </a:r>
            <a:endParaRPr lang="en-US" altLang="ko-KR" b="1" i="1" dirty="0">
              <a:latin typeface="+mn-lt"/>
            </a:endParaRPr>
          </a:p>
          <a:p>
            <a:pPr defTabSz="457200"/>
            <a:r>
              <a:rPr lang="en-US" altLang="ko-KR" dirty="0">
                <a:latin typeface="+mn-lt"/>
              </a:rPr>
              <a:t>	</a:t>
            </a:r>
            <a:r>
              <a:rPr lang="en-US" altLang="ko-KR" dirty="0" smtClean="0">
                <a:latin typeface="+mn-lt"/>
              </a:rPr>
              <a:t>}</a:t>
            </a:r>
            <a:endParaRPr lang="en-US" altLang="ko-KR" dirty="0">
              <a:latin typeface="+mn-lt"/>
            </a:endParaRPr>
          </a:p>
          <a:p>
            <a:pPr defTabSz="457200"/>
            <a:endParaRPr lang="ko-KR" altLang="en-US" dirty="0">
              <a:latin typeface="+mn-lt"/>
            </a:endParaRPr>
          </a:p>
          <a:p>
            <a:pPr defTabSz="457200"/>
            <a:r>
              <a:rPr lang="en-US" altLang="ko-KR" dirty="0">
                <a:latin typeface="+mn-lt"/>
              </a:rPr>
              <a:t>}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06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ea"/>
                <a:ea typeface="+mj-ea"/>
              </a:rPr>
              <a:t>Java</a:t>
            </a:r>
            <a:r>
              <a:rPr lang="ko-KR" altLang="en-US" dirty="0" smtClean="0">
                <a:latin typeface="+mj-ea"/>
                <a:ea typeface="+mj-ea"/>
              </a:rPr>
              <a:t>에서 상속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26</a:t>
            </a:fld>
            <a:endParaRPr lang="ko" altLang="en-US"/>
          </a:p>
        </p:txBody>
      </p:sp>
      <p:sp>
        <p:nvSpPr>
          <p:cNvPr id="4" name="직사각형 3"/>
          <p:cNvSpPr/>
          <p:nvPr/>
        </p:nvSpPr>
        <p:spPr>
          <a:xfrm>
            <a:off x="3371223" y="353494"/>
            <a:ext cx="4572000" cy="477823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/>
            <a:r>
              <a:rPr lang="en-US" altLang="ko-KR" sz="1050" b="1" dirty="0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050" b="1" dirty="0">
                <a:latin typeface="+mn-lt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+mn-lt"/>
              </a:rPr>
              <a:t>class</a:t>
            </a:r>
            <a:r>
              <a:rPr lang="en-US" altLang="ko-KR" sz="1050" b="1" dirty="0">
                <a:latin typeface="+mn-lt"/>
              </a:rPr>
              <a:t> Worker </a:t>
            </a:r>
            <a:r>
              <a:rPr lang="en-US" altLang="ko-KR" sz="1050" b="1" dirty="0">
                <a:solidFill>
                  <a:srgbClr val="7F0055"/>
                </a:solidFill>
                <a:latin typeface="+mn-lt"/>
              </a:rPr>
              <a:t>extends</a:t>
            </a:r>
            <a:r>
              <a:rPr lang="en-US" altLang="ko-KR" sz="1050" b="1" dirty="0">
                <a:latin typeface="+mn-lt"/>
              </a:rPr>
              <a:t> Human {</a:t>
            </a:r>
          </a:p>
          <a:p>
            <a:pPr defTabSz="457200"/>
            <a:r>
              <a:rPr lang="en-US" altLang="ko-KR" sz="1050" b="1" dirty="0" smtClean="0">
                <a:solidFill>
                  <a:srgbClr val="7F0055"/>
                </a:solidFill>
                <a:latin typeface="+mn-lt"/>
              </a:rPr>
              <a:t>	private</a:t>
            </a:r>
            <a:r>
              <a:rPr lang="en-US" altLang="ko-KR" sz="1050" b="1" dirty="0" smtClean="0">
                <a:latin typeface="+mn-lt"/>
              </a:rPr>
              <a:t> </a:t>
            </a:r>
            <a:r>
              <a:rPr lang="en-US" altLang="ko-KR" sz="1050" b="1" dirty="0">
                <a:latin typeface="+mn-lt"/>
              </a:rPr>
              <a:t>String </a:t>
            </a:r>
            <a:r>
              <a:rPr lang="en-US" altLang="ko-KR" sz="1050" b="1" dirty="0">
                <a:solidFill>
                  <a:srgbClr val="0000C0"/>
                </a:solidFill>
                <a:latin typeface="+mn-lt"/>
              </a:rPr>
              <a:t>job</a:t>
            </a:r>
            <a:r>
              <a:rPr lang="en-US" altLang="ko-KR" sz="1050" b="1" dirty="0">
                <a:latin typeface="+mn-lt"/>
              </a:rPr>
              <a:t>; </a:t>
            </a:r>
            <a:r>
              <a:rPr lang="en-US" altLang="ko-KR" sz="1050" b="1" dirty="0">
                <a:solidFill>
                  <a:srgbClr val="3F7F5F"/>
                </a:solidFill>
                <a:latin typeface="+mn-lt"/>
              </a:rPr>
              <a:t>// </a:t>
            </a:r>
            <a:r>
              <a:rPr lang="ko-KR" altLang="en-US" sz="1050" b="1" dirty="0">
                <a:solidFill>
                  <a:srgbClr val="3F7F5F"/>
                </a:solidFill>
                <a:latin typeface="+mn-lt"/>
              </a:rPr>
              <a:t>직장 이름</a:t>
            </a:r>
          </a:p>
          <a:p>
            <a:pPr defTabSz="457200"/>
            <a:endParaRPr lang="ko-KR" altLang="en-US" sz="1050" dirty="0"/>
          </a:p>
          <a:p>
            <a:pPr defTabSz="457200"/>
            <a:r>
              <a:rPr lang="en-US" altLang="ko-KR" sz="1050" b="1" dirty="0">
                <a:solidFill>
                  <a:srgbClr val="7F0055"/>
                </a:solidFill>
              </a:rPr>
              <a:t>	public</a:t>
            </a:r>
            <a:r>
              <a:rPr lang="en-US" altLang="ko-KR" sz="1050" b="1" dirty="0"/>
              <a:t> Worker(String </a:t>
            </a:r>
            <a:r>
              <a:rPr lang="en-US" altLang="ko-KR" sz="1050" b="1" dirty="0" smtClean="0">
                <a:solidFill>
                  <a:srgbClr val="6A3E3E"/>
                </a:solidFill>
              </a:rPr>
              <a:t>name</a:t>
            </a:r>
            <a:r>
              <a:rPr lang="en-US" altLang="ko-KR" sz="1050" b="1" dirty="0" smtClean="0"/>
              <a:t>) </a:t>
            </a:r>
            <a:r>
              <a:rPr lang="en-US" altLang="ko-KR" sz="1050" b="1" dirty="0"/>
              <a:t>{</a:t>
            </a:r>
          </a:p>
          <a:p>
            <a:pPr defTabSz="457200"/>
            <a:r>
              <a:rPr lang="en-US" altLang="ko-KR" sz="1050" b="1" dirty="0">
                <a:solidFill>
                  <a:srgbClr val="7F0055"/>
                </a:solidFill>
              </a:rPr>
              <a:t>		super</a:t>
            </a:r>
            <a:r>
              <a:rPr lang="en-US" altLang="ko-KR" sz="1050" b="1" dirty="0"/>
              <a:t>(</a:t>
            </a:r>
            <a:r>
              <a:rPr lang="en-US" altLang="ko-KR" sz="1050" b="1" dirty="0">
                <a:solidFill>
                  <a:srgbClr val="6A3E3E"/>
                </a:solidFill>
              </a:rPr>
              <a:t>name</a:t>
            </a:r>
            <a:r>
              <a:rPr lang="en-US" altLang="ko-KR" sz="1050" b="1" dirty="0" smtClean="0"/>
              <a:t>);</a:t>
            </a:r>
          </a:p>
          <a:p>
            <a:pPr defTabSz="457200"/>
            <a:r>
              <a:rPr lang="en-US" altLang="ko-KR" sz="1050" b="1" dirty="0" smtClean="0"/>
              <a:t> </a:t>
            </a:r>
            <a:r>
              <a:rPr lang="en-US" altLang="ko-KR" sz="1050" dirty="0"/>
              <a:t>	}</a:t>
            </a:r>
          </a:p>
          <a:p>
            <a:pPr defTabSz="457200"/>
            <a:endParaRPr lang="ko-KR" altLang="en-US" sz="1050" dirty="0">
              <a:latin typeface="+mn-lt"/>
            </a:endParaRPr>
          </a:p>
          <a:p>
            <a:pPr lvl="2" defTabSz="457200"/>
            <a:r>
              <a:rPr lang="en-US" altLang="ko-KR" sz="1050" b="1" dirty="0" smtClean="0">
                <a:solidFill>
                  <a:srgbClr val="7F0055"/>
                </a:solidFill>
                <a:latin typeface="+mn-lt"/>
              </a:rPr>
              <a:t>	public</a:t>
            </a:r>
            <a:r>
              <a:rPr lang="en-US" altLang="ko-KR" sz="1050" b="1" dirty="0" smtClean="0">
                <a:latin typeface="+mn-lt"/>
              </a:rPr>
              <a:t> </a:t>
            </a:r>
            <a:r>
              <a:rPr lang="en-US" altLang="ko-KR" sz="1050" b="1" dirty="0">
                <a:latin typeface="+mn-lt"/>
              </a:rPr>
              <a:t>Worker(String </a:t>
            </a:r>
            <a:r>
              <a:rPr lang="en-US" altLang="ko-KR" sz="1050" b="1" dirty="0">
                <a:solidFill>
                  <a:srgbClr val="6A3E3E"/>
                </a:solidFill>
                <a:latin typeface="+mn-lt"/>
              </a:rPr>
              <a:t>name</a:t>
            </a:r>
            <a:r>
              <a:rPr lang="en-US" altLang="ko-KR" sz="1050" b="1" dirty="0">
                <a:latin typeface="+mn-lt"/>
              </a:rPr>
              <a:t>, String </a:t>
            </a:r>
            <a:r>
              <a:rPr lang="en-US" altLang="ko-KR" sz="1050" b="1" dirty="0">
                <a:solidFill>
                  <a:srgbClr val="6A3E3E"/>
                </a:solidFill>
                <a:latin typeface="+mn-lt"/>
              </a:rPr>
              <a:t>job</a:t>
            </a:r>
            <a:r>
              <a:rPr lang="en-US" altLang="ko-KR" sz="1050" b="1" dirty="0">
                <a:latin typeface="+mn-lt"/>
              </a:rPr>
              <a:t>) </a:t>
            </a:r>
            <a:r>
              <a:rPr lang="en-US" altLang="ko-KR" sz="1050" b="1" dirty="0" smtClean="0">
                <a:latin typeface="+mn-lt"/>
              </a:rPr>
              <a:t>{ </a:t>
            </a:r>
            <a:r>
              <a:rPr lang="en-US" altLang="ko-KR" sz="1050" b="1" dirty="0" smtClean="0">
                <a:solidFill>
                  <a:srgbClr val="3F7F5F"/>
                </a:solidFill>
              </a:rPr>
              <a:t>// </a:t>
            </a:r>
            <a:r>
              <a:rPr lang="ko-KR" altLang="en-US" sz="1050" b="1" dirty="0" err="1" smtClean="0">
                <a:solidFill>
                  <a:srgbClr val="3F7F5F"/>
                </a:solidFill>
              </a:rPr>
              <a:t>생성자</a:t>
            </a:r>
            <a:r>
              <a:rPr lang="ko-KR" altLang="en-US" sz="1050" b="1" dirty="0" smtClean="0">
                <a:solidFill>
                  <a:srgbClr val="3F7F5F"/>
                </a:solidFill>
              </a:rPr>
              <a:t> 오버로딩</a:t>
            </a:r>
            <a:endParaRPr lang="en-US" altLang="ko-KR" sz="1050" b="1" dirty="0">
              <a:latin typeface="+mn-lt"/>
            </a:endParaRPr>
          </a:p>
          <a:p>
            <a:pPr defTabSz="457200"/>
            <a:r>
              <a:rPr lang="en-US" altLang="ko-KR" sz="1050" b="1" dirty="0" smtClean="0">
                <a:solidFill>
                  <a:srgbClr val="7F0055"/>
                </a:solidFill>
                <a:latin typeface="+mn-lt"/>
              </a:rPr>
              <a:t>		super</a:t>
            </a:r>
            <a:r>
              <a:rPr lang="en-US" altLang="ko-KR" sz="1050" b="1" dirty="0" smtClean="0">
                <a:latin typeface="+mn-lt"/>
              </a:rPr>
              <a:t>(</a:t>
            </a:r>
            <a:r>
              <a:rPr lang="en-US" altLang="ko-KR" sz="1050" b="1" dirty="0" smtClean="0">
                <a:solidFill>
                  <a:srgbClr val="6A3E3E"/>
                </a:solidFill>
                <a:latin typeface="+mn-lt"/>
              </a:rPr>
              <a:t>name</a:t>
            </a:r>
            <a:r>
              <a:rPr lang="en-US" altLang="ko-KR" sz="1050" b="1" dirty="0">
                <a:latin typeface="+mn-lt"/>
              </a:rPr>
              <a:t>);</a:t>
            </a:r>
          </a:p>
          <a:p>
            <a:pPr defTabSz="457200"/>
            <a:r>
              <a:rPr lang="en-US" altLang="ko-KR" sz="1050" b="1" dirty="0" smtClean="0">
                <a:solidFill>
                  <a:srgbClr val="7F0055"/>
                </a:solidFill>
                <a:latin typeface="+mn-lt"/>
              </a:rPr>
              <a:t>		</a:t>
            </a:r>
            <a:r>
              <a:rPr lang="en-US" altLang="ko-KR" sz="1050" b="1" dirty="0" err="1" smtClean="0">
                <a:solidFill>
                  <a:srgbClr val="7F0055"/>
                </a:solidFill>
                <a:latin typeface="+mn-lt"/>
              </a:rPr>
              <a:t>this</a:t>
            </a:r>
            <a:r>
              <a:rPr lang="en-US" altLang="ko-KR" sz="1050" b="1" dirty="0" err="1" smtClean="0">
                <a:latin typeface="+mn-lt"/>
              </a:rPr>
              <a:t>.</a:t>
            </a:r>
            <a:r>
              <a:rPr lang="en-US" altLang="ko-KR" sz="1050" b="1" dirty="0" err="1" smtClean="0">
                <a:solidFill>
                  <a:srgbClr val="0000C0"/>
                </a:solidFill>
                <a:latin typeface="+mn-lt"/>
              </a:rPr>
              <a:t>job</a:t>
            </a:r>
            <a:r>
              <a:rPr lang="en-US" altLang="ko-KR" sz="1050" b="1" dirty="0" smtClean="0">
                <a:latin typeface="+mn-lt"/>
              </a:rPr>
              <a:t> </a:t>
            </a:r>
            <a:r>
              <a:rPr lang="en-US" altLang="ko-KR" sz="1050" b="1" dirty="0">
                <a:latin typeface="+mn-lt"/>
              </a:rPr>
              <a:t>= </a:t>
            </a:r>
            <a:r>
              <a:rPr lang="en-US" altLang="ko-KR" sz="1050" b="1" dirty="0">
                <a:solidFill>
                  <a:srgbClr val="6A3E3E"/>
                </a:solidFill>
                <a:latin typeface="+mn-lt"/>
              </a:rPr>
              <a:t>job</a:t>
            </a:r>
            <a:r>
              <a:rPr lang="en-US" altLang="ko-KR" sz="1050" b="1" dirty="0">
                <a:latin typeface="+mn-lt"/>
              </a:rPr>
              <a:t>;</a:t>
            </a:r>
          </a:p>
          <a:p>
            <a:pPr defTabSz="457200"/>
            <a:r>
              <a:rPr lang="en-US" altLang="ko-KR" sz="1050" dirty="0" smtClean="0">
                <a:latin typeface="+mn-lt"/>
              </a:rPr>
              <a:t>	}</a:t>
            </a:r>
            <a:endParaRPr lang="en-US" altLang="ko-KR" sz="1050" dirty="0">
              <a:latin typeface="+mn-lt"/>
            </a:endParaRPr>
          </a:p>
          <a:p>
            <a:pPr defTabSz="457200"/>
            <a:endParaRPr lang="ko-KR" altLang="en-US" sz="1050" dirty="0">
              <a:latin typeface="+mn-lt"/>
            </a:endParaRPr>
          </a:p>
          <a:p>
            <a:pPr defTabSz="457200"/>
            <a:r>
              <a:rPr lang="en-US" altLang="ko-KR" sz="1050" b="1" dirty="0" smtClean="0">
                <a:solidFill>
                  <a:srgbClr val="7F0055"/>
                </a:solidFill>
                <a:latin typeface="+mn-lt"/>
              </a:rPr>
              <a:t>	public</a:t>
            </a:r>
            <a:r>
              <a:rPr lang="en-US" altLang="ko-KR" sz="1050" b="1" dirty="0" smtClean="0">
                <a:latin typeface="+mn-lt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+mn-lt"/>
              </a:rPr>
              <a:t>void</a:t>
            </a:r>
            <a:r>
              <a:rPr lang="en-US" altLang="ko-KR" sz="1050" b="1" dirty="0">
                <a:latin typeface="+mn-lt"/>
              </a:rPr>
              <a:t> </a:t>
            </a:r>
            <a:r>
              <a:rPr lang="en-US" altLang="ko-KR" sz="1050" b="1" dirty="0" err="1">
                <a:latin typeface="+mn-lt"/>
              </a:rPr>
              <a:t>doWork</a:t>
            </a:r>
            <a:r>
              <a:rPr lang="en-US" altLang="ko-KR" sz="1050" b="1" dirty="0">
                <a:latin typeface="+mn-lt"/>
              </a:rPr>
              <a:t>() </a:t>
            </a:r>
            <a:r>
              <a:rPr lang="en-US" altLang="ko-KR" sz="1050" b="1" dirty="0" smtClean="0">
                <a:latin typeface="+mn-lt"/>
              </a:rPr>
              <a:t>{ </a:t>
            </a:r>
            <a:r>
              <a:rPr lang="en-US" altLang="ko-KR" sz="1050" dirty="0" smtClean="0">
                <a:latin typeface="+mn-lt"/>
              </a:rPr>
              <a:t>}</a:t>
            </a:r>
            <a:endParaRPr lang="en-US" altLang="ko-KR" sz="1050" dirty="0">
              <a:latin typeface="+mn-lt"/>
            </a:endParaRPr>
          </a:p>
          <a:p>
            <a:pPr defTabSz="457200"/>
            <a:endParaRPr lang="ko-KR" altLang="en-US" sz="1050" dirty="0">
              <a:latin typeface="+mn-lt"/>
            </a:endParaRPr>
          </a:p>
          <a:p>
            <a:pPr defTabSz="457200"/>
            <a:r>
              <a:rPr lang="en-US" altLang="ko-KR" sz="1050" b="1" dirty="0" smtClean="0">
                <a:solidFill>
                  <a:srgbClr val="7F0055"/>
                </a:solidFill>
                <a:latin typeface="+mn-lt"/>
              </a:rPr>
              <a:t>	public</a:t>
            </a:r>
            <a:r>
              <a:rPr lang="en-US" altLang="ko-KR" sz="1050" b="1" dirty="0" smtClean="0">
                <a:latin typeface="+mn-lt"/>
              </a:rPr>
              <a:t> </a:t>
            </a:r>
            <a:r>
              <a:rPr lang="en-US" altLang="ko-KR" sz="1050" b="1" dirty="0">
                <a:latin typeface="+mn-lt"/>
              </a:rPr>
              <a:t>String </a:t>
            </a:r>
            <a:r>
              <a:rPr lang="en-US" altLang="ko-KR" sz="1050" b="1" dirty="0" err="1">
                <a:latin typeface="+mn-lt"/>
              </a:rPr>
              <a:t>getJob</a:t>
            </a:r>
            <a:r>
              <a:rPr lang="en-US" altLang="ko-KR" sz="1050" b="1" dirty="0">
                <a:latin typeface="+mn-lt"/>
              </a:rPr>
              <a:t>() </a:t>
            </a:r>
            <a:r>
              <a:rPr lang="en-US" altLang="ko-KR" sz="1050" b="1" dirty="0" smtClean="0">
                <a:latin typeface="+mn-lt"/>
              </a:rPr>
              <a:t>{ </a:t>
            </a:r>
            <a:r>
              <a:rPr lang="en-US" altLang="ko-KR" sz="1050" b="1" dirty="0" smtClean="0">
                <a:solidFill>
                  <a:srgbClr val="7F0055"/>
                </a:solidFill>
                <a:latin typeface="+mn-lt"/>
              </a:rPr>
              <a:t>return</a:t>
            </a:r>
            <a:r>
              <a:rPr lang="en-US" altLang="ko-KR" sz="1050" b="1" dirty="0" smtClean="0">
                <a:latin typeface="+mn-lt"/>
              </a:rPr>
              <a:t> </a:t>
            </a:r>
            <a:r>
              <a:rPr lang="en-US" altLang="ko-KR" sz="1050" b="1" dirty="0" err="1">
                <a:solidFill>
                  <a:srgbClr val="7F0055"/>
                </a:solidFill>
                <a:latin typeface="+mn-lt"/>
              </a:rPr>
              <a:t>this</a:t>
            </a:r>
            <a:r>
              <a:rPr lang="en-US" altLang="ko-KR" sz="1050" b="1" dirty="0" err="1">
                <a:latin typeface="+mn-lt"/>
              </a:rPr>
              <a:t>.</a:t>
            </a:r>
            <a:r>
              <a:rPr lang="en-US" altLang="ko-KR" sz="1050" b="1" dirty="0" err="1">
                <a:solidFill>
                  <a:srgbClr val="0000C0"/>
                </a:solidFill>
                <a:latin typeface="+mn-lt"/>
              </a:rPr>
              <a:t>job</a:t>
            </a:r>
            <a:r>
              <a:rPr lang="en-US" altLang="ko-KR" sz="1050" b="1" dirty="0" smtClean="0">
                <a:latin typeface="+mn-lt"/>
              </a:rPr>
              <a:t>; </a:t>
            </a:r>
            <a:r>
              <a:rPr lang="en-US" altLang="ko-KR" sz="1050" dirty="0" smtClean="0">
                <a:latin typeface="+mn-lt"/>
              </a:rPr>
              <a:t>}</a:t>
            </a:r>
            <a:endParaRPr lang="en-US" altLang="ko-KR" sz="1050" dirty="0">
              <a:latin typeface="+mn-lt"/>
            </a:endParaRPr>
          </a:p>
          <a:p>
            <a:pPr defTabSz="457200"/>
            <a:endParaRPr lang="ko-KR" altLang="en-US" sz="1050" dirty="0">
              <a:latin typeface="+mn-lt"/>
            </a:endParaRPr>
          </a:p>
          <a:p>
            <a:pPr defTabSz="457200"/>
            <a:r>
              <a:rPr lang="en-US" altLang="ko-KR" sz="1050" b="1" dirty="0" smtClean="0">
                <a:solidFill>
                  <a:srgbClr val="7F0055"/>
                </a:solidFill>
                <a:latin typeface="+mn-lt"/>
              </a:rPr>
              <a:t>	public</a:t>
            </a:r>
            <a:r>
              <a:rPr lang="en-US" altLang="ko-KR" sz="1050" b="1" dirty="0" smtClean="0">
                <a:latin typeface="+mn-lt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+mn-lt"/>
              </a:rPr>
              <a:t>void</a:t>
            </a:r>
            <a:r>
              <a:rPr lang="en-US" altLang="ko-KR" sz="1050" b="1" dirty="0">
                <a:latin typeface="+mn-lt"/>
              </a:rPr>
              <a:t> </a:t>
            </a:r>
            <a:r>
              <a:rPr lang="en-US" altLang="ko-KR" sz="1050" b="1" dirty="0" err="1">
                <a:latin typeface="+mn-lt"/>
              </a:rPr>
              <a:t>setJob</a:t>
            </a:r>
            <a:r>
              <a:rPr lang="en-US" altLang="ko-KR" sz="1050" b="1" dirty="0">
                <a:latin typeface="+mn-lt"/>
              </a:rPr>
              <a:t>(String </a:t>
            </a:r>
            <a:r>
              <a:rPr lang="en-US" altLang="ko-KR" sz="1050" b="1" dirty="0">
                <a:solidFill>
                  <a:srgbClr val="6A3E3E"/>
                </a:solidFill>
                <a:latin typeface="+mn-lt"/>
              </a:rPr>
              <a:t>job</a:t>
            </a:r>
            <a:r>
              <a:rPr lang="en-US" altLang="ko-KR" sz="1050" b="1" dirty="0">
                <a:latin typeface="+mn-lt"/>
              </a:rPr>
              <a:t>) </a:t>
            </a:r>
            <a:r>
              <a:rPr lang="en-US" altLang="ko-KR" sz="1050" b="1" dirty="0" smtClean="0">
                <a:latin typeface="+mn-lt"/>
              </a:rPr>
              <a:t>{ </a:t>
            </a:r>
            <a:r>
              <a:rPr lang="en-US" altLang="ko-KR" sz="1050" b="1" dirty="0" err="1" smtClean="0">
                <a:solidFill>
                  <a:srgbClr val="7F0055"/>
                </a:solidFill>
                <a:latin typeface="+mn-lt"/>
              </a:rPr>
              <a:t>this</a:t>
            </a:r>
            <a:r>
              <a:rPr lang="en-US" altLang="ko-KR" sz="1050" b="1" dirty="0" err="1" smtClean="0">
                <a:latin typeface="+mn-lt"/>
              </a:rPr>
              <a:t>.</a:t>
            </a:r>
            <a:r>
              <a:rPr lang="en-US" altLang="ko-KR" sz="1050" b="1" dirty="0" err="1" smtClean="0">
                <a:solidFill>
                  <a:srgbClr val="0000C0"/>
                </a:solidFill>
                <a:latin typeface="+mn-lt"/>
              </a:rPr>
              <a:t>job</a:t>
            </a:r>
            <a:r>
              <a:rPr lang="en-US" altLang="ko-KR" sz="1050" b="1" dirty="0" smtClean="0">
                <a:latin typeface="+mn-lt"/>
              </a:rPr>
              <a:t> </a:t>
            </a:r>
            <a:r>
              <a:rPr lang="en-US" altLang="ko-KR" sz="1050" b="1" dirty="0">
                <a:latin typeface="+mn-lt"/>
              </a:rPr>
              <a:t>= </a:t>
            </a:r>
            <a:r>
              <a:rPr lang="en-US" altLang="ko-KR" sz="1050" b="1" dirty="0">
                <a:solidFill>
                  <a:srgbClr val="6A3E3E"/>
                </a:solidFill>
                <a:latin typeface="+mn-lt"/>
              </a:rPr>
              <a:t>job</a:t>
            </a:r>
            <a:r>
              <a:rPr lang="en-US" altLang="ko-KR" sz="1050" b="1" dirty="0" smtClean="0">
                <a:latin typeface="+mn-lt"/>
              </a:rPr>
              <a:t>; </a:t>
            </a:r>
            <a:r>
              <a:rPr lang="en-US" altLang="ko-KR" sz="1050" dirty="0" smtClean="0">
                <a:latin typeface="+mn-lt"/>
              </a:rPr>
              <a:t>}</a:t>
            </a:r>
            <a:endParaRPr lang="en-US" altLang="ko-KR" sz="1050" dirty="0">
              <a:latin typeface="+mn-lt"/>
            </a:endParaRPr>
          </a:p>
          <a:p>
            <a:pPr defTabSz="457200"/>
            <a:endParaRPr lang="ko-KR" altLang="en-US" sz="1050" dirty="0">
              <a:latin typeface="+mn-lt"/>
            </a:endParaRPr>
          </a:p>
          <a:p>
            <a:pPr lvl="2" defTabSz="457200"/>
            <a:r>
              <a:rPr lang="en-US" altLang="ko-KR" sz="1050" dirty="0" smtClean="0">
                <a:solidFill>
                  <a:srgbClr val="646464"/>
                </a:solidFill>
                <a:latin typeface="+mn-lt"/>
              </a:rPr>
              <a:t>	@</a:t>
            </a:r>
            <a:r>
              <a:rPr lang="en-US" altLang="ko-KR" sz="1050" dirty="0">
                <a:solidFill>
                  <a:srgbClr val="646464"/>
                </a:solidFill>
                <a:latin typeface="+mn-lt"/>
              </a:rPr>
              <a:t>Override</a:t>
            </a:r>
          </a:p>
          <a:p>
            <a:pPr lvl="2" defTabSz="457200"/>
            <a:r>
              <a:rPr lang="en-US" altLang="ko-KR" sz="1050" b="1" dirty="0" smtClean="0">
                <a:solidFill>
                  <a:srgbClr val="7F0055"/>
                </a:solidFill>
                <a:latin typeface="+mn-lt"/>
              </a:rPr>
              <a:t>	public</a:t>
            </a:r>
            <a:r>
              <a:rPr lang="ko-KR" altLang="en-US" sz="1050" b="1" dirty="0" smtClean="0">
                <a:latin typeface="+mn-lt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+mn-lt"/>
              </a:rPr>
              <a:t>void</a:t>
            </a:r>
            <a:r>
              <a:rPr lang="ko-KR" altLang="en-US" sz="1050" b="1" dirty="0">
                <a:latin typeface="+mn-lt"/>
              </a:rPr>
              <a:t> </a:t>
            </a:r>
            <a:r>
              <a:rPr lang="en-US" altLang="ko-KR" sz="1050" b="1" dirty="0">
                <a:latin typeface="+mn-lt"/>
              </a:rPr>
              <a:t>eat() { </a:t>
            </a:r>
            <a:r>
              <a:rPr lang="en-US" altLang="ko-KR" sz="1050" b="1" dirty="0" smtClean="0">
                <a:latin typeface="+mn-lt"/>
              </a:rPr>
              <a:t>		</a:t>
            </a:r>
            <a:r>
              <a:rPr lang="en-US" altLang="ko-KR" sz="1050" b="1" dirty="0" smtClean="0">
                <a:solidFill>
                  <a:srgbClr val="3F7F5F"/>
                </a:solidFill>
                <a:latin typeface="+mn-lt"/>
              </a:rPr>
              <a:t>// </a:t>
            </a:r>
            <a:r>
              <a:rPr lang="ko-KR" altLang="en-US" sz="1050" b="1" dirty="0" err="1">
                <a:solidFill>
                  <a:srgbClr val="3F7F5F"/>
                </a:solidFill>
                <a:latin typeface="+mn-lt"/>
              </a:rPr>
              <a:t>메소드</a:t>
            </a:r>
            <a:r>
              <a:rPr lang="ko-KR" altLang="en-US" sz="1050" b="1" dirty="0">
                <a:solidFill>
                  <a:srgbClr val="3F7F5F"/>
                </a:solidFill>
                <a:latin typeface="+mn-lt"/>
              </a:rPr>
              <a:t> </a:t>
            </a:r>
            <a:r>
              <a:rPr lang="ko-KR" altLang="en-US" sz="1050" b="1" dirty="0" err="1">
                <a:solidFill>
                  <a:srgbClr val="3F7F5F"/>
                </a:solidFill>
                <a:latin typeface="+mn-lt"/>
              </a:rPr>
              <a:t>오버라이딩</a:t>
            </a:r>
            <a:endParaRPr lang="ko-KR" altLang="en-US" sz="1050" b="1" dirty="0">
              <a:solidFill>
                <a:srgbClr val="3F7F5F"/>
              </a:solidFill>
              <a:latin typeface="+mn-lt"/>
            </a:endParaRPr>
          </a:p>
          <a:p>
            <a:pPr lvl="2" defTabSz="457200"/>
            <a:r>
              <a:rPr lang="en-US" altLang="ko-KR" sz="1050" b="1" dirty="0" smtClean="0">
                <a:solidFill>
                  <a:srgbClr val="7F0055"/>
                </a:solidFill>
                <a:latin typeface="+mn-lt"/>
              </a:rPr>
              <a:t>		</a:t>
            </a:r>
            <a:r>
              <a:rPr lang="en-US" altLang="ko-KR" sz="1050" dirty="0" err="1"/>
              <a:t>System.</a:t>
            </a:r>
            <a:r>
              <a:rPr lang="en-US" altLang="ko-KR" sz="1050" b="1" i="1" dirty="0" err="1">
                <a:solidFill>
                  <a:srgbClr val="0000C0"/>
                </a:solidFill>
              </a:rPr>
              <a:t>out</a:t>
            </a:r>
            <a:r>
              <a:rPr lang="en-US" altLang="ko-KR" sz="1050" b="1" i="1" dirty="0" err="1"/>
              <a:t>.println</a:t>
            </a:r>
            <a:r>
              <a:rPr lang="en-US" altLang="ko-KR" sz="1050" b="1" i="1" dirty="0"/>
              <a:t>(</a:t>
            </a:r>
            <a:r>
              <a:rPr lang="en-US" altLang="ko-KR" sz="1050" b="1" i="1" dirty="0">
                <a:solidFill>
                  <a:srgbClr val="6A3E3E"/>
                </a:solidFill>
              </a:rPr>
              <a:t> </a:t>
            </a:r>
            <a:r>
              <a:rPr lang="en-US" altLang="ko-KR" sz="1050" b="1" i="1" dirty="0">
                <a:solidFill>
                  <a:srgbClr val="2A00FF"/>
                </a:solidFill>
              </a:rPr>
              <a:t>“</a:t>
            </a:r>
            <a:r>
              <a:rPr lang="en-US" altLang="ko-KR" sz="1050" b="1" i="1" dirty="0" smtClean="0">
                <a:solidFill>
                  <a:srgbClr val="2A00FF"/>
                </a:solidFill>
              </a:rPr>
              <a:t>eat out"</a:t>
            </a:r>
            <a:r>
              <a:rPr lang="en-US" altLang="ko-KR" sz="1050" b="1" i="1" dirty="0" smtClean="0"/>
              <a:t>);</a:t>
            </a:r>
            <a:endParaRPr lang="en-US" altLang="ko-KR" sz="1050" b="1" i="1" dirty="0"/>
          </a:p>
          <a:p>
            <a:pPr lvl="2" defTabSz="457200"/>
            <a:r>
              <a:rPr lang="en-US" altLang="ko-KR" sz="1050" dirty="0" smtClean="0">
                <a:latin typeface="+mn-lt"/>
              </a:rPr>
              <a:t>	}</a:t>
            </a:r>
            <a:endParaRPr lang="en-US" altLang="ko-KR" sz="1050" dirty="0">
              <a:latin typeface="+mn-lt"/>
            </a:endParaRPr>
          </a:p>
          <a:p>
            <a:pPr lvl="2" defTabSz="457200"/>
            <a:endParaRPr lang="ko-KR" altLang="en-US" sz="1050" dirty="0">
              <a:latin typeface="+mn-lt"/>
            </a:endParaRPr>
          </a:p>
          <a:p>
            <a:pPr lvl="2" defTabSz="457200"/>
            <a:r>
              <a:rPr lang="en-US" altLang="ko-KR" sz="1050" b="1" dirty="0" smtClean="0">
                <a:solidFill>
                  <a:srgbClr val="7F0055"/>
                </a:solidFill>
                <a:latin typeface="+mn-lt"/>
              </a:rPr>
              <a:t>	public</a:t>
            </a:r>
            <a:r>
              <a:rPr lang="en-US" altLang="ko-KR" sz="1050" b="1" dirty="0" smtClean="0">
                <a:latin typeface="+mn-lt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+mn-lt"/>
              </a:rPr>
              <a:t>void</a:t>
            </a:r>
            <a:r>
              <a:rPr lang="en-US" altLang="ko-KR" sz="1050" b="1" dirty="0">
                <a:latin typeface="+mn-lt"/>
              </a:rPr>
              <a:t> eat(String </a:t>
            </a:r>
            <a:r>
              <a:rPr lang="en-US" altLang="ko-KR" sz="1050" b="1" dirty="0">
                <a:solidFill>
                  <a:srgbClr val="6A3E3E"/>
                </a:solidFill>
                <a:latin typeface="+mn-lt"/>
              </a:rPr>
              <a:t>food</a:t>
            </a:r>
            <a:r>
              <a:rPr lang="en-US" altLang="ko-KR" sz="1050" b="1" dirty="0">
                <a:latin typeface="+mn-lt"/>
              </a:rPr>
              <a:t>) { </a:t>
            </a:r>
            <a:r>
              <a:rPr lang="en-US" altLang="ko-KR" sz="1050" b="1" dirty="0">
                <a:solidFill>
                  <a:srgbClr val="3F7F5F"/>
                </a:solidFill>
                <a:latin typeface="+mn-lt"/>
              </a:rPr>
              <a:t>// </a:t>
            </a:r>
            <a:r>
              <a:rPr lang="ko-KR" altLang="en-US" sz="1050" b="1" dirty="0" err="1">
                <a:solidFill>
                  <a:srgbClr val="3F7F5F"/>
                </a:solidFill>
                <a:latin typeface="+mn-lt"/>
              </a:rPr>
              <a:t>메소드</a:t>
            </a:r>
            <a:r>
              <a:rPr lang="ko-KR" altLang="en-US" sz="1050" b="1" dirty="0">
                <a:solidFill>
                  <a:srgbClr val="3F7F5F"/>
                </a:solidFill>
                <a:latin typeface="+mn-lt"/>
              </a:rPr>
              <a:t> 오버로딩</a:t>
            </a:r>
          </a:p>
          <a:p>
            <a:pPr lvl="2" defTabSz="457200"/>
            <a:r>
              <a:rPr lang="en-US" altLang="ko-KR" sz="1050" dirty="0" smtClean="0">
                <a:latin typeface="+mn-lt"/>
              </a:rPr>
              <a:t>		</a:t>
            </a:r>
            <a:r>
              <a:rPr lang="en-US" altLang="ko-KR" sz="1050" dirty="0" err="1" smtClean="0">
                <a:latin typeface="+mn-lt"/>
              </a:rPr>
              <a:t>System.</a:t>
            </a:r>
            <a:r>
              <a:rPr lang="en-US" altLang="ko-KR" sz="1050" b="1" i="1" dirty="0" err="1" smtClean="0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050" b="1" i="1" dirty="0" err="1" smtClean="0">
                <a:latin typeface="+mn-lt"/>
              </a:rPr>
              <a:t>.println</a:t>
            </a:r>
            <a:r>
              <a:rPr lang="en-US" altLang="ko-KR" sz="1050" b="1" i="1" dirty="0" smtClean="0">
                <a:latin typeface="+mn-lt"/>
              </a:rPr>
              <a:t>(</a:t>
            </a:r>
            <a:r>
              <a:rPr lang="en-US" altLang="ko-KR" sz="1050" b="1" i="1" dirty="0" smtClean="0">
                <a:solidFill>
                  <a:srgbClr val="6A3E3E"/>
                </a:solidFill>
                <a:latin typeface="+mn-lt"/>
              </a:rPr>
              <a:t> </a:t>
            </a:r>
            <a:r>
              <a:rPr lang="en-US" altLang="ko-KR" sz="1050" b="1" i="1" dirty="0" smtClean="0">
                <a:solidFill>
                  <a:srgbClr val="2A00FF"/>
                </a:solidFill>
              </a:rPr>
              <a:t>“eat"</a:t>
            </a:r>
            <a:r>
              <a:rPr lang="en-US" altLang="ko-KR" sz="1050" b="1" i="1" dirty="0" smtClean="0">
                <a:latin typeface="+mn-lt"/>
              </a:rPr>
              <a:t>+ </a:t>
            </a:r>
            <a:r>
              <a:rPr lang="en-US" altLang="ko-KR" sz="1050" b="1" i="1" dirty="0" smtClean="0">
                <a:solidFill>
                  <a:srgbClr val="6A3E3E"/>
                </a:solidFill>
              </a:rPr>
              <a:t>food</a:t>
            </a:r>
            <a:r>
              <a:rPr lang="en-US" altLang="ko-KR" sz="1050" b="1" i="1" dirty="0" smtClean="0"/>
              <a:t> </a:t>
            </a:r>
            <a:r>
              <a:rPr lang="en-US" altLang="ko-KR" sz="1050" b="1" i="1" dirty="0" smtClean="0">
                <a:latin typeface="+mn-lt"/>
              </a:rPr>
              <a:t>);</a:t>
            </a:r>
            <a:endParaRPr lang="en-US" altLang="ko-KR" sz="1050" b="1" i="1" dirty="0">
              <a:latin typeface="+mn-lt"/>
            </a:endParaRPr>
          </a:p>
          <a:p>
            <a:pPr lvl="2" defTabSz="457200"/>
            <a:r>
              <a:rPr lang="en-US" altLang="ko-KR" sz="1050" dirty="0" smtClean="0">
                <a:latin typeface="+mn-lt"/>
              </a:rPr>
              <a:t>	}</a:t>
            </a:r>
            <a:endParaRPr lang="en-US" altLang="ko-KR" sz="1050" dirty="0">
              <a:latin typeface="+mn-lt"/>
            </a:endParaRPr>
          </a:p>
          <a:p>
            <a:pPr defTabSz="457200"/>
            <a:endParaRPr lang="ko-KR" altLang="en-US" sz="1050" dirty="0">
              <a:latin typeface="+mn-lt"/>
            </a:endParaRPr>
          </a:p>
          <a:p>
            <a:pPr defTabSz="457200"/>
            <a:r>
              <a:rPr lang="en-US" altLang="ko-KR" sz="1050" dirty="0">
                <a:latin typeface="+mn-lt"/>
              </a:rPr>
              <a:t>}</a:t>
            </a:r>
            <a:endParaRPr lang="ko-KR" altLang="en-US" sz="10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1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ea"/>
                <a:ea typeface="+mj-ea"/>
              </a:rPr>
              <a:t>Java</a:t>
            </a:r>
            <a:r>
              <a:rPr lang="ko-KR" altLang="en-US" dirty="0" smtClean="0">
                <a:latin typeface="+mj-ea"/>
                <a:ea typeface="+mj-ea"/>
              </a:rPr>
              <a:t>에서 상속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27</a:t>
            </a:fld>
            <a:endParaRPr lang="ko" altLang="en-US"/>
          </a:p>
        </p:txBody>
      </p:sp>
      <p:sp>
        <p:nvSpPr>
          <p:cNvPr id="4" name="직사각형 3"/>
          <p:cNvSpPr/>
          <p:nvPr/>
        </p:nvSpPr>
        <p:spPr>
          <a:xfrm>
            <a:off x="1248508" y="1308881"/>
            <a:ext cx="564214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lt"/>
              </a:rPr>
              <a:t>Worker </a:t>
            </a:r>
            <a:r>
              <a:rPr lang="en-US" altLang="ko-KR" b="1" dirty="0">
                <a:solidFill>
                  <a:srgbClr val="6A3E3E"/>
                </a:solidFill>
                <a:latin typeface="+mn-lt"/>
              </a:rPr>
              <a:t>bob</a:t>
            </a:r>
            <a:r>
              <a:rPr lang="en-US" altLang="ko-KR" b="1" dirty="0">
                <a:latin typeface="+mn-lt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b="1" dirty="0">
                <a:latin typeface="+mn-lt"/>
              </a:rPr>
              <a:t> Worker(</a:t>
            </a:r>
            <a:r>
              <a:rPr lang="en-US" altLang="ko-KR" b="1" dirty="0">
                <a:solidFill>
                  <a:srgbClr val="2A00FF"/>
                </a:solidFill>
                <a:latin typeface="+mn-lt"/>
              </a:rPr>
              <a:t>"Bob"</a:t>
            </a:r>
            <a:r>
              <a:rPr lang="en-US" altLang="ko-KR" b="1" dirty="0">
                <a:latin typeface="+mn-lt"/>
              </a:rPr>
              <a:t>, </a:t>
            </a:r>
            <a:r>
              <a:rPr lang="en-US" altLang="ko-KR" b="1" dirty="0">
                <a:solidFill>
                  <a:srgbClr val="2A00FF"/>
                </a:solidFill>
                <a:latin typeface="+mn-lt"/>
              </a:rPr>
              <a:t>"Police"</a:t>
            </a:r>
            <a:r>
              <a:rPr lang="en-US" altLang="ko-KR" b="1" dirty="0">
                <a:latin typeface="+mn-lt"/>
              </a:rPr>
              <a:t>);</a:t>
            </a:r>
          </a:p>
          <a:p>
            <a:endParaRPr lang="ko-KR" altLang="en-US" b="1" dirty="0">
              <a:latin typeface="+mn-lt"/>
            </a:endParaRPr>
          </a:p>
          <a:p>
            <a:r>
              <a:rPr lang="en-US" altLang="ko-KR" b="1" dirty="0">
                <a:latin typeface="+mn-lt"/>
              </a:rPr>
              <a:t>Human </a:t>
            </a:r>
            <a:r>
              <a:rPr lang="en-US" altLang="ko-KR" b="1" dirty="0">
                <a:solidFill>
                  <a:srgbClr val="6A3E3E"/>
                </a:solidFill>
                <a:latin typeface="+mn-lt"/>
              </a:rPr>
              <a:t>teddy</a:t>
            </a:r>
            <a:r>
              <a:rPr lang="en-US" altLang="ko-KR" b="1" dirty="0">
                <a:latin typeface="+mn-lt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b="1" dirty="0">
                <a:latin typeface="+mn-lt"/>
              </a:rPr>
              <a:t> Worker(</a:t>
            </a:r>
            <a:r>
              <a:rPr lang="en-US" altLang="ko-KR" b="1" dirty="0">
                <a:solidFill>
                  <a:srgbClr val="2A00FF"/>
                </a:solidFill>
                <a:latin typeface="+mn-lt"/>
              </a:rPr>
              <a:t>"Teddy"</a:t>
            </a:r>
            <a:r>
              <a:rPr lang="en-US" altLang="ko-KR" b="1" dirty="0">
                <a:latin typeface="+mn-lt"/>
              </a:rPr>
              <a:t>, </a:t>
            </a:r>
            <a:r>
              <a:rPr lang="en-US" altLang="ko-KR" b="1" dirty="0">
                <a:solidFill>
                  <a:srgbClr val="2A00FF"/>
                </a:solidFill>
                <a:latin typeface="+mn-lt"/>
              </a:rPr>
              <a:t>"Doctor"</a:t>
            </a:r>
            <a:r>
              <a:rPr lang="en-US" altLang="ko-KR" b="1" dirty="0">
                <a:latin typeface="+mn-lt"/>
              </a:rPr>
              <a:t>);</a:t>
            </a:r>
          </a:p>
          <a:p>
            <a:endParaRPr lang="ko-KR" altLang="en-US" b="1" dirty="0">
              <a:latin typeface="+mn-lt"/>
            </a:endParaRPr>
          </a:p>
          <a:p>
            <a:r>
              <a:rPr lang="en-US" altLang="ko-KR" b="1" dirty="0">
                <a:latin typeface="+mn-lt"/>
              </a:rPr>
              <a:t>Worker </a:t>
            </a:r>
            <a:r>
              <a:rPr lang="en-US" altLang="ko-KR" b="1" dirty="0" err="1">
                <a:solidFill>
                  <a:srgbClr val="6A3E3E"/>
                </a:solidFill>
                <a:latin typeface="+mn-lt"/>
              </a:rPr>
              <a:t>alice</a:t>
            </a:r>
            <a:r>
              <a:rPr lang="en-US" altLang="ko-KR" b="1" dirty="0">
                <a:latin typeface="+mn-lt"/>
              </a:rPr>
              <a:t> = </a:t>
            </a:r>
            <a:r>
              <a:rPr lang="en-US" altLang="ko-KR" b="1" u="sng" dirty="0">
                <a:solidFill>
                  <a:srgbClr val="C00000"/>
                </a:solidFill>
                <a:latin typeface="+mn-lt"/>
              </a:rPr>
              <a:t>new Human("Alice</a:t>
            </a:r>
            <a:r>
              <a:rPr lang="en-US" altLang="ko-KR" b="1" u="sng" dirty="0" smtClean="0">
                <a:solidFill>
                  <a:srgbClr val="C00000"/>
                </a:solidFill>
                <a:latin typeface="+mn-lt"/>
              </a:rPr>
              <a:t>");</a:t>
            </a:r>
            <a:r>
              <a:rPr lang="en-US" altLang="ko-KR" b="1" dirty="0" smtClean="0">
                <a:latin typeface="+mn-lt"/>
              </a:rPr>
              <a:t>     </a:t>
            </a:r>
            <a:r>
              <a:rPr lang="en-US" altLang="ko-KR" b="1" dirty="0" smtClean="0">
                <a:solidFill>
                  <a:srgbClr val="3F7F5F"/>
                </a:solidFill>
                <a:latin typeface="+mn-lt"/>
              </a:rPr>
              <a:t>// </a:t>
            </a:r>
            <a:r>
              <a:rPr lang="en-US" altLang="ko-KR" b="1" dirty="0">
                <a:solidFill>
                  <a:srgbClr val="3F7F5F"/>
                </a:solidFill>
                <a:latin typeface="+mn-lt"/>
              </a:rPr>
              <a:t>error</a:t>
            </a:r>
          </a:p>
          <a:p>
            <a:endParaRPr lang="ko-KR" altLang="en-US" b="1" dirty="0">
              <a:latin typeface="+mn-lt"/>
            </a:endParaRPr>
          </a:p>
          <a:p>
            <a:r>
              <a:rPr lang="en-US" altLang="ko-KR" b="1" dirty="0" err="1">
                <a:solidFill>
                  <a:srgbClr val="6A3E3E"/>
                </a:solidFill>
                <a:latin typeface="+mn-lt"/>
              </a:rPr>
              <a:t>bob</a:t>
            </a:r>
            <a:r>
              <a:rPr lang="en-US" altLang="ko-KR" b="1" dirty="0" err="1">
                <a:latin typeface="+mn-lt"/>
              </a:rPr>
              <a:t>.eat</a:t>
            </a:r>
            <a:r>
              <a:rPr lang="en-US" altLang="ko-KR" b="1" dirty="0" smtClean="0">
                <a:latin typeface="+mn-lt"/>
              </a:rPr>
              <a:t>();</a:t>
            </a:r>
          </a:p>
          <a:p>
            <a:r>
              <a:rPr lang="en-US" altLang="ko-KR" b="1" dirty="0" err="1" smtClean="0">
                <a:solidFill>
                  <a:srgbClr val="6A3E3E"/>
                </a:solidFill>
              </a:rPr>
              <a:t>bob</a:t>
            </a:r>
            <a:r>
              <a:rPr lang="en-US" altLang="ko-KR" b="1" dirty="0" err="1" smtClean="0"/>
              <a:t>.walk</a:t>
            </a:r>
            <a:r>
              <a:rPr lang="en-US" altLang="ko-KR" b="1" dirty="0" smtClean="0"/>
              <a:t>();</a:t>
            </a:r>
            <a:endParaRPr lang="en-US" altLang="ko-KR" b="1" dirty="0">
              <a:latin typeface="+mn-lt"/>
            </a:endParaRPr>
          </a:p>
          <a:p>
            <a:r>
              <a:rPr lang="en-US" altLang="ko-KR" b="1" dirty="0" err="1">
                <a:solidFill>
                  <a:srgbClr val="6A3E3E"/>
                </a:solidFill>
                <a:latin typeface="+mn-lt"/>
              </a:rPr>
              <a:t>bob</a:t>
            </a:r>
            <a:r>
              <a:rPr lang="en-US" altLang="ko-KR" b="1" dirty="0" err="1">
                <a:latin typeface="+mn-lt"/>
              </a:rPr>
              <a:t>.doWork</a:t>
            </a:r>
            <a:r>
              <a:rPr lang="en-US" altLang="ko-KR" b="1" dirty="0">
                <a:latin typeface="+mn-lt"/>
              </a:rPr>
              <a:t>();</a:t>
            </a:r>
          </a:p>
          <a:p>
            <a:r>
              <a:rPr lang="en-US" altLang="ko-KR" b="1" dirty="0" err="1">
                <a:solidFill>
                  <a:srgbClr val="6A3E3E"/>
                </a:solidFill>
                <a:latin typeface="+mn-lt"/>
              </a:rPr>
              <a:t>bob</a:t>
            </a:r>
            <a:r>
              <a:rPr lang="en-US" altLang="ko-KR" b="1" dirty="0" err="1">
                <a:latin typeface="+mn-lt"/>
              </a:rPr>
              <a:t>.eat</a:t>
            </a:r>
            <a:r>
              <a:rPr lang="en-US" altLang="ko-KR" b="1" dirty="0">
                <a:latin typeface="+mn-lt"/>
              </a:rPr>
              <a:t>(</a:t>
            </a:r>
            <a:r>
              <a:rPr lang="en-US" altLang="ko-KR" b="1" dirty="0">
                <a:solidFill>
                  <a:srgbClr val="2A00FF"/>
                </a:solidFill>
                <a:latin typeface="+mn-lt"/>
              </a:rPr>
              <a:t>"Pizza"</a:t>
            </a:r>
            <a:r>
              <a:rPr lang="en-US" altLang="ko-KR" b="1" dirty="0">
                <a:latin typeface="+mn-lt"/>
              </a:rPr>
              <a:t>);</a:t>
            </a:r>
          </a:p>
          <a:p>
            <a:endParaRPr lang="ko-KR" altLang="en-US" b="1" dirty="0">
              <a:latin typeface="+mn-lt"/>
            </a:endParaRPr>
          </a:p>
          <a:p>
            <a:r>
              <a:rPr lang="en-US" altLang="ko-KR" b="1" dirty="0" err="1">
                <a:solidFill>
                  <a:srgbClr val="6A3E3E"/>
                </a:solidFill>
                <a:latin typeface="+mn-lt"/>
              </a:rPr>
              <a:t>teddy</a:t>
            </a:r>
            <a:r>
              <a:rPr lang="en-US" altLang="ko-KR" b="1" dirty="0" err="1">
                <a:latin typeface="+mn-lt"/>
              </a:rPr>
              <a:t>.eat</a:t>
            </a:r>
            <a:r>
              <a:rPr lang="en-US" altLang="ko-KR" b="1" dirty="0">
                <a:latin typeface="+mn-lt"/>
              </a:rPr>
              <a:t>();</a:t>
            </a:r>
          </a:p>
          <a:p>
            <a:r>
              <a:rPr lang="en-US" altLang="ko-KR" b="1" dirty="0" err="1">
                <a:solidFill>
                  <a:srgbClr val="6A3E3E"/>
                </a:solidFill>
                <a:latin typeface="+mn-lt"/>
              </a:rPr>
              <a:t>teddy</a:t>
            </a:r>
            <a:r>
              <a:rPr lang="en-US" altLang="ko-KR" b="1" dirty="0" err="1">
                <a:latin typeface="+mn-lt"/>
              </a:rPr>
              <a:t>.</a:t>
            </a:r>
            <a:r>
              <a:rPr lang="en-US" altLang="ko-KR" b="1" u="sng" dirty="0" err="1">
                <a:solidFill>
                  <a:srgbClr val="C00000"/>
                </a:solidFill>
                <a:latin typeface="+mn-lt"/>
              </a:rPr>
              <a:t>doWork</a:t>
            </a:r>
            <a:r>
              <a:rPr lang="en-US" altLang="ko-KR" b="1" u="sng" dirty="0">
                <a:solidFill>
                  <a:srgbClr val="C00000"/>
                </a:solidFill>
                <a:latin typeface="+mn-lt"/>
              </a:rPr>
              <a:t>();</a:t>
            </a:r>
            <a:r>
              <a:rPr lang="en-US" altLang="ko-KR" b="1" dirty="0">
                <a:latin typeface="+mn-lt"/>
              </a:rPr>
              <a:t> </a:t>
            </a:r>
            <a:r>
              <a:rPr lang="en-US" altLang="ko-KR" b="1" dirty="0" smtClean="0">
                <a:latin typeface="+mn-lt"/>
              </a:rPr>
              <a:t>        </a:t>
            </a:r>
            <a:r>
              <a:rPr lang="en-US" altLang="ko-KR" b="1" dirty="0" smtClean="0">
                <a:solidFill>
                  <a:srgbClr val="3F7F5F"/>
                </a:solidFill>
                <a:latin typeface="+mn-lt"/>
              </a:rPr>
              <a:t>// </a:t>
            </a:r>
            <a:r>
              <a:rPr lang="en-US" altLang="ko-KR" b="1" dirty="0">
                <a:solidFill>
                  <a:srgbClr val="3F7F5F"/>
                </a:solidFill>
                <a:latin typeface="+mn-lt"/>
              </a:rPr>
              <a:t>error</a:t>
            </a:r>
            <a:endParaRPr lang="ko-KR" altLang="en-US" b="1" dirty="0">
              <a:latin typeface="+mn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849" y="2142884"/>
            <a:ext cx="3133725" cy="1009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495" y="3868159"/>
            <a:ext cx="31242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9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ea"/>
                <a:ea typeface="+mj-ea"/>
              </a:rPr>
              <a:t>Java</a:t>
            </a:r>
            <a:r>
              <a:rPr lang="ko-KR" altLang="en-US" dirty="0" smtClean="0">
                <a:latin typeface="+mj-ea"/>
                <a:ea typeface="+mj-ea"/>
              </a:rPr>
              <a:t>에서 상속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28</a:t>
            </a:fld>
            <a:endParaRPr lang="ko" altLang="en-US"/>
          </a:p>
        </p:txBody>
      </p:sp>
      <p:sp>
        <p:nvSpPr>
          <p:cNvPr id="3" name="직사각형 2"/>
          <p:cNvSpPr/>
          <p:nvPr/>
        </p:nvSpPr>
        <p:spPr>
          <a:xfrm>
            <a:off x="668350" y="1365717"/>
            <a:ext cx="4958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lt"/>
              </a:rPr>
              <a:t>Worker </a:t>
            </a:r>
            <a:r>
              <a:rPr lang="en-US" altLang="ko-KR" b="1" dirty="0" err="1">
                <a:solidFill>
                  <a:srgbClr val="6A3E3E"/>
                </a:solidFill>
                <a:latin typeface="+mn-lt"/>
              </a:rPr>
              <a:t>alice</a:t>
            </a:r>
            <a:r>
              <a:rPr lang="en-US" altLang="ko-KR" b="1" dirty="0">
                <a:latin typeface="+mn-lt"/>
              </a:rPr>
              <a:t> = (Worker) </a:t>
            </a:r>
            <a:r>
              <a:rPr lang="en-US" altLang="ko-KR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b="1" dirty="0">
                <a:latin typeface="+mn-lt"/>
              </a:rPr>
              <a:t> Human(</a:t>
            </a:r>
            <a:r>
              <a:rPr lang="en-US" altLang="ko-KR" b="1" dirty="0">
                <a:solidFill>
                  <a:srgbClr val="2A00FF"/>
                </a:solidFill>
                <a:latin typeface="+mn-lt"/>
              </a:rPr>
              <a:t>"Alice"</a:t>
            </a:r>
            <a:r>
              <a:rPr lang="en-US" altLang="ko-KR" b="1" dirty="0">
                <a:latin typeface="+mn-lt"/>
              </a:rPr>
              <a:t>);</a:t>
            </a:r>
            <a:endParaRPr lang="ko-KR" altLang="en-US" b="1" dirty="0">
              <a:latin typeface="+mn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50" y="1934829"/>
            <a:ext cx="8096250" cy="6096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68350" y="3348407"/>
            <a:ext cx="3672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n-lt"/>
              </a:rPr>
              <a:t>((Worker) </a:t>
            </a:r>
            <a:r>
              <a:rPr lang="en-US" altLang="ko-KR" b="1" dirty="0">
                <a:solidFill>
                  <a:srgbClr val="6A3E3E"/>
                </a:solidFill>
                <a:latin typeface="+mn-lt"/>
              </a:rPr>
              <a:t>teddy</a:t>
            </a:r>
            <a:r>
              <a:rPr lang="en-US" altLang="ko-KR" b="1" dirty="0" smtClean="0">
                <a:latin typeface="+mn-lt"/>
              </a:rPr>
              <a:t>).</a:t>
            </a:r>
            <a:r>
              <a:rPr lang="en-US" altLang="ko-KR" b="1" dirty="0" err="1" smtClean="0">
                <a:latin typeface="+mn-lt"/>
              </a:rPr>
              <a:t>getJob</a:t>
            </a:r>
            <a:r>
              <a:rPr lang="en-US" altLang="ko-KR" b="1" dirty="0" smtClean="0">
                <a:latin typeface="+mn-lt"/>
              </a:rPr>
              <a:t>();	</a:t>
            </a:r>
            <a:r>
              <a:rPr lang="en-US" altLang="ko-KR" b="1" dirty="0" smtClean="0">
                <a:solidFill>
                  <a:srgbClr val="00B050"/>
                </a:solidFill>
                <a:latin typeface="+mn-lt"/>
              </a:rPr>
              <a:t>//doctor</a:t>
            </a:r>
            <a:endParaRPr lang="ko-KR" altLang="en-US" b="1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769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>
                <a:latin typeface="+mj-ea"/>
              </a:rPr>
              <a:t>Java</a:t>
            </a:r>
            <a:r>
              <a:rPr lang="ko-KR" altLang="en-US" dirty="0">
                <a:latin typeface="+mj-ea"/>
              </a:rPr>
              <a:t>에서 상속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29</a:t>
            </a:fld>
            <a:endParaRPr lang="ko" altLang="en-US"/>
          </a:p>
        </p:txBody>
      </p:sp>
      <p:sp>
        <p:nvSpPr>
          <p:cNvPr id="3" name="직사각형 2"/>
          <p:cNvSpPr/>
          <p:nvPr/>
        </p:nvSpPr>
        <p:spPr>
          <a:xfrm>
            <a:off x="311700" y="130507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b="1" dirty="0">
                <a:latin typeface="+mn-lt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+mn-lt"/>
              </a:rPr>
              <a:t>class</a:t>
            </a:r>
            <a:r>
              <a:rPr lang="en-US" altLang="ko-KR" b="1" dirty="0">
                <a:latin typeface="+mn-lt"/>
              </a:rPr>
              <a:t> </a:t>
            </a:r>
            <a:r>
              <a:rPr lang="en-US" altLang="ko-KR" b="1" u="sng" dirty="0">
                <a:solidFill>
                  <a:srgbClr val="C00000"/>
                </a:solidFill>
                <a:latin typeface="+mn-lt"/>
              </a:rPr>
              <a:t>Student</a:t>
            </a:r>
            <a:r>
              <a:rPr lang="en-US" altLang="ko-KR" b="1" dirty="0">
                <a:latin typeface="+mn-lt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+mn-lt"/>
              </a:rPr>
              <a:t>extends</a:t>
            </a:r>
            <a:r>
              <a:rPr lang="en-US" altLang="ko-KR" b="1" dirty="0">
                <a:latin typeface="+mn-lt"/>
              </a:rPr>
              <a:t> Human</a:t>
            </a:r>
            <a:r>
              <a:rPr lang="en-US" altLang="ko-KR" sz="1200" b="1" dirty="0">
                <a:latin typeface="+mn-lt"/>
              </a:rPr>
              <a:t> </a:t>
            </a:r>
            <a:r>
              <a:rPr lang="en-US" altLang="ko-KR" b="1" dirty="0" smtClean="0">
                <a:latin typeface="+mn-lt"/>
              </a:rPr>
              <a:t>{</a:t>
            </a:r>
          </a:p>
          <a:p>
            <a:endParaRPr lang="en-US" altLang="ko-KR" b="1" dirty="0" smtClean="0">
              <a:latin typeface="+mn-lt"/>
            </a:endParaRPr>
          </a:p>
          <a:p>
            <a:endParaRPr lang="en-US" altLang="ko-KR" b="1" dirty="0">
              <a:latin typeface="+mn-lt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+mn-lt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+mn-lt"/>
              </a:rPr>
              <a:t>   public</a:t>
            </a:r>
            <a:r>
              <a:rPr lang="en-US" altLang="ko-KR" b="1" dirty="0" smtClean="0">
                <a:latin typeface="+mn-lt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+mn-lt"/>
              </a:rPr>
              <a:t>void</a:t>
            </a:r>
            <a:r>
              <a:rPr lang="en-US" altLang="ko-KR" b="1" dirty="0">
                <a:latin typeface="+mn-lt"/>
              </a:rPr>
              <a:t> study() </a:t>
            </a:r>
            <a:r>
              <a:rPr lang="en-US" altLang="ko-KR" b="1" dirty="0" smtClean="0">
                <a:latin typeface="+mn-lt"/>
              </a:rPr>
              <a:t>{}</a:t>
            </a:r>
          </a:p>
          <a:p>
            <a:endParaRPr lang="en-US" altLang="ko-KR" b="1" dirty="0">
              <a:latin typeface="+mn-lt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+mn-lt"/>
              </a:rPr>
              <a:t>    public</a:t>
            </a:r>
            <a:r>
              <a:rPr lang="en-US" altLang="ko-KR" b="1" dirty="0" smtClean="0">
                <a:latin typeface="+mn-lt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+mn-lt"/>
              </a:rPr>
              <a:t>void</a:t>
            </a:r>
            <a:r>
              <a:rPr lang="en-US" altLang="ko-KR" b="1" dirty="0">
                <a:latin typeface="+mn-lt"/>
              </a:rPr>
              <a:t> </a:t>
            </a:r>
            <a:r>
              <a:rPr lang="en-US" altLang="ko-KR" b="1" dirty="0" err="1">
                <a:latin typeface="+mn-lt"/>
              </a:rPr>
              <a:t>goSchool</a:t>
            </a:r>
            <a:r>
              <a:rPr lang="en-US" altLang="ko-KR" b="1" dirty="0">
                <a:latin typeface="+mn-lt"/>
              </a:rPr>
              <a:t>() </a:t>
            </a:r>
            <a:r>
              <a:rPr lang="en-US" altLang="ko-KR" b="1" dirty="0" smtClean="0">
                <a:latin typeface="+mn-lt"/>
              </a:rPr>
              <a:t>{}</a:t>
            </a:r>
          </a:p>
          <a:p>
            <a:endParaRPr lang="en-US" altLang="ko-KR" b="1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}</a:t>
            </a:r>
            <a:endParaRPr lang="ko-KR" altLang="en-US" dirty="0">
              <a:latin typeface="+mn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625" y="1849104"/>
            <a:ext cx="5781675" cy="1000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8227" y="3544602"/>
            <a:ext cx="867545" cy="338554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lt"/>
              </a:rPr>
              <a:t>super();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53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자바가 돌아가는 방식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20657" y="37045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소스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49434" y="370450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컴파일러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44" y="370450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가상머신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24" y="1664194"/>
            <a:ext cx="1854829" cy="204031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277" y="1868241"/>
            <a:ext cx="1381125" cy="9715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9126" y="1608899"/>
            <a:ext cx="1552575" cy="20002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9425" y="1873374"/>
            <a:ext cx="1466850" cy="11715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149737" y="3704504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결과물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코드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80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+mj-ea"/>
                <a:ea typeface="+mj-ea"/>
              </a:rPr>
              <a:t>다형성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30</a:t>
            </a:fld>
            <a:endParaRPr lang="ko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1215736"/>
            <a:ext cx="46971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여러 가지 형태를 가질 수 있는 능력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하나의 객체가 여러 개의 </a:t>
            </a:r>
            <a:r>
              <a:rPr lang="ko-KR" altLang="en-US" dirty="0" err="1" smtClean="0">
                <a:latin typeface="+mj-ea"/>
                <a:ea typeface="+mj-ea"/>
              </a:rPr>
              <a:t>자료형</a:t>
            </a:r>
            <a:r>
              <a:rPr lang="ko-KR" altLang="en-US" dirty="0" smtClean="0">
                <a:latin typeface="+mj-ea"/>
                <a:ea typeface="+mj-ea"/>
              </a:rPr>
              <a:t> 타입을 가질 수 있는 것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199" y="2243377"/>
            <a:ext cx="68178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Worker </a:t>
            </a:r>
            <a:r>
              <a:rPr lang="en-US" altLang="ko-KR" b="1" dirty="0" smtClean="0">
                <a:solidFill>
                  <a:srgbClr val="6A3E3E"/>
                </a:solidFill>
                <a:latin typeface="+mn-ea"/>
                <a:ea typeface="+mn-ea"/>
              </a:rPr>
              <a:t>bob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= </a:t>
            </a:r>
            <a:r>
              <a:rPr lang="en-US" altLang="ko-KR" b="1" dirty="0">
                <a:solidFill>
                  <a:srgbClr val="7F0055"/>
                </a:solidFill>
                <a:latin typeface="+mn-ea"/>
                <a:ea typeface="+mn-ea"/>
              </a:rPr>
              <a:t>new</a:t>
            </a:r>
            <a:r>
              <a:rPr lang="en-US" altLang="ko-KR" b="1" dirty="0">
                <a:latin typeface="+mn-ea"/>
                <a:ea typeface="+mn-ea"/>
              </a:rPr>
              <a:t> Worker(</a:t>
            </a:r>
            <a:r>
              <a:rPr lang="en-US" altLang="ko-KR" b="1" dirty="0">
                <a:solidFill>
                  <a:srgbClr val="2A00FF"/>
                </a:solidFill>
                <a:latin typeface="+mn-ea"/>
                <a:ea typeface="+mn-ea"/>
              </a:rPr>
              <a:t>"Bob"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en-US" altLang="ko-KR" b="1" dirty="0">
                <a:solidFill>
                  <a:srgbClr val="2A00FF"/>
                </a:solidFill>
                <a:latin typeface="+mn-ea"/>
                <a:ea typeface="+mn-ea"/>
              </a:rPr>
              <a:t>"Police"</a:t>
            </a:r>
            <a:r>
              <a:rPr lang="en-US" altLang="ko-KR" b="1" dirty="0">
                <a:latin typeface="+mn-ea"/>
                <a:ea typeface="+mn-ea"/>
              </a:rPr>
              <a:t>);</a:t>
            </a:r>
          </a:p>
          <a:p>
            <a:endParaRPr lang="ko-KR" altLang="en-US" b="1" dirty="0">
              <a:latin typeface="+mn-ea"/>
              <a:ea typeface="+mn-ea"/>
            </a:endParaRPr>
          </a:p>
          <a:p>
            <a:r>
              <a:rPr lang="en-US" altLang="ko-KR" b="1" dirty="0">
                <a:latin typeface="+mn-ea"/>
                <a:ea typeface="+mn-ea"/>
              </a:rPr>
              <a:t>Human </a:t>
            </a:r>
            <a:r>
              <a:rPr lang="en-US" altLang="ko-KR" b="1" dirty="0" smtClean="0">
                <a:solidFill>
                  <a:srgbClr val="6A3E3E"/>
                </a:solidFill>
                <a:latin typeface="+mn-ea"/>
                <a:ea typeface="+mn-ea"/>
              </a:rPr>
              <a:t>teddy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= </a:t>
            </a:r>
            <a:r>
              <a:rPr lang="en-US" altLang="ko-KR" b="1" dirty="0">
                <a:solidFill>
                  <a:srgbClr val="7F0055"/>
                </a:solidFill>
                <a:latin typeface="+mn-ea"/>
                <a:ea typeface="+mn-ea"/>
              </a:rPr>
              <a:t>new</a:t>
            </a:r>
            <a:r>
              <a:rPr lang="en-US" altLang="ko-KR" b="1" dirty="0">
                <a:latin typeface="+mn-ea"/>
                <a:ea typeface="+mn-ea"/>
              </a:rPr>
              <a:t> Worker(</a:t>
            </a:r>
            <a:r>
              <a:rPr lang="en-US" altLang="ko-KR" b="1" dirty="0">
                <a:solidFill>
                  <a:srgbClr val="2A00FF"/>
                </a:solidFill>
                <a:latin typeface="+mn-ea"/>
                <a:ea typeface="+mn-ea"/>
              </a:rPr>
              <a:t>"Teddy"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en-US" altLang="ko-KR" b="1" dirty="0">
                <a:solidFill>
                  <a:srgbClr val="2A00FF"/>
                </a:solidFill>
                <a:latin typeface="+mn-ea"/>
                <a:ea typeface="+mn-ea"/>
              </a:rPr>
              <a:t>"Doctor</a:t>
            </a:r>
            <a:r>
              <a:rPr lang="en-US" altLang="ko-KR" b="1" dirty="0" smtClean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en-US" altLang="ko-KR" b="1" dirty="0" smtClean="0">
                <a:latin typeface="+mn-ea"/>
                <a:ea typeface="+mn-ea"/>
              </a:rPr>
              <a:t>);</a:t>
            </a:r>
          </a:p>
          <a:p>
            <a:endParaRPr lang="en-US" altLang="ko-KR" b="1" dirty="0" smtClean="0">
              <a:latin typeface="+mn-ea"/>
              <a:ea typeface="+mn-ea"/>
            </a:endParaRPr>
          </a:p>
          <a:p>
            <a:endParaRPr lang="en-US" altLang="ko-KR" b="1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Worker </a:t>
            </a:r>
            <a:r>
              <a:rPr lang="ko-KR" altLang="en-US" dirty="0" smtClean="0">
                <a:latin typeface="+mn-ea"/>
                <a:ea typeface="+mn-ea"/>
              </a:rPr>
              <a:t>클래스의 객체는 </a:t>
            </a:r>
            <a:r>
              <a:rPr lang="en-US" altLang="ko-KR" dirty="0" smtClean="0">
                <a:latin typeface="+mn-ea"/>
                <a:ea typeface="+mn-ea"/>
              </a:rPr>
              <a:t>Worker, Human </a:t>
            </a:r>
            <a:r>
              <a:rPr lang="ko-KR" altLang="en-US" dirty="0" err="1" smtClean="0">
                <a:latin typeface="+mn-ea"/>
                <a:ea typeface="+mn-ea"/>
              </a:rPr>
              <a:t>자료형으로</a:t>
            </a:r>
            <a:r>
              <a:rPr lang="ko-KR" altLang="en-US" dirty="0" smtClean="0">
                <a:latin typeface="+mn-ea"/>
                <a:ea typeface="+mn-ea"/>
              </a:rPr>
              <a:t> 표현 될 수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bob, teddy </a:t>
            </a:r>
            <a:r>
              <a:rPr lang="ko-KR" altLang="en-US" dirty="0" smtClean="0">
                <a:latin typeface="+mn-ea"/>
                <a:ea typeface="+mn-ea"/>
              </a:rPr>
              <a:t>는 </a:t>
            </a:r>
            <a:r>
              <a:rPr lang="en-US" altLang="ko-KR" dirty="0" smtClean="0">
                <a:latin typeface="+mn-ea"/>
                <a:ea typeface="+mn-ea"/>
              </a:rPr>
              <a:t>Human </a:t>
            </a:r>
            <a:r>
              <a:rPr lang="ko-KR" altLang="en-US" dirty="0" smtClean="0">
                <a:latin typeface="+mn-ea"/>
                <a:ea typeface="+mn-ea"/>
              </a:rPr>
              <a:t>클래스의 객체이기도 하고</a:t>
            </a:r>
            <a:r>
              <a:rPr lang="en-US" altLang="ko-KR" dirty="0" smtClean="0">
                <a:latin typeface="+mn-ea"/>
                <a:ea typeface="+mn-ea"/>
              </a:rPr>
              <a:t>, Worker </a:t>
            </a:r>
            <a:r>
              <a:rPr lang="ko-KR" altLang="en-US" dirty="0" smtClean="0">
                <a:latin typeface="+mn-ea"/>
                <a:ea typeface="+mn-ea"/>
              </a:rPr>
              <a:t>클래스의 객체 이기도 하다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16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인터페이스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31</a:t>
            </a:fld>
            <a:endParaRPr lang="ko" altLang="en-US"/>
          </a:p>
        </p:txBody>
      </p:sp>
      <p:sp>
        <p:nvSpPr>
          <p:cNvPr id="3" name="직사각형 2"/>
          <p:cNvSpPr/>
          <p:nvPr/>
        </p:nvSpPr>
        <p:spPr>
          <a:xfrm>
            <a:off x="422232" y="2293127"/>
            <a:ext cx="2511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+mn-ea"/>
                <a:ea typeface="+mn-ea"/>
              </a:rPr>
              <a:t>public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+mn-ea"/>
                <a:ea typeface="+mn-ea"/>
              </a:rPr>
              <a:t>interface</a:t>
            </a:r>
            <a:r>
              <a:rPr lang="en-US" altLang="ko-KR" sz="1200" b="1" dirty="0">
                <a:latin typeface="+mn-ea"/>
                <a:ea typeface="+mn-ea"/>
              </a:rPr>
              <a:t> Consumer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+mn-ea"/>
                <a:ea typeface="+mn-ea"/>
              </a:rPr>
              <a:t>    public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+mn-ea"/>
                <a:ea typeface="+mn-ea"/>
              </a:rPr>
              <a:t>void</a:t>
            </a:r>
            <a:r>
              <a:rPr lang="en-US" altLang="ko-KR" sz="1200" b="1" dirty="0">
                <a:latin typeface="+mn-ea"/>
                <a:ea typeface="+mn-ea"/>
              </a:rPr>
              <a:t> buy();</a:t>
            </a:r>
          </a:p>
          <a:p>
            <a:r>
              <a:rPr lang="en-US" altLang="ko-KR" sz="12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13281" y="704400"/>
            <a:ext cx="46976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+mn-ea"/>
                <a:ea typeface="+mn-ea"/>
              </a:rPr>
              <a:t>public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+mn-ea"/>
                <a:ea typeface="+mn-ea"/>
              </a:rPr>
              <a:t>class</a:t>
            </a:r>
            <a:r>
              <a:rPr lang="en-US" altLang="ko-KR" sz="1200" b="1" dirty="0">
                <a:latin typeface="+mn-ea"/>
                <a:ea typeface="+mn-ea"/>
              </a:rPr>
              <a:t> Worker </a:t>
            </a:r>
            <a:r>
              <a:rPr lang="en-US" altLang="ko-KR" sz="1200" b="1" dirty="0">
                <a:solidFill>
                  <a:srgbClr val="7F0055"/>
                </a:solidFill>
                <a:latin typeface="+mn-ea"/>
                <a:ea typeface="+mn-ea"/>
              </a:rPr>
              <a:t>extends</a:t>
            </a:r>
            <a:r>
              <a:rPr lang="en-US" altLang="ko-KR" sz="1200" b="1" dirty="0">
                <a:latin typeface="+mn-ea"/>
                <a:ea typeface="+mn-ea"/>
              </a:rPr>
              <a:t> Human </a:t>
            </a:r>
            <a:r>
              <a:rPr lang="en-US" altLang="ko-KR" sz="1200" b="1" dirty="0">
                <a:solidFill>
                  <a:srgbClr val="7F0055"/>
                </a:solidFill>
                <a:latin typeface="+mn-ea"/>
                <a:ea typeface="+mn-ea"/>
              </a:rPr>
              <a:t>implements</a:t>
            </a:r>
            <a:r>
              <a:rPr lang="en-US" altLang="ko-KR" sz="1200" b="1" dirty="0">
                <a:latin typeface="+mn-ea"/>
                <a:ea typeface="+mn-ea"/>
              </a:rPr>
              <a:t> Consumer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+mn-ea"/>
                <a:ea typeface="+mn-ea"/>
              </a:rPr>
              <a:t>    private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String </a:t>
            </a:r>
            <a:r>
              <a:rPr lang="en-US" altLang="ko-KR" sz="1200" b="1" dirty="0">
                <a:solidFill>
                  <a:srgbClr val="0000C0"/>
                </a:solidFill>
                <a:latin typeface="+mn-ea"/>
                <a:ea typeface="+mn-ea"/>
              </a:rPr>
              <a:t>job</a:t>
            </a:r>
            <a:r>
              <a:rPr lang="en-US" altLang="ko-KR" sz="1200" b="1" dirty="0">
                <a:latin typeface="+mn-ea"/>
                <a:ea typeface="+mn-ea"/>
              </a:rPr>
              <a:t>; </a:t>
            </a:r>
            <a:r>
              <a:rPr lang="en-US" altLang="ko-KR" sz="1200" b="1" dirty="0">
                <a:solidFill>
                  <a:srgbClr val="3F7F5F"/>
                </a:solidFill>
                <a:latin typeface="+mn-ea"/>
                <a:ea typeface="+mn-ea"/>
              </a:rPr>
              <a:t>// </a:t>
            </a:r>
            <a:r>
              <a:rPr lang="ko-KR" altLang="en-US" sz="1200" b="1" dirty="0">
                <a:solidFill>
                  <a:srgbClr val="3F7F5F"/>
                </a:solidFill>
                <a:latin typeface="+mn-ea"/>
                <a:ea typeface="+mn-ea"/>
              </a:rPr>
              <a:t>직장 이름</a:t>
            </a:r>
          </a:p>
          <a:p>
            <a:endParaRPr lang="ko-KR" altLang="en-US" sz="1200" b="1" dirty="0">
              <a:latin typeface="+mn-ea"/>
              <a:ea typeface="+mn-ea"/>
            </a:endParaRPr>
          </a:p>
          <a:p>
            <a:r>
              <a:rPr lang="en-US" altLang="ko-KR" sz="1200" b="1" dirty="0" smtClean="0">
                <a:solidFill>
                  <a:srgbClr val="646464"/>
                </a:solidFill>
                <a:latin typeface="+mn-ea"/>
                <a:ea typeface="+mn-ea"/>
              </a:rPr>
              <a:t>    @</a:t>
            </a:r>
            <a:r>
              <a:rPr lang="en-US" altLang="ko-KR" sz="1200" b="1" dirty="0">
                <a:solidFill>
                  <a:srgbClr val="646464"/>
                </a:solidFill>
                <a:latin typeface="+mn-ea"/>
                <a:ea typeface="+mn-ea"/>
              </a:rPr>
              <a:t>Override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+mn-ea"/>
                <a:ea typeface="+mn-ea"/>
              </a:rPr>
              <a:t>    public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+mn-ea"/>
                <a:ea typeface="+mn-ea"/>
              </a:rPr>
              <a:t>void</a:t>
            </a:r>
            <a:r>
              <a:rPr lang="en-US" altLang="ko-KR" sz="1200" b="1" dirty="0">
                <a:latin typeface="+mn-ea"/>
                <a:ea typeface="+mn-ea"/>
              </a:rPr>
              <a:t> buy() </a:t>
            </a:r>
            <a:r>
              <a:rPr lang="en-US" altLang="ko-KR" sz="12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200" b="1" dirty="0" smtClean="0">
                <a:latin typeface="+mn-ea"/>
                <a:ea typeface="+mn-ea"/>
              </a:rPr>
              <a:t>        </a:t>
            </a:r>
            <a:r>
              <a:rPr lang="en-US" altLang="ko-KR" sz="1200" b="1" dirty="0" err="1" smtClean="0">
                <a:latin typeface="+mn-ea"/>
                <a:ea typeface="+mn-ea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+mn-ea"/>
                <a:ea typeface="+mn-ea"/>
              </a:rPr>
              <a:t>out</a:t>
            </a:r>
            <a:r>
              <a:rPr lang="en-US" altLang="ko-KR" sz="1200" b="1" i="1" dirty="0" err="1" smtClean="0">
                <a:latin typeface="+mn-ea"/>
                <a:ea typeface="+mn-ea"/>
              </a:rPr>
              <a:t>.println</a:t>
            </a:r>
            <a:r>
              <a:rPr lang="en-US" altLang="ko-KR" sz="1200" b="1" i="1" dirty="0">
                <a:latin typeface="+mn-ea"/>
                <a:ea typeface="+mn-ea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+mn-ea"/>
                <a:ea typeface="+mn-ea"/>
              </a:rPr>
              <a:t>"Buy Laptop"</a:t>
            </a:r>
            <a:r>
              <a:rPr lang="en-US" altLang="ko-KR" sz="1200" b="1" i="1" dirty="0">
                <a:latin typeface="+mn-ea"/>
                <a:ea typeface="+mn-ea"/>
              </a:rPr>
              <a:t>);</a:t>
            </a:r>
          </a:p>
          <a:p>
            <a:r>
              <a:rPr lang="en-US" altLang="ko-KR" sz="1200" b="1" dirty="0" smtClean="0">
                <a:latin typeface="+mn-ea"/>
                <a:ea typeface="+mn-ea"/>
              </a:rPr>
              <a:t>    }</a:t>
            </a:r>
          </a:p>
          <a:p>
            <a:r>
              <a:rPr lang="en-US" altLang="ko-KR" sz="12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72939" y="2939458"/>
            <a:ext cx="4737947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+mn-ea"/>
                <a:ea typeface="+mn-ea"/>
              </a:rPr>
              <a:t>public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+mn-ea"/>
                <a:ea typeface="+mn-ea"/>
              </a:rPr>
              <a:t>class</a:t>
            </a:r>
            <a:r>
              <a:rPr lang="en-US" altLang="ko-KR" sz="1200" b="1" dirty="0">
                <a:latin typeface="+mn-ea"/>
                <a:ea typeface="+mn-ea"/>
              </a:rPr>
              <a:t> Student </a:t>
            </a:r>
            <a:r>
              <a:rPr lang="en-US" altLang="ko-KR" sz="1200" b="1" dirty="0">
                <a:solidFill>
                  <a:srgbClr val="7F0055"/>
                </a:solidFill>
                <a:latin typeface="+mn-ea"/>
                <a:ea typeface="+mn-ea"/>
              </a:rPr>
              <a:t>extends</a:t>
            </a:r>
            <a:r>
              <a:rPr lang="en-US" altLang="ko-KR" sz="1200" b="1" dirty="0">
                <a:latin typeface="+mn-ea"/>
                <a:ea typeface="+mn-ea"/>
              </a:rPr>
              <a:t> Human </a:t>
            </a:r>
            <a:r>
              <a:rPr lang="en-US" altLang="ko-KR" sz="1200" b="1" dirty="0">
                <a:solidFill>
                  <a:srgbClr val="7F0055"/>
                </a:solidFill>
                <a:latin typeface="+mn-ea"/>
                <a:ea typeface="+mn-ea"/>
              </a:rPr>
              <a:t>implements</a:t>
            </a:r>
            <a:r>
              <a:rPr lang="en-US" altLang="ko-KR" sz="1200" b="1" dirty="0">
                <a:latin typeface="+mn-ea"/>
                <a:ea typeface="+mn-ea"/>
              </a:rPr>
              <a:t> Consumer {</a:t>
            </a:r>
          </a:p>
          <a:p>
            <a:endParaRPr lang="ko-KR" altLang="en-US" sz="1200" b="1" dirty="0">
              <a:latin typeface="+mn-ea"/>
              <a:ea typeface="+mn-ea"/>
            </a:endParaRPr>
          </a:p>
          <a:p>
            <a:r>
              <a:rPr lang="en-US" altLang="ko-KR" sz="1200" b="1" dirty="0" smtClean="0">
                <a:solidFill>
                  <a:srgbClr val="646464"/>
                </a:solidFill>
                <a:latin typeface="+mn-ea"/>
                <a:ea typeface="+mn-ea"/>
              </a:rPr>
              <a:t>    @</a:t>
            </a:r>
            <a:r>
              <a:rPr lang="en-US" altLang="ko-KR" sz="1200" b="1" dirty="0">
                <a:solidFill>
                  <a:srgbClr val="646464"/>
                </a:solidFill>
                <a:latin typeface="+mn-ea"/>
                <a:ea typeface="+mn-ea"/>
              </a:rPr>
              <a:t>Override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+mn-ea"/>
                <a:ea typeface="+mn-ea"/>
              </a:rPr>
              <a:t>    public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+mn-ea"/>
                <a:ea typeface="+mn-ea"/>
              </a:rPr>
              <a:t>void</a:t>
            </a:r>
            <a:r>
              <a:rPr lang="en-US" altLang="ko-KR" sz="1200" b="1" dirty="0">
                <a:latin typeface="+mn-ea"/>
                <a:ea typeface="+mn-ea"/>
              </a:rPr>
              <a:t> buy() </a:t>
            </a:r>
            <a:r>
              <a:rPr lang="en-US" altLang="ko-KR" sz="12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       </a:t>
            </a:r>
            <a:r>
              <a:rPr lang="en-US" altLang="ko-KR" sz="1200" b="1" dirty="0" err="1" smtClean="0">
                <a:latin typeface="+mn-ea"/>
                <a:ea typeface="+mn-ea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+mn-ea"/>
                <a:ea typeface="+mn-ea"/>
              </a:rPr>
              <a:t>out</a:t>
            </a:r>
            <a:r>
              <a:rPr lang="en-US" altLang="ko-KR" sz="1200" b="1" i="1" dirty="0" err="1" smtClean="0">
                <a:latin typeface="+mn-ea"/>
                <a:ea typeface="+mn-ea"/>
              </a:rPr>
              <a:t>.println</a:t>
            </a:r>
            <a:r>
              <a:rPr lang="en-US" altLang="ko-KR" sz="1200" b="1" i="1" dirty="0">
                <a:latin typeface="+mn-ea"/>
                <a:ea typeface="+mn-ea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+mn-ea"/>
                <a:ea typeface="+mn-ea"/>
              </a:rPr>
              <a:t>"Buy Book"</a:t>
            </a:r>
            <a:r>
              <a:rPr lang="en-US" altLang="ko-KR" sz="1200" b="1" i="1" dirty="0">
                <a:latin typeface="+mn-ea"/>
                <a:ea typeface="+mn-ea"/>
              </a:rPr>
              <a:t>);</a:t>
            </a:r>
          </a:p>
          <a:p>
            <a:r>
              <a:rPr lang="en-US" altLang="ko-KR" sz="1200" b="1" dirty="0" smtClean="0">
                <a:latin typeface="+mn-ea"/>
                <a:ea typeface="+mn-ea"/>
              </a:rPr>
              <a:t>    }</a:t>
            </a:r>
          </a:p>
          <a:p>
            <a:r>
              <a:rPr lang="en-US" altLang="ko-KR" sz="1200" b="1" dirty="0">
                <a:latin typeface="+mn-ea"/>
                <a:ea typeface="+mn-ea"/>
              </a:rPr>
              <a:t>}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06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추상 클래스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32</a:t>
            </a:fld>
            <a:endParaRPr lang="ko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91" y="139238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91" y="1381991"/>
            <a:ext cx="4966854" cy="95410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+mn-lt"/>
              </a:rPr>
              <a:t>abstract</a:t>
            </a:r>
            <a:r>
              <a:rPr lang="en-US" altLang="ko-KR" b="1" dirty="0">
                <a:latin typeface="+mn-lt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+mn-lt"/>
              </a:rPr>
              <a:t>class</a:t>
            </a:r>
            <a:r>
              <a:rPr lang="en-US" altLang="ko-KR" b="1" dirty="0">
                <a:latin typeface="+mn-lt"/>
              </a:rPr>
              <a:t> Bird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+mn-lt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+mn-lt"/>
              </a:rPr>
              <a:t>   public</a:t>
            </a:r>
            <a:r>
              <a:rPr lang="en-US" altLang="ko-KR" b="1" dirty="0" smtClean="0">
                <a:latin typeface="+mn-lt"/>
              </a:rPr>
              <a:t> </a:t>
            </a:r>
            <a:r>
              <a:rPr lang="en-US" altLang="ko-KR" b="1" dirty="0">
                <a:latin typeface="+mn-lt"/>
              </a:rPr>
              <a:t>String </a:t>
            </a:r>
            <a:r>
              <a:rPr lang="en-US" altLang="ko-KR" b="1" dirty="0">
                <a:solidFill>
                  <a:srgbClr val="0000C0"/>
                </a:solidFill>
                <a:latin typeface="+mn-lt"/>
              </a:rPr>
              <a:t>name</a:t>
            </a:r>
            <a:r>
              <a:rPr lang="en-US" altLang="ko-KR" b="1" dirty="0">
                <a:latin typeface="+mn-lt"/>
              </a:rPr>
              <a:t>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+mn-lt"/>
              </a:rPr>
              <a:t>    abstract</a:t>
            </a:r>
            <a:r>
              <a:rPr lang="en-US" altLang="ko-KR" b="1" dirty="0" smtClean="0">
                <a:latin typeface="+mn-lt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+mn-lt"/>
              </a:rPr>
              <a:t>void</a:t>
            </a:r>
            <a:r>
              <a:rPr lang="en-US" altLang="ko-KR" b="1" dirty="0">
                <a:latin typeface="+mn-lt"/>
              </a:rPr>
              <a:t> sound</a:t>
            </a:r>
            <a:r>
              <a:rPr lang="en-US" altLang="ko-KR" b="1" dirty="0" smtClean="0">
                <a:latin typeface="+mn-lt"/>
              </a:rPr>
              <a:t>(); </a:t>
            </a:r>
            <a:r>
              <a:rPr lang="en-US" altLang="ko-KR" b="1" dirty="0" smtClean="0">
                <a:solidFill>
                  <a:srgbClr val="FF0000"/>
                </a:solidFill>
                <a:latin typeface="+mn-lt"/>
              </a:rPr>
              <a:t>//</a:t>
            </a:r>
            <a:r>
              <a:rPr lang="ko-KR" altLang="en-US" b="1" dirty="0" smtClean="0">
                <a:solidFill>
                  <a:srgbClr val="FF0000"/>
                </a:solidFill>
                <a:latin typeface="+mn-lt"/>
              </a:rPr>
              <a:t>추상 </a:t>
            </a:r>
            <a:r>
              <a:rPr lang="ko-KR" altLang="en-US" b="1" dirty="0" err="1" smtClean="0">
                <a:solidFill>
                  <a:srgbClr val="FF0000"/>
                </a:solidFill>
                <a:latin typeface="+mn-lt"/>
              </a:rPr>
              <a:t>메소드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  <a:p>
            <a:r>
              <a:rPr lang="en-US" altLang="ko-KR" dirty="0">
                <a:latin typeface="+mn-lt"/>
              </a:rPr>
              <a:t>}</a:t>
            </a:r>
            <a:endParaRPr lang="ko-KR" altLang="en-US" dirty="0"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91" y="2817310"/>
            <a:ext cx="4956464" cy="138499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b="1" dirty="0">
                <a:latin typeface="+mn-lt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+mn-lt"/>
              </a:rPr>
              <a:t>class</a:t>
            </a:r>
            <a:r>
              <a:rPr lang="en-US" altLang="ko-KR" b="1" dirty="0">
                <a:latin typeface="+mn-lt"/>
              </a:rPr>
              <a:t> Chicken </a:t>
            </a:r>
            <a:r>
              <a:rPr lang="en-US" altLang="ko-KR" b="1" dirty="0">
                <a:solidFill>
                  <a:srgbClr val="7F0055"/>
                </a:solidFill>
                <a:latin typeface="+mn-lt"/>
              </a:rPr>
              <a:t>extends</a:t>
            </a:r>
            <a:r>
              <a:rPr lang="en-US" altLang="ko-KR" b="1" dirty="0">
                <a:latin typeface="+mn-lt"/>
              </a:rPr>
              <a:t> Bird</a:t>
            </a:r>
            <a:r>
              <a:rPr lang="en-US" altLang="ko-KR" b="1" dirty="0" smtClean="0">
                <a:latin typeface="+mn-lt"/>
              </a:rPr>
              <a:t>{</a:t>
            </a:r>
            <a:endParaRPr lang="ko-KR" altLang="en-US" dirty="0">
              <a:latin typeface="+mn-lt"/>
            </a:endParaRPr>
          </a:p>
          <a:p>
            <a:pPr lvl="2"/>
            <a:r>
              <a:rPr lang="en-US" altLang="ko-KR" dirty="0" smtClean="0">
                <a:solidFill>
                  <a:srgbClr val="646464"/>
                </a:solidFill>
                <a:latin typeface="+mn-lt"/>
              </a:rPr>
              <a:t>    @</a:t>
            </a:r>
            <a:r>
              <a:rPr lang="en-US" altLang="ko-KR" dirty="0">
                <a:solidFill>
                  <a:srgbClr val="646464"/>
                </a:solidFill>
                <a:latin typeface="+mn-lt"/>
              </a:rPr>
              <a:t>Override</a:t>
            </a:r>
          </a:p>
          <a:p>
            <a:pPr lvl="2"/>
            <a:r>
              <a:rPr lang="en-US" altLang="ko-KR" b="1" dirty="0" smtClean="0">
                <a:solidFill>
                  <a:srgbClr val="7F0055"/>
                </a:solidFill>
                <a:latin typeface="+mn-lt"/>
              </a:rPr>
              <a:t>    void</a:t>
            </a:r>
            <a:r>
              <a:rPr lang="en-US" altLang="ko-KR" b="1" dirty="0" smtClean="0">
                <a:latin typeface="+mn-lt"/>
              </a:rPr>
              <a:t> </a:t>
            </a:r>
            <a:r>
              <a:rPr lang="en-US" altLang="ko-KR" b="1" dirty="0">
                <a:latin typeface="+mn-lt"/>
              </a:rPr>
              <a:t>sound() </a:t>
            </a:r>
            <a:r>
              <a:rPr lang="en-US" altLang="ko-KR" b="1" dirty="0" smtClean="0">
                <a:latin typeface="+mn-lt"/>
              </a:rPr>
              <a:t>{</a:t>
            </a:r>
          </a:p>
          <a:p>
            <a:pPr lvl="2"/>
            <a:r>
              <a:rPr lang="en-US" altLang="ko-KR" dirty="0" smtClean="0">
                <a:latin typeface="+mn-lt"/>
              </a:rPr>
              <a:t>        </a:t>
            </a:r>
            <a:r>
              <a:rPr lang="en-US" altLang="ko-KR" dirty="0" err="1" smtClean="0">
                <a:latin typeface="+mn-lt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b="1" i="1" dirty="0" err="1" smtClean="0">
                <a:latin typeface="+mn-lt"/>
              </a:rPr>
              <a:t>.println</a:t>
            </a:r>
            <a:r>
              <a:rPr lang="en-US" altLang="ko-KR" b="1" i="1" dirty="0" smtClean="0">
                <a:latin typeface="+mn-lt"/>
              </a:rPr>
              <a:t>(</a:t>
            </a:r>
            <a:r>
              <a:rPr lang="en-US" altLang="ko-KR" b="1" i="1" dirty="0" smtClean="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b="1" i="1" dirty="0" smtClean="0">
                <a:solidFill>
                  <a:srgbClr val="2A00FF"/>
                </a:solidFill>
                <a:latin typeface="+mn-lt"/>
              </a:rPr>
              <a:t>꼬끼오</a:t>
            </a:r>
            <a:r>
              <a:rPr lang="en-US" altLang="ko-KR" b="1" i="1" dirty="0" smtClean="0">
                <a:solidFill>
                  <a:srgbClr val="2A00FF"/>
                </a:solidFill>
                <a:latin typeface="+mn-lt"/>
              </a:rPr>
              <a:t>"</a:t>
            </a:r>
            <a:r>
              <a:rPr lang="en-US" altLang="ko-KR" b="1" i="1" dirty="0" smtClean="0">
                <a:latin typeface="+mn-lt"/>
              </a:rPr>
              <a:t>);</a:t>
            </a:r>
          </a:p>
          <a:p>
            <a:pPr lvl="2"/>
            <a:r>
              <a:rPr lang="en-US" altLang="ko-KR" dirty="0" smtClean="0">
                <a:latin typeface="+mn-lt"/>
              </a:rPr>
              <a:t>    }</a:t>
            </a:r>
            <a:endParaRPr lang="ko-KR" altLang="en-US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}</a:t>
            </a:r>
            <a:endParaRPr lang="ko-KR" alt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8518" y="1674378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latin typeface="+mn-lt"/>
              </a:rPr>
              <a:t>-&gt; </a:t>
            </a:r>
            <a:r>
              <a:rPr lang="ko-KR" altLang="en-US" sz="1800" b="1" dirty="0" smtClean="0">
                <a:latin typeface="+mn-lt"/>
              </a:rPr>
              <a:t>추상 클래스</a:t>
            </a:r>
            <a:endParaRPr lang="ko-KR" altLang="en-US" sz="18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8517" y="3325141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latin typeface="+mn-lt"/>
              </a:rPr>
              <a:t>-&gt; </a:t>
            </a:r>
            <a:r>
              <a:rPr lang="ko-KR" altLang="en-US" sz="1800" b="1" dirty="0" smtClean="0">
                <a:latin typeface="+mn-lt"/>
              </a:rPr>
              <a:t>서브 클래스</a:t>
            </a:r>
            <a:endParaRPr lang="ko-KR" alt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9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27800" y="2304150"/>
            <a:ext cx="7688400" cy="535200"/>
          </a:xfrm>
        </p:spPr>
        <p:txBody>
          <a:bodyPr anchor="ctr"/>
          <a:lstStyle/>
          <a:p>
            <a:pPr algn="ctr"/>
            <a:r>
              <a:rPr lang="en-US" altLang="ko-KR" sz="3600" dirty="0" smtClean="0">
                <a:latin typeface="+mj-ea"/>
                <a:ea typeface="+mj-ea"/>
              </a:rPr>
              <a:t>Chapter 3.</a:t>
            </a:r>
            <a:br>
              <a:rPr lang="en-US" altLang="ko-KR" sz="3600" dirty="0" smtClean="0">
                <a:latin typeface="+mj-ea"/>
                <a:ea typeface="+mj-ea"/>
              </a:rPr>
            </a:br>
            <a:r>
              <a:rPr lang="en-US" altLang="ko-KR" sz="3600" dirty="0" smtClean="0">
                <a:latin typeface="+mj-ea"/>
                <a:ea typeface="+mj-ea"/>
              </a:rPr>
              <a:t/>
            </a:r>
            <a:br>
              <a:rPr lang="en-US" altLang="ko-KR" sz="3600" dirty="0" smtClean="0">
                <a:latin typeface="+mj-ea"/>
                <a:ea typeface="+mj-ea"/>
              </a:rPr>
            </a:br>
            <a:r>
              <a:rPr lang="ko-KR" altLang="en-US" sz="3600" dirty="0" smtClean="0">
                <a:latin typeface="+mj-ea"/>
                <a:ea typeface="+mj-ea"/>
              </a:rPr>
              <a:t>원시 변수와 </a:t>
            </a:r>
            <a:r>
              <a:rPr lang="ko-KR" altLang="en-US" sz="3600" dirty="0" err="1" smtClean="0">
                <a:latin typeface="+mj-ea"/>
                <a:ea typeface="+mj-ea"/>
              </a:rPr>
              <a:t>레퍼런스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33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7127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변수 선언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34</a:t>
            </a:fld>
            <a:endParaRPr lang="ko" altLang="en-US"/>
          </a:p>
        </p:txBody>
      </p:sp>
      <p:sp>
        <p:nvSpPr>
          <p:cNvPr id="3" name="직사각형 2"/>
          <p:cNvSpPr/>
          <p:nvPr/>
        </p:nvSpPr>
        <p:spPr>
          <a:xfrm>
            <a:off x="2538430" y="1835057"/>
            <a:ext cx="40671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b="1" dirty="0" err="1">
                <a:solidFill>
                  <a:srgbClr val="7F0055"/>
                </a:solidFill>
                <a:latin typeface="+mn-lt"/>
              </a:rPr>
              <a:t>int</a:t>
            </a:r>
            <a:r>
              <a:rPr lang="en-US" altLang="ko-KR" sz="6600" b="1" dirty="0">
                <a:latin typeface="+mn-lt"/>
              </a:rPr>
              <a:t> </a:t>
            </a:r>
            <a:r>
              <a:rPr lang="en-US" altLang="ko-KR" sz="6600" b="1" dirty="0">
                <a:solidFill>
                  <a:srgbClr val="0000C0"/>
                </a:solidFill>
                <a:latin typeface="+mn-lt"/>
              </a:rPr>
              <a:t>count</a:t>
            </a:r>
            <a:r>
              <a:rPr lang="en-US" altLang="ko-KR" sz="6600" b="1" dirty="0">
                <a:latin typeface="+mn-lt"/>
              </a:rPr>
              <a:t>;</a:t>
            </a:r>
            <a:endParaRPr lang="ko-KR" altLang="en-US" sz="66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0025" y="30446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+mn-lt"/>
              </a:rPr>
              <a:t>유형</a:t>
            </a:r>
            <a:endParaRPr lang="ko-KR" altLang="en-US" sz="1600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1563" y="30446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+mn-lt"/>
              </a:rPr>
              <a:t>이름</a:t>
            </a:r>
            <a:endParaRPr lang="ko-KR" alt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59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원시 변수 </a:t>
            </a:r>
            <a:r>
              <a:rPr lang="en-US" altLang="ko-KR" dirty="0" smtClean="0">
                <a:latin typeface="+mj-ea"/>
                <a:ea typeface="+mj-ea"/>
              </a:rPr>
              <a:t>(Primitive variable)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35</a:t>
            </a:fld>
            <a:endParaRPr lang="ko" altLang="en-US"/>
          </a:p>
        </p:txBody>
      </p:sp>
      <p:sp>
        <p:nvSpPr>
          <p:cNvPr id="39" name="직사각형 38"/>
          <p:cNvSpPr/>
          <p:nvPr/>
        </p:nvSpPr>
        <p:spPr>
          <a:xfrm>
            <a:off x="1534160" y="1899920"/>
            <a:ext cx="944880" cy="325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/>
                </a:solidFill>
              </a:rPr>
              <a:t>8 bits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9920" y="1899920"/>
            <a:ext cx="904240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byte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044440" y="1899920"/>
            <a:ext cx="1249680" cy="325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/>
                </a:solidFill>
              </a:rPr>
              <a:t>-128 ~ 127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534160" y="2438400"/>
            <a:ext cx="944880" cy="325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/>
                </a:solidFill>
              </a:rPr>
              <a:t>16 bits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9920" y="2438400"/>
            <a:ext cx="904240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short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4399280" y="2438400"/>
            <a:ext cx="2540000" cy="325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/>
                </a:solidFill>
              </a:rPr>
              <a:t>-32768 ~ 32767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534160" y="2976880"/>
            <a:ext cx="944880" cy="325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/>
                </a:solidFill>
              </a:rPr>
              <a:t>32 bits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9920" y="2976880"/>
            <a:ext cx="904240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868420" y="2976880"/>
            <a:ext cx="3601720" cy="325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-2147483648 ~ 2147483647 (</a:t>
            </a:r>
            <a:r>
              <a:rPr lang="ko-KR" altLang="en-US" dirty="0">
                <a:solidFill>
                  <a:schemeClr val="bg2"/>
                </a:solidFill>
              </a:rPr>
              <a:t>약 </a:t>
            </a:r>
            <a:r>
              <a:rPr lang="en-US" altLang="ko-KR" dirty="0">
                <a:solidFill>
                  <a:schemeClr val="bg2"/>
                </a:solidFill>
              </a:rPr>
              <a:t>21</a:t>
            </a:r>
            <a:r>
              <a:rPr lang="ko-KR" altLang="en-US" dirty="0">
                <a:solidFill>
                  <a:schemeClr val="bg2"/>
                </a:solidFill>
              </a:rPr>
              <a:t>억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29080" y="3515360"/>
            <a:ext cx="944880" cy="325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/>
                </a:solidFill>
              </a:rPr>
              <a:t>64 bits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4840" y="3515360"/>
            <a:ext cx="904240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long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572008" y="3515360"/>
            <a:ext cx="6194543" cy="325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-922337036854775808 ~ 9223372036854775807(-2</a:t>
            </a:r>
            <a:r>
              <a:rPr lang="ko-KR" altLang="en-US" dirty="0">
                <a:solidFill>
                  <a:schemeClr val="bg2"/>
                </a:solidFill>
              </a:rPr>
              <a:t>의 </a:t>
            </a:r>
            <a:r>
              <a:rPr lang="en-US" altLang="ko-KR" dirty="0">
                <a:solidFill>
                  <a:schemeClr val="bg2"/>
                </a:solidFill>
              </a:rPr>
              <a:t>63</a:t>
            </a:r>
            <a:r>
              <a:rPr lang="ko-KR" altLang="en-US" dirty="0">
                <a:solidFill>
                  <a:schemeClr val="bg2"/>
                </a:solidFill>
              </a:rPr>
              <a:t>승 </a:t>
            </a:r>
            <a:r>
              <a:rPr lang="en-US" altLang="ko-KR" dirty="0">
                <a:solidFill>
                  <a:schemeClr val="bg2"/>
                </a:solidFill>
              </a:rPr>
              <a:t>~ 2</a:t>
            </a:r>
            <a:r>
              <a:rPr lang="ko-KR" altLang="en-US" dirty="0">
                <a:solidFill>
                  <a:schemeClr val="bg2"/>
                </a:solidFill>
              </a:rPr>
              <a:t>의 </a:t>
            </a:r>
            <a:r>
              <a:rPr lang="en-US" altLang="ko-KR" dirty="0">
                <a:solidFill>
                  <a:schemeClr val="bg2"/>
                </a:solidFill>
              </a:rPr>
              <a:t>63</a:t>
            </a:r>
            <a:r>
              <a:rPr lang="ko-KR" altLang="en-US" dirty="0">
                <a:solidFill>
                  <a:schemeClr val="bg2"/>
                </a:solidFill>
              </a:rPr>
              <a:t>승 </a:t>
            </a:r>
            <a:r>
              <a:rPr lang="en-US" altLang="ko-KR" dirty="0" smtClean="0">
                <a:solidFill>
                  <a:schemeClr val="bg2"/>
                </a:solidFill>
              </a:rPr>
              <a:t>-1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1917" y="127401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+mj-ea"/>
                <a:ea typeface="+mj-ea"/>
              </a:rPr>
              <a:t>정수형</a:t>
            </a:r>
            <a:endParaRPr lang="ko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57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원시 변수 </a:t>
            </a:r>
            <a:r>
              <a:rPr lang="en-US" altLang="ko-KR" dirty="0" smtClean="0">
                <a:latin typeface="+mj-ea"/>
                <a:ea typeface="+mj-ea"/>
              </a:rPr>
              <a:t>(Primitive variable)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36</a:t>
            </a:fld>
            <a:endParaRPr lang="ko" altLang="en-US"/>
          </a:p>
        </p:txBody>
      </p:sp>
      <p:sp>
        <p:nvSpPr>
          <p:cNvPr id="39" name="직사각형 38"/>
          <p:cNvSpPr/>
          <p:nvPr/>
        </p:nvSpPr>
        <p:spPr>
          <a:xfrm>
            <a:off x="1534160" y="3173612"/>
            <a:ext cx="944880" cy="325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/>
                </a:solidFill>
              </a:rPr>
              <a:t>32bits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9920" y="3173612"/>
            <a:ext cx="904240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float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893820" y="3173612"/>
            <a:ext cx="3266440" cy="325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1.40239846E-45f ~ 3.40282347E+38f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534160" y="4027052"/>
            <a:ext cx="944880" cy="325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/>
                </a:solidFill>
              </a:rPr>
              <a:t>64bits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9920" y="4027052"/>
            <a:ext cx="904240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double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865120" y="4027052"/>
            <a:ext cx="5323840" cy="325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4.94065645841246544E-324 ~ 1.79769313486231570E+308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1917" y="127401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latin typeface="+mj-ea"/>
                <a:ea typeface="+mj-ea"/>
              </a:rPr>
              <a:t>실수형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98" y="1612573"/>
            <a:ext cx="5340004" cy="1014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88773" y="2616576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부동 소수점 표현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3820" y="3594592"/>
            <a:ext cx="3754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lt"/>
              </a:rPr>
              <a:t>※ float </a:t>
            </a:r>
            <a:r>
              <a:rPr lang="ko-KR" altLang="en-US" sz="1200" dirty="0" smtClean="0">
                <a:latin typeface="+mn-lt"/>
              </a:rPr>
              <a:t>변수 사용시 항상 뒤에 </a:t>
            </a:r>
            <a:r>
              <a:rPr lang="en-US" altLang="ko-KR" sz="1200" dirty="0" smtClean="0">
                <a:latin typeface="+mn-lt"/>
              </a:rPr>
              <a:t>f</a:t>
            </a:r>
            <a:r>
              <a:rPr lang="ko-KR" altLang="en-US" sz="1200" dirty="0" smtClean="0">
                <a:latin typeface="+mn-lt"/>
              </a:rPr>
              <a:t>를 붙여주어야 한다</a:t>
            </a:r>
            <a:r>
              <a:rPr lang="en-US" altLang="ko-KR" sz="1200" dirty="0" smtClean="0">
                <a:latin typeface="+mn-lt"/>
              </a:rPr>
              <a:t>.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74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원시 변수 </a:t>
            </a:r>
            <a:r>
              <a:rPr lang="en-US" altLang="ko-KR" dirty="0" smtClean="0">
                <a:latin typeface="+mj-ea"/>
                <a:ea typeface="+mj-ea"/>
              </a:rPr>
              <a:t>(Primitive variable)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37</a:t>
            </a:fld>
            <a:endParaRPr lang="ko" altLang="en-US"/>
          </a:p>
        </p:txBody>
      </p:sp>
      <p:sp>
        <p:nvSpPr>
          <p:cNvPr id="55" name="직사각형 54"/>
          <p:cNvSpPr/>
          <p:nvPr/>
        </p:nvSpPr>
        <p:spPr>
          <a:xfrm>
            <a:off x="1556157" y="1899920"/>
            <a:ext cx="944880" cy="325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/>
                </a:solidFill>
              </a:rPr>
              <a:t>16 bits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1917" y="1899920"/>
            <a:ext cx="904240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2720340" y="1899920"/>
            <a:ext cx="1780540" cy="325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\u0000 ~ \</a:t>
            </a:r>
            <a:r>
              <a:rPr lang="en-US" altLang="ko-KR" dirty="0" err="1">
                <a:solidFill>
                  <a:schemeClr val="bg2"/>
                </a:solidFill>
              </a:rPr>
              <a:t>uFFFF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56157" y="3310858"/>
            <a:ext cx="944880" cy="325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/>
                </a:solidFill>
              </a:rPr>
              <a:t>1bits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1917" y="3310858"/>
            <a:ext cx="904240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boolean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20340" y="3310858"/>
            <a:ext cx="1780540" cy="325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/>
                </a:solidFill>
              </a:rPr>
              <a:t>true/false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1917" y="2679952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+mj-ea"/>
                <a:ea typeface="+mj-ea"/>
              </a:rPr>
              <a:t>참</a:t>
            </a:r>
            <a:r>
              <a:rPr lang="en-US" altLang="ko-KR" sz="1600" b="1" dirty="0" smtClean="0">
                <a:latin typeface="+mj-ea"/>
                <a:ea typeface="+mj-ea"/>
              </a:rPr>
              <a:t>/</a:t>
            </a:r>
            <a:r>
              <a:rPr lang="ko-KR" altLang="en-US" sz="1600" b="1" dirty="0" err="1" smtClean="0">
                <a:latin typeface="+mj-ea"/>
                <a:ea typeface="+mj-ea"/>
              </a:rPr>
              <a:t>거짓형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917" y="127401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+mj-ea"/>
                <a:ea typeface="+mj-ea"/>
              </a:rPr>
              <a:t>문자형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4054" y="1908591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유니코드 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실제로는 숫자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90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원시 변수 </a:t>
            </a:r>
            <a:r>
              <a:rPr lang="en-US" altLang="ko-KR" dirty="0" smtClean="0">
                <a:latin typeface="+mj-ea"/>
                <a:ea typeface="+mj-ea"/>
              </a:rPr>
              <a:t>(Primitive variable)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38</a:t>
            </a:fld>
            <a:endParaRPr lang="ko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32764" y="1346482"/>
            <a:ext cx="1738163" cy="909100"/>
            <a:chOff x="532764" y="1446962"/>
            <a:chExt cx="1738163" cy="909100"/>
          </a:xfrm>
        </p:grpSpPr>
        <p:sp>
          <p:nvSpPr>
            <p:cNvPr id="4" name="TextBox 3"/>
            <p:cNvSpPr txBox="1"/>
            <p:nvPr/>
          </p:nvSpPr>
          <p:spPr>
            <a:xfrm>
              <a:off x="532764" y="1446962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+mj-ea"/>
                  <a:ea typeface="+mj-ea"/>
                </a:rPr>
                <a:t>넘치면 안됨</a:t>
              </a:r>
              <a:endParaRPr lang="ko-KR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2764" y="1832842"/>
              <a:ext cx="17381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+mj-ea"/>
                  <a:ea typeface="+mj-ea"/>
                </a:rPr>
                <a:t>ex) </a:t>
              </a:r>
              <a:r>
                <a:rPr lang="ko-KR" altLang="en-US" b="1" dirty="0" smtClean="0">
                  <a:latin typeface="+mj-ea"/>
                  <a:ea typeface="+mj-ea"/>
                </a:rPr>
                <a:t> </a:t>
              </a:r>
              <a:r>
                <a:rPr lang="en-US" altLang="ko-KR" b="1" dirty="0" err="1" smtClean="0">
                  <a:solidFill>
                    <a:srgbClr val="7F0055"/>
                  </a:solidFill>
                  <a:latin typeface="+mj-ea"/>
                  <a:ea typeface="+mj-ea"/>
                </a:rPr>
                <a:t>int</a:t>
              </a:r>
              <a:r>
                <a:rPr lang="en-US" altLang="ko-KR" b="1" dirty="0" smtClean="0">
                  <a:latin typeface="+mj-ea"/>
                  <a:ea typeface="+mj-ea"/>
                </a:rPr>
                <a:t> </a:t>
              </a:r>
              <a:r>
                <a:rPr lang="en-US" altLang="ko-KR" b="1" dirty="0" smtClean="0">
                  <a:solidFill>
                    <a:srgbClr val="0000C0"/>
                  </a:solidFill>
                  <a:latin typeface="+mj-ea"/>
                  <a:ea typeface="+mj-ea"/>
                </a:rPr>
                <a:t>a</a:t>
              </a:r>
              <a:r>
                <a:rPr lang="en-US" altLang="ko-KR" b="1" dirty="0" smtClean="0">
                  <a:latin typeface="+mj-ea"/>
                  <a:ea typeface="+mj-ea"/>
                </a:rPr>
                <a:t> = 24;</a:t>
              </a:r>
            </a:p>
            <a:p>
              <a:r>
                <a:rPr lang="en-US" altLang="ko-KR" b="1" dirty="0" smtClean="0">
                  <a:latin typeface="+mj-ea"/>
                  <a:ea typeface="+mj-ea"/>
                </a:rPr>
                <a:t>      </a:t>
              </a:r>
              <a:r>
                <a:rPr lang="en-US" altLang="ko-KR" b="1" dirty="0" smtClean="0">
                  <a:solidFill>
                    <a:srgbClr val="7F0055"/>
                  </a:solidFill>
                  <a:latin typeface="+mj-ea"/>
                  <a:ea typeface="+mj-ea"/>
                </a:rPr>
                <a:t>byte</a:t>
              </a:r>
              <a:r>
                <a:rPr lang="en-US" altLang="ko-KR" b="1" dirty="0" smtClean="0">
                  <a:latin typeface="+mj-ea"/>
                  <a:ea typeface="+mj-ea"/>
                </a:rPr>
                <a:t> b = </a:t>
              </a:r>
              <a:r>
                <a:rPr lang="en-US" altLang="ko-KR" b="1" u="sng" dirty="0" smtClean="0">
                  <a:solidFill>
                    <a:srgbClr val="FF0000"/>
                  </a:solidFill>
                  <a:latin typeface="+mj-ea"/>
                  <a:ea typeface="+mj-ea"/>
                </a:rPr>
                <a:t>a</a:t>
              </a:r>
              <a:r>
                <a:rPr lang="en-US" altLang="ko-KR" b="1" dirty="0" smtClean="0">
                  <a:latin typeface="+mj-ea"/>
                  <a:ea typeface="+mj-ea"/>
                </a:rPr>
                <a:t>;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785527" y="1346482"/>
            <a:ext cx="1970411" cy="909100"/>
            <a:chOff x="6111282" y="1446962"/>
            <a:chExt cx="1970411" cy="909100"/>
          </a:xfrm>
        </p:grpSpPr>
        <p:sp>
          <p:nvSpPr>
            <p:cNvPr id="16" name="TextBox 15"/>
            <p:cNvSpPr txBox="1"/>
            <p:nvPr/>
          </p:nvSpPr>
          <p:spPr>
            <a:xfrm>
              <a:off x="6111282" y="1446962"/>
              <a:ext cx="1970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+mj-ea"/>
                  <a:ea typeface="+mj-ea"/>
                </a:rPr>
                <a:t>반대의 경우는 허용</a:t>
              </a:r>
              <a:endParaRPr lang="ko-KR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11282" y="1832842"/>
              <a:ext cx="17381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+mj-ea"/>
                  <a:ea typeface="+mj-ea"/>
                </a:rPr>
                <a:t>ex)  </a:t>
              </a:r>
              <a:r>
                <a:rPr lang="en-US" altLang="ko-KR" b="1" dirty="0" smtClean="0">
                  <a:solidFill>
                    <a:srgbClr val="7F0055"/>
                  </a:solidFill>
                  <a:latin typeface="+mj-ea"/>
                  <a:ea typeface="+mj-ea"/>
                </a:rPr>
                <a:t>byte</a:t>
              </a:r>
              <a:r>
                <a:rPr lang="en-US" altLang="ko-KR" b="1" dirty="0" smtClean="0">
                  <a:latin typeface="+mj-ea"/>
                  <a:ea typeface="+mj-ea"/>
                </a:rPr>
                <a:t> </a:t>
              </a:r>
              <a:r>
                <a:rPr lang="en-US" altLang="ko-KR" b="1" dirty="0" smtClean="0">
                  <a:solidFill>
                    <a:srgbClr val="0000C0"/>
                  </a:solidFill>
                  <a:latin typeface="+mj-ea"/>
                  <a:ea typeface="+mj-ea"/>
                </a:rPr>
                <a:t>a</a:t>
              </a:r>
              <a:r>
                <a:rPr lang="en-US" altLang="ko-KR" b="1" dirty="0" smtClean="0">
                  <a:latin typeface="+mj-ea"/>
                  <a:ea typeface="+mj-ea"/>
                </a:rPr>
                <a:t> = 24;</a:t>
              </a:r>
            </a:p>
            <a:p>
              <a:r>
                <a:rPr lang="en-US" altLang="ko-KR" b="1" dirty="0" smtClean="0">
                  <a:latin typeface="+mj-ea"/>
                  <a:ea typeface="+mj-ea"/>
                </a:rPr>
                <a:t>      </a:t>
              </a:r>
              <a:r>
                <a:rPr lang="en-US" altLang="ko-KR" b="1" dirty="0" err="1" smtClean="0">
                  <a:solidFill>
                    <a:srgbClr val="7F0055"/>
                  </a:solidFill>
                  <a:latin typeface="+mj-ea"/>
                  <a:ea typeface="+mj-ea"/>
                </a:rPr>
                <a:t>int</a:t>
              </a:r>
              <a:r>
                <a:rPr lang="en-US" altLang="ko-KR" b="1" dirty="0" smtClean="0">
                  <a:solidFill>
                    <a:srgbClr val="7F0055"/>
                  </a:solidFill>
                  <a:latin typeface="+mj-ea"/>
                  <a:ea typeface="+mj-ea"/>
                </a:rPr>
                <a:t> </a:t>
              </a:r>
              <a:r>
                <a:rPr lang="en-US" altLang="ko-KR" b="1" dirty="0" smtClean="0">
                  <a:solidFill>
                    <a:srgbClr val="0000C0"/>
                  </a:solidFill>
                  <a:latin typeface="+mj-ea"/>
                  <a:ea typeface="+mj-ea"/>
                </a:rPr>
                <a:t>b</a:t>
              </a:r>
              <a:r>
                <a:rPr lang="en-US" altLang="ko-KR" b="1" dirty="0" smtClean="0">
                  <a:latin typeface="+mj-ea"/>
                  <a:ea typeface="+mj-ea"/>
                </a:rPr>
                <a:t> = a;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927" y="1346482"/>
            <a:ext cx="2011463" cy="8985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2764" y="2584651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latin typeface="+mj-ea"/>
                <a:ea typeface="+mj-ea"/>
              </a:rPr>
              <a:t>변수명</a:t>
            </a:r>
            <a:r>
              <a:rPr lang="ko-KR" altLang="en-US" sz="1600" b="1" dirty="0" smtClean="0">
                <a:latin typeface="+mj-ea"/>
                <a:ea typeface="+mj-ea"/>
              </a:rPr>
              <a:t> 앞에 숫자 불가능</a:t>
            </a:r>
            <a:endParaRPr lang="en-US" altLang="ko-KR" sz="1600" b="1" dirty="0" smtClean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2764" y="2975237"/>
            <a:ext cx="173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ex) </a:t>
            </a:r>
            <a:r>
              <a:rPr lang="ko-KR" altLang="en-US" b="1" dirty="0" smtClean="0">
                <a:latin typeface="+mj-ea"/>
                <a:ea typeface="+mj-ea"/>
              </a:rPr>
              <a:t> </a:t>
            </a:r>
            <a:r>
              <a:rPr lang="en-US" altLang="ko-KR" b="1" dirty="0" err="1" smtClean="0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en-US" altLang="ko-KR" b="1" dirty="0" smtClean="0">
                <a:latin typeface="+mj-ea"/>
                <a:ea typeface="+mj-ea"/>
              </a:rPr>
              <a:t> </a:t>
            </a:r>
            <a:r>
              <a:rPr lang="en-US" altLang="ko-KR" b="1" u="sng" dirty="0" smtClean="0">
                <a:solidFill>
                  <a:srgbClr val="FF0000"/>
                </a:solidFill>
                <a:latin typeface="+mj-ea"/>
                <a:ea typeface="+mj-ea"/>
              </a:rPr>
              <a:t>1a</a:t>
            </a:r>
            <a:r>
              <a:rPr lang="en-US" altLang="ko-KR" b="1" dirty="0" smtClean="0">
                <a:latin typeface="+mj-ea"/>
                <a:ea typeface="+mj-ea"/>
              </a:rPr>
              <a:t> = 24;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927" y="2942668"/>
            <a:ext cx="2514600" cy="438150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532764" y="3720396"/>
            <a:ext cx="2863284" cy="698363"/>
            <a:chOff x="532764" y="1446962"/>
            <a:chExt cx="2863284" cy="698363"/>
          </a:xfrm>
        </p:grpSpPr>
        <p:sp>
          <p:nvSpPr>
            <p:cNvPr id="31" name="TextBox 30"/>
            <p:cNvSpPr txBox="1"/>
            <p:nvPr/>
          </p:nvSpPr>
          <p:spPr>
            <a:xfrm>
              <a:off x="532764" y="1446962"/>
              <a:ext cx="28632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 smtClean="0">
                  <a:latin typeface="+mj-ea"/>
                  <a:ea typeface="+mj-ea"/>
                </a:rPr>
                <a:t>변수명에</a:t>
              </a:r>
              <a:r>
                <a:rPr lang="ko-KR" altLang="en-US" sz="1600" b="1" dirty="0" smtClean="0">
                  <a:latin typeface="+mj-ea"/>
                  <a:ea typeface="+mj-ea"/>
                </a:rPr>
                <a:t> </a:t>
              </a:r>
              <a:r>
                <a:rPr lang="ko-KR" altLang="en-US" sz="1600" b="1" dirty="0" err="1" smtClean="0">
                  <a:latin typeface="+mj-ea"/>
                  <a:ea typeface="+mj-ea"/>
                </a:rPr>
                <a:t>예약어</a:t>
              </a:r>
              <a:r>
                <a:rPr lang="ko-KR" altLang="en-US" sz="1600" b="1" dirty="0" smtClean="0">
                  <a:latin typeface="+mj-ea"/>
                  <a:ea typeface="+mj-ea"/>
                </a:rPr>
                <a:t> 사용 불가능</a:t>
              </a:r>
              <a:endParaRPr lang="ko-KR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2764" y="1837548"/>
              <a:ext cx="1738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+mj-ea"/>
                  <a:ea typeface="+mj-ea"/>
                </a:rPr>
                <a:t>ex) </a:t>
              </a:r>
              <a:r>
                <a:rPr lang="ko-KR" altLang="en-US" b="1" dirty="0" smtClean="0">
                  <a:latin typeface="+mj-ea"/>
                  <a:ea typeface="+mj-ea"/>
                </a:rPr>
                <a:t> </a:t>
              </a:r>
              <a:r>
                <a:rPr lang="en-US" altLang="ko-KR" b="1" dirty="0" err="1" smtClean="0">
                  <a:solidFill>
                    <a:srgbClr val="7F0055"/>
                  </a:solidFill>
                  <a:latin typeface="+mj-ea"/>
                  <a:ea typeface="+mj-ea"/>
                </a:rPr>
                <a:t>int</a:t>
              </a:r>
              <a:r>
                <a:rPr lang="en-US" altLang="ko-KR" b="1" dirty="0" smtClean="0">
                  <a:latin typeface="+mj-ea"/>
                  <a:ea typeface="+mj-ea"/>
                </a:rPr>
                <a:t> </a:t>
              </a:r>
              <a:r>
                <a:rPr lang="en-US" altLang="ko-KR" b="1" u="sng" dirty="0" err="1" smtClean="0">
                  <a:solidFill>
                    <a:srgbClr val="FF0000"/>
                  </a:solidFill>
                  <a:latin typeface="+mj-ea"/>
                  <a:ea typeface="+mj-ea"/>
                </a:rPr>
                <a:t>int</a:t>
              </a:r>
              <a:r>
                <a:rPr lang="en-US" altLang="ko-KR" b="1" dirty="0" smtClean="0">
                  <a:latin typeface="+mj-ea"/>
                  <a:ea typeface="+mj-ea"/>
                </a:rPr>
                <a:t> = 24;</a:t>
              </a: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927" y="4171190"/>
            <a:ext cx="3124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+mj-ea"/>
                <a:ea typeface="+mj-ea"/>
              </a:rPr>
              <a:t>레퍼런스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39</a:t>
            </a:fld>
            <a:endParaRPr lang="ko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928" y="1831171"/>
            <a:ext cx="2371677" cy="28498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927" y="872084"/>
            <a:ext cx="2371677" cy="863221"/>
          </a:xfrm>
          <a:prstGeom prst="rect">
            <a:avLst/>
          </a:prstGeom>
        </p:spPr>
      </p:pic>
      <p:pic>
        <p:nvPicPr>
          <p:cNvPr id="3074" name="Picture 2" descr="https://s3.ap-northeast-2.amazonaws.com/opentutorials-user-file/module/516/21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985" y="872084"/>
            <a:ext cx="2420927" cy="380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5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자바 컴파일러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219002" y="1731916"/>
            <a:ext cx="2711357" cy="2740503"/>
            <a:chOff x="410080" y="1731917"/>
            <a:chExt cx="2711357" cy="274050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81" y="1731917"/>
              <a:ext cx="2711356" cy="93854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080" y="2670463"/>
              <a:ext cx="2711356" cy="1801957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11700" y="1162106"/>
            <a:ext cx="7011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lt"/>
              </a:rPr>
              <a:t>자바 소스파일 </a:t>
            </a:r>
            <a:r>
              <a:rPr lang="en-US" altLang="ko-KR" dirty="0" smtClean="0">
                <a:latin typeface="+mn-lt"/>
              </a:rPr>
              <a:t>(.java)</a:t>
            </a:r>
            <a:r>
              <a:rPr lang="ko-KR" altLang="en-US" dirty="0" smtClean="0">
                <a:latin typeface="+mn-lt"/>
              </a:rPr>
              <a:t>을 자바 가상 </a:t>
            </a:r>
            <a:r>
              <a:rPr lang="ko-KR" altLang="en-US" dirty="0" err="1" smtClean="0">
                <a:latin typeface="+mn-lt"/>
              </a:rPr>
              <a:t>머신이</a:t>
            </a:r>
            <a:r>
              <a:rPr lang="ko-KR" altLang="en-US" dirty="0" smtClean="0">
                <a:latin typeface="+mn-lt"/>
              </a:rPr>
              <a:t> 이해할 수 있는 바이트코드</a:t>
            </a:r>
            <a:r>
              <a:rPr lang="en-US" altLang="ko-KR" dirty="0" smtClean="0">
                <a:latin typeface="+mn-lt"/>
              </a:rPr>
              <a:t>(.class)</a:t>
            </a:r>
            <a:r>
              <a:rPr lang="ko-KR" altLang="en-US" dirty="0" smtClean="0">
                <a:latin typeface="+mn-lt"/>
              </a:rPr>
              <a:t>로 컴파일</a:t>
            </a:r>
            <a:r>
              <a:rPr lang="en-US" altLang="ko-KR" dirty="0" smtClean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361" y="1731917"/>
            <a:ext cx="2775638" cy="274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+mj-ea"/>
                <a:ea typeface="+mj-ea"/>
              </a:rPr>
              <a:t>레퍼런스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40</a:t>
            </a:fld>
            <a:endParaRPr lang="ko" altLang="en-US"/>
          </a:p>
        </p:txBody>
      </p:sp>
      <p:sp>
        <p:nvSpPr>
          <p:cNvPr id="4" name="직사각형 3"/>
          <p:cNvSpPr/>
          <p:nvPr/>
        </p:nvSpPr>
        <p:spPr>
          <a:xfrm>
            <a:off x="527539" y="1491797"/>
            <a:ext cx="48885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Car </a:t>
            </a:r>
            <a:r>
              <a:rPr lang="en-US" altLang="ko-KR" sz="2400" b="1" dirty="0">
                <a:solidFill>
                  <a:srgbClr val="6A3E3E"/>
                </a:solidFill>
                <a:latin typeface="+mj-ea"/>
                <a:ea typeface="+mj-ea"/>
              </a:rPr>
              <a:t>car1</a:t>
            </a:r>
            <a:r>
              <a:rPr lang="en-US" altLang="ko-KR" sz="2400" b="1" dirty="0" smtClean="0">
                <a:latin typeface="+mj-ea"/>
                <a:ea typeface="+mj-ea"/>
              </a:rPr>
              <a:t>;			</a:t>
            </a:r>
            <a:r>
              <a:rPr lang="en-US" altLang="ko-KR" sz="2400" b="1" dirty="0" smtClean="0">
                <a:solidFill>
                  <a:srgbClr val="3F7F5F"/>
                </a:solidFill>
                <a:latin typeface="+mj-ea"/>
                <a:ea typeface="+mj-ea"/>
              </a:rPr>
              <a:t>// </a:t>
            </a:r>
            <a:r>
              <a:rPr lang="ko-KR" altLang="en-US" sz="2400" b="1" dirty="0" smtClean="0">
                <a:solidFill>
                  <a:srgbClr val="3F7F5F"/>
                </a:solidFill>
                <a:latin typeface="+mj-ea"/>
                <a:ea typeface="+mj-ea"/>
              </a:rPr>
              <a:t>선언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r>
              <a:rPr lang="en-US" altLang="ko-KR" sz="2400" b="1" dirty="0">
                <a:solidFill>
                  <a:srgbClr val="6A3E3E"/>
                </a:solidFill>
                <a:latin typeface="+mj-ea"/>
                <a:ea typeface="+mj-ea"/>
              </a:rPr>
              <a:t>car1</a:t>
            </a:r>
            <a:r>
              <a:rPr lang="en-US" altLang="ko-KR" sz="2400" b="1" dirty="0">
                <a:latin typeface="+mj-ea"/>
                <a:ea typeface="+mj-ea"/>
              </a:rPr>
              <a:t> = </a:t>
            </a:r>
            <a:r>
              <a:rPr lang="en-US" altLang="ko-KR" sz="2400" b="1" dirty="0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en-US" altLang="ko-KR" sz="2400" b="1" dirty="0">
                <a:latin typeface="+mj-ea"/>
                <a:ea typeface="+mj-ea"/>
              </a:rPr>
              <a:t> Car</a:t>
            </a:r>
            <a:r>
              <a:rPr lang="en-US" altLang="ko-KR" sz="2400" b="1" dirty="0" smtClean="0">
                <a:latin typeface="+mj-ea"/>
                <a:ea typeface="+mj-ea"/>
              </a:rPr>
              <a:t>();		</a:t>
            </a:r>
            <a:r>
              <a:rPr lang="en-US" altLang="ko-KR" sz="2400" b="1" dirty="0" smtClean="0">
                <a:solidFill>
                  <a:srgbClr val="3F7F5F"/>
                </a:solidFill>
                <a:latin typeface="+mj-ea"/>
                <a:ea typeface="+mj-ea"/>
              </a:rPr>
              <a:t>// </a:t>
            </a:r>
            <a:r>
              <a:rPr lang="ko-KR" altLang="en-US" sz="2400" b="1" dirty="0" smtClean="0">
                <a:solidFill>
                  <a:srgbClr val="3F7F5F"/>
                </a:solidFill>
                <a:latin typeface="+mj-ea"/>
                <a:ea typeface="+mj-ea"/>
              </a:rPr>
              <a:t>할당</a:t>
            </a:r>
            <a:endParaRPr lang="en-US" altLang="ko-KR" sz="2400" b="1" dirty="0">
              <a:solidFill>
                <a:srgbClr val="3F7F5F"/>
              </a:solidFill>
              <a:latin typeface="+mj-ea"/>
              <a:ea typeface="+mj-ea"/>
            </a:endParaRPr>
          </a:p>
          <a:p>
            <a:endParaRPr lang="ko-KR" altLang="en-US" sz="2400" b="1" dirty="0">
              <a:latin typeface="+mj-ea"/>
              <a:ea typeface="+mj-ea"/>
            </a:endParaRPr>
          </a:p>
          <a:p>
            <a:r>
              <a:rPr lang="en-US" altLang="ko-KR" sz="2400" b="1" dirty="0">
                <a:latin typeface="+mj-ea"/>
                <a:ea typeface="+mj-ea"/>
              </a:rPr>
              <a:t>Car </a:t>
            </a:r>
            <a:r>
              <a:rPr lang="en-US" altLang="ko-KR" sz="2400" b="1" dirty="0">
                <a:solidFill>
                  <a:srgbClr val="6A3E3E"/>
                </a:solidFill>
                <a:latin typeface="+mj-ea"/>
                <a:ea typeface="+mj-ea"/>
              </a:rPr>
              <a:t>car2</a:t>
            </a:r>
            <a:r>
              <a:rPr lang="en-US" altLang="ko-KR" sz="2400" b="1" dirty="0">
                <a:latin typeface="+mj-ea"/>
                <a:ea typeface="+mj-ea"/>
              </a:rPr>
              <a:t> = </a:t>
            </a:r>
            <a:r>
              <a:rPr lang="en-US" altLang="ko-KR" sz="2400" b="1" dirty="0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en-US" altLang="ko-KR" sz="2400" b="1" dirty="0">
                <a:latin typeface="+mj-ea"/>
                <a:ea typeface="+mj-ea"/>
              </a:rPr>
              <a:t> Car</a:t>
            </a:r>
            <a:r>
              <a:rPr lang="en-US" altLang="ko-KR" sz="2400" b="1" dirty="0" smtClean="0">
                <a:latin typeface="+mj-ea"/>
                <a:ea typeface="+mj-ea"/>
              </a:rPr>
              <a:t>();	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86403" y="1491797"/>
            <a:ext cx="3345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6A3E3E"/>
                </a:solidFill>
                <a:latin typeface="+mj-ea"/>
              </a:rPr>
              <a:t>car1, car2 : </a:t>
            </a:r>
            <a:r>
              <a:rPr lang="ko-KR" altLang="en-US" sz="1600" b="1" dirty="0" smtClean="0">
                <a:solidFill>
                  <a:srgbClr val="6A3E3E"/>
                </a:solidFill>
                <a:latin typeface="+mj-ea"/>
              </a:rPr>
              <a:t>지역 변수</a:t>
            </a:r>
            <a:r>
              <a:rPr lang="en-US" altLang="ko-KR" sz="1600" b="1" dirty="0" smtClean="0">
                <a:solidFill>
                  <a:srgbClr val="6A3E3E"/>
                </a:solidFill>
                <a:latin typeface="+mj-ea"/>
              </a:rPr>
              <a:t>, </a:t>
            </a:r>
            <a:r>
              <a:rPr lang="ko-KR" altLang="en-US" sz="1600" b="1" dirty="0" err="1" smtClean="0">
                <a:solidFill>
                  <a:srgbClr val="6A3E3E"/>
                </a:solidFill>
                <a:latin typeface="+mj-ea"/>
              </a:rPr>
              <a:t>스택</a:t>
            </a:r>
            <a:r>
              <a:rPr lang="ko-KR" altLang="en-US" sz="1600" b="1" dirty="0" smtClean="0">
                <a:solidFill>
                  <a:srgbClr val="6A3E3E"/>
                </a:solidFill>
                <a:latin typeface="+mj-ea"/>
              </a:rPr>
              <a:t> 영역</a:t>
            </a:r>
            <a:r>
              <a:rPr lang="en-US" altLang="ko-KR" sz="1600" b="1" dirty="0" smtClean="0">
                <a:solidFill>
                  <a:srgbClr val="6A3E3E"/>
                </a:solidFill>
                <a:latin typeface="+mj-ea"/>
              </a:rPr>
              <a:t>, </a:t>
            </a:r>
            <a:r>
              <a:rPr lang="ko-KR" altLang="en-US" sz="1600" b="1" dirty="0" smtClean="0">
                <a:solidFill>
                  <a:srgbClr val="6A3E3E"/>
                </a:solidFill>
                <a:latin typeface="+mj-ea"/>
              </a:rPr>
              <a:t>함수가 끝나면 자동적으로 사라짐</a:t>
            </a:r>
            <a:r>
              <a:rPr lang="en-US" altLang="ko-KR" sz="1600" b="1" dirty="0" smtClean="0">
                <a:solidFill>
                  <a:srgbClr val="6A3E3E"/>
                </a:solidFill>
                <a:latin typeface="+mj-ea"/>
              </a:rPr>
              <a:t>.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5486402" y="2698687"/>
            <a:ext cx="33458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7F0055"/>
                </a:solidFill>
                <a:latin typeface="+mj-ea"/>
              </a:rPr>
              <a:t>Car </a:t>
            </a:r>
            <a:r>
              <a:rPr lang="ko-KR" altLang="en-US" sz="1600" b="1" dirty="0" smtClean="0">
                <a:solidFill>
                  <a:srgbClr val="7F0055"/>
                </a:solidFill>
                <a:latin typeface="+mj-ea"/>
              </a:rPr>
              <a:t>객체 </a:t>
            </a:r>
            <a:r>
              <a:rPr lang="en-US" altLang="ko-KR" sz="1600" b="1" dirty="0" smtClean="0">
                <a:solidFill>
                  <a:srgbClr val="7F0055"/>
                </a:solidFill>
                <a:latin typeface="+mj-ea"/>
              </a:rPr>
              <a:t>-&gt; </a:t>
            </a:r>
            <a:r>
              <a:rPr lang="ko-KR" altLang="en-US" sz="1600" b="1" dirty="0" err="1" smtClean="0">
                <a:solidFill>
                  <a:srgbClr val="7F0055"/>
                </a:solidFill>
                <a:latin typeface="+mj-ea"/>
              </a:rPr>
              <a:t>힙</a:t>
            </a:r>
            <a:r>
              <a:rPr lang="ko-KR" altLang="en-US" sz="1600" b="1" dirty="0" smtClean="0">
                <a:solidFill>
                  <a:srgbClr val="7F0055"/>
                </a:solidFill>
                <a:latin typeface="+mj-ea"/>
              </a:rPr>
              <a:t> 영역에 만들어짐</a:t>
            </a:r>
            <a:r>
              <a:rPr lang="en-US" altLang="ko-KR" sz="1600" b="1" dirty="0" smtClean="0">
                <a:solidFill>
                  <a:srgbClr val="7F0055"/>
                </a:solidFill>
                <a:latin typeface="+mj-ea"/>
              </a:rPr>
              <a:t>.</a:t>
            </a:r>
            <a:endParaRPr lang="ko-KR" altLang="en-US" sz="1600" dirty="0">
              <a:solidFill>
                <a:srgbClr val="7F00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+mj-ea"/>
                <a:ea typeface="+mj-ea"/>
              </a:rPr>
              <a:t>레퍼런스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ko-KR" altLang="en-US" dirty="0" smtClean="0">
                <a:latin typeface="+mj-ea"/>
                <a:ea typeface="+mj-ea"/>
              </a:rPr>
              <a:t>배열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41</a:t>
            </a:fld>
            <a:endParaRPr lang="ko" altLang="en-US"/>
          </a:p>
        </p:txBody>
      </p:sp>
      <p:sp>
        <p:nvSpPr>
          <p:cNvPr id="3" name="직사각형 2"/>
          <p:cNvSpPr/>
          <p:nvPr/>
        </p:nvSpPr>
        <p:spPr>
          <a:xfrm>
            <a:off x="678263" y="3219847"/>
            <a:ext cx="2205614" cy="923330"/>
          </a:xfrm>
          <a:prstGeom prst="rect">
            <a:avLst/>
          </a:prstGeom>
        </p:spPr>
        <p:txBody>
          <a:bodyPr wrap="square" spcCol="54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err="1" smtClean="0">
                <a:solidFill>
                  <a:srgbClr val="7F0055"/>
                </a:solidFill>
                <a:latin typeface="+mn-lt"/>
              </a:rPr>
              <a:t>int</a:t>
            </a:r>
            <a:r>
              <a:rPr lang="en-US" altLang="ko-KR" sz="1800" b="1" dirty="0" smtClean="0">
                <a:latin typeface="+mn-lt"/>
              </a:rPr>
              <a:t>[] </a:t>
            </a:r>
            <a:r>
              <a:rPr lang="en-US" altLang="ko-KR" sz="1800" b="1" dirty="0" smtClean="0">
                <a:solidFill>
                  <a:srgbClr val="6A3E3E"/>
                </a:solidFill>
                <a:latin typeface="+mn-lt"/>
              </a:rPr>
              <a:t>array</a:t>
            </a:r>
            <a:r>
              <a:rPr lang="en-US" altLang="ko-KR" sz="1800" b="1" dirty="0" smtClean="0">
                <a:latin typeface="+mn-lt"/>
              </a:rPr>
              <a:t>; </a:t>
            </a:r>
            <a:r>
              <a:rPr lang="en-US" altLang="ko-KR" sz="1800" b="1" dirty="0">
                <a:solidFill>
                  <a:srgbClr val="3F7F5F"/>
                </a:solidFill>
              </a:rPr>
              <a:t>// </a:t>
            </a:r>
            <a:r>
              <a:rPr lang="ko-KR" altLang="en-US" sz="1800" b="1" dirty="0" smtClean="0">
                <a:solidFill>
                  <a:srgbClr val="3F7F5F"/>
                </a:solidFill>
              </a:rPr>
              <a:t>선언</a:t>
            </a:r>
            <a:endParaRPr lang="en-US" altLang="ko-KR" sz="1800" b="1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 err="1" smtClean="0">
                <a:solidFill>
                  <a:srgbClr val="7F0055"/>
                </a:solidFill>
                <a:latin typeface="+mn-lt"/>
              </a:rPr>
              <a:t>int</a:t>
            </a:r>
            <a:r>
              <a:rPr lang="en-US" altLang="ko-KR" sz="1800" b="1" dirty="0" smtClean="0">
                <a:latin typeface="+mn-lt"/>
              </a:rPr>
              <a:t> </a:t>
            </a:r>
            <a:r>
              <a:rPr lang="en-US" altLang="ko-KR" sz="1800" b="1" dirty="0" smtClean="0">
                <a:solidFill>
                  <a:srgbClr val="6A3E3E"/>
                </a:solidFill>
                <a:latin typeface="+mn-lt"/>
              </a:rPr>
              <a:t>_array</a:t>
            </a:r>
            <a:r>
              <a:rPr lang="en-US" altLang="ko-KR" sz="1800" b="1" dirty="0" smtClean="0">
                <a:latin typeface="+mn-lt"/>
              </a:rPr>
              <a:t>[];</a:t>
            </a:r>
            <a:endParaRPr lang="ko-KR" altLang="en-US" sz="1800" dirty="0">
              <a:latin typeface="+mn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60300" y="3222684"/>
            <a:ext cx="4572000" cy="923330"/>
          </a:xfrm>
          <a:prstGeom prst="rect">
            <a:avLst/>
          </a:prstGeom>
        </p:spPr>
        <p:txBody>
          <a:bodyPr spcCol="54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err="1">
                <a:solidFill>
                  <a:srgbClr val="7F0055"/>
                </a:solidFill>
                <a:latin typeface="+mn-lt"/>
              </a:rPr>
              <a:t>int</a:t>
            </a:r>
            <a:r>
              <a:rPr lang="en-US" altLang="ko-KR" sz="1800" b="1" dirty="0">
                <a:latin typeface="+mn-lt"/>
              </a:rPr>
              <a:t>[] </a:t>
            </a:r>
            <a:r>
              <a:rPr lang="en-US" altLang="ko-KR" sz="1800" b="1" dirty="0">
                <a:solidFill>
                  <a:srgbClr val="6A3E3E"/>
                </a:solidFill>
                <a:latin typeface="+mn-lt"/>
              </a:rPr>
              <a:t>array</a:t>
            </a:r>
            <a:r>
              <a:rPr lang="en-US" altLang="ko-KR" sz="1800" b="1" dirty="0">
                <a:latin typeface="+mn-lt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800" b="1" dirty="0">
                <a:latin typeface="+mn-lt"/>
              </a:rPr>
              <a:t> </a:t>
            </a:r>
            <a:r>
              <a:rPr lang="en-US" altLang="ko-KR" sz="1800" b="1" dirty="0" err="1" smtClean="0">
                <a:solidFill>
                  <a:srgbClr val="7F0055"/>
                </a:solidFill>
                <a:latin typeface="+mn-lt"/>
              </a:rPr>
              <a:t>int</a:t>
            </a:r>
            <a:r>
              <a:rPr lang="en-US" altLang="ko-KR" sz="1800" b="1" dirty="0" smtClean="0">
                <a:latin typeface="+mn-lt"/>
              </a:rPr>
              <a:t>[5];  </a:t>
            </a:r>
            <a:r>
              <a:rPr lang="en-US" altLang="ko-KR" sz="1800" b="1" dirty="0" smtClean="0">
                <a:solidFill>
                  <a:srgbClr val="3F7F5F"/>
                </a:solidFill>
                <a:latin typeface="+mn-lt"/>
              </a:rPr>
              <a:t>// </a:t>
            </a:r>
            <a:r>
              <a:rPr lang="ko-KR" altLang="en-US" sz="1800" b="1" dirty="0">
                <a:solidFill>
                  <a:srgbClr val="3F7F5F"/>
                </a:solidFill>
                <a:latin typeface="+mn-lt"/>
              </a:rPr>
              <a:t>초기값 </a:t>
            </a:r>
            <a:r>
              <a:rPr lang="en-US" altLang="ko-KR" sz="1800" b="1" dirty="0" smtClean="0">
                <a:solidFill>
                  <a:srgbClr val="3F7F5F"/>
                </a:solidFill>
                <a:latin typeface="+mn-lt"/>
              </a:rPr>
              <a:t>0</a:t>
            </a:r>
            <a:endParaRPr lang="en-US" altLang="ko-KR" sz="1800" b="1" dirty="0">
              <a:solidFill>
                <a:srgbClr val="3F7F5F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 err="1">
                <a:solidFill>
                  <a:srgbClr val="7F0055"/>
                </a:solidFill>
                <a:latin typeface="+mn-lt"/>
              </a:rPr>
              <a:t>int</a:t>
            </a:r>
            <a:r>
              <a:rPr lang="en-US" altLang="ko-KR" sz="1800" b="1" dirty="0">
                <a:latin typeface="+mn-lt"/>
              </a:rPr>
              <a:t> </a:t>
            </a:r>
            <a:r>
              <a:rPr lang="en-US" altLang="ko-KR" sz="1800" b="1" dirty="0">
                <a:solidFill>
                  <a:srgbClr val="6A3E3E"/>
                </a:solidFill>
                <a:latin typeface="+mn-lt"/>
              </a:rPr>
              <a:t>_array</a:t>
            </a:r>
            <a:r>
              <a:rPr lang="en-US" altLang="ko-KR" sz="1800" b="1" dirty="0">
                <a:latin typeface="+mn-lt"/>
              </a:rPr>
              <a:t>[] = { 1, 2, </a:t>
            </a:r>
            <a:r>
              <a:rPr lang="en-US" altLang="ko-KR" sz="1800" b="1" dirty="0" smtClean="0">
                <a:latin typeface="+mn-lt"/>
              </a:rPr>
              <a:t>3, 4, 5 </a:t>
            </a:r>
            <a:r>
              <a:rPr lang="en-US" altLang="ko-KR" sz="1800" b="1" dirty="0">
                <a:latin typeface="+mn-lt"/>
              </a:rPr>
              <a:t>};</a:t>
            </a:r>
            <a:endParaRPr lang="ko-KR" altLang="en-US" sz="1800" dirty="0">
              <a:latin typeface="+mn-lt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394207" y="1886115"/>
            <a:ext cx="6355585" cy="864158"/>
            <a:chOff x="678263" y="1726761"/>
            <a:chExt cx="6355585" cy="864158"/>
          </a:xfrm>
        </p:grpSpPr>
        <p:sp>
          <p:nvSpPr>
            <p:cNvPr id="8" name="직사각형 7"/>
            <p:cNvSpPr/>
            <p:nvPr/>
          </p:nvSpPr>
          <p:spPr>
            <a:xfrm>
              <a:off x="678263" y="1726761"/>
              <a:ext cx="1271117" cy="864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smtClean="0">
                  <a:solidFill>
                    <a:srgbClr val="000000"/>
                  </a:solidFill>
                </a:rPr>
                <a:t>array[0]</a:t>
              </a:r>
              <a:endParaRPr lang="ko-KR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49380" y="1726761"/>
              <a:ext cx="1271117" cy="864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smtClean="0">
                  <a:solidFill>
                    <a:srgbClr val="000000"/>
                  </a:solidFill>
                </a:rPr>
                <a:t>array[1]</a:t>
              </a:r>
              <a:endParaRPr lang="ko-KR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20497" y="1726761"/>
              <a:ext cx="1271117" cy="864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smtClean="0">
                  <a:solidFill>
                    <a:srgbClr val="000000"/>
                  </a:solidFill>
                </a:rPr>
                <a:t>array[2]</a:t>
              </a:r>
              <a:endParaRPr lang="ko-KR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491614" y="1726761"/>
              <a:ext cx="1271117" cy="864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smtClean="0">
                  <a:solidFill>
                    <a:srgbClr val="000000"/>
                  </a:solidFill>
                </a:rPr>
                <a:t>array[3]</a:t>
              </a:r>
              <a:endParaRPr lang="ko-KR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62731" y="1726761"/>
              <a:ext cx="1271117" cy="864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smtClean="0">
                  <a:solidFill>
                    <a:srgbClr val="000000"/>
                  </a:solidFill>
                </a:rPr>
                <a:t>array[4]</a:t>
              </a:r>
              <a:endParaRPr lang="ko-KR" alt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33007" y="126530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latin typeface="+mn-lt"/>
              </a:rPr>
              <a:t>array</a:t>
            </a:r>
            <a:endParaRPr lang="ko-KR" alt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78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j-ea"/>
                <a:ea typeface="+mj-ea"/>
              </a:rPr>
              <a:t>Call by </a:t>
            </a:r>
            <a:r>
              <a:rPr lang="en-US" altLang="ko-KR" dirty="0" err="1" smtClean="0">
                <a:latin typeface="+mj-ea"/>
                <a:ea typeface="+mj-ea"/>
              </a:rPr>
              <a:t>vaule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(Not call by reference)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42</a:t>
            </a:fld>
            <a:endParaRPr lang="ko" altLang="en-US"/>
          </a:p>
        </p:txBody>
      </p:sp>
      <p:sp>
        <p:nvSpPr>
          <p:cNvPr id="4" name="직사각형 3"/>
          <p:cNvSpPr/>
          <p:nvPr/>
        </p:nvSpPr>
        <p:spPr>
          <a:xfrm>
            <a:off x="954793" y="1256284"/>
            <a:ext cx="4476542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200" b="1" dirty="0">
                <a:latin typeface="+mn-lt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+mn-lt"/>
              </a:rPr>
              <a:t>static</a:t>
            </a:r>
            <a:r>
              <a:rPr lang="en-US" altLang="ko-KR" sz="1200" b="1" dirty="0">
                <a:latin typeface="+mn-lt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+mn-lt"/>
              </a:rPr>
              <a:t>void</a:t>
            </a:r>
            <a:r>
              <a:rPr lang="en-US" altLang="ko-KR" sz="1200" b="1" dirty="0">
                <a:latin typeface="+mn-lt"/>
              </a:rPr>
              <a:t> check(Worker </a:t>
            </a:r>
            <a:r>
              <a:rPr lang="en-US" altLang="ko-KR" sz="1200" b="1" dirty="0" smtClean="0">
                <a:solidFill>
                  <a:srgbClr val="6A3E3E"/>
                </a:solidFill>
                <a:latin typeface="+mn-lt"/>
              </a:rPr>
              <a:t>he</a:t>
            </a:r>
            <a:r>
              <a:rPr lang="en-US" altLang="ko-KR" sz="1200" b="1" dirty="0" smtClean="0">
                <a:latin typeface="+mn-lt"/>
              </a:rPr>
              <a:t>) </a:t>
            </a:r>
            <a:r>
              <a:rPr lang="en-US" altLang="ko-KR" sz="1200" b="1" dirty="0">
                <a:latin typeface="+mn-lt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6A3E3E"/>
                </a:solidFill>
                <a:latin typeface="+mn-lt"/>
              </a:rPr>
              <a:t>    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+mn-lt"/>
              </a:rPr>
              <a:t>he</a:t>
            </a:r>
            <a:r>
              <a:rPr lang="en-US" altLang="ko-KR" sz="1200" b="1" dirty="0" err="1" smtClean="0">
                <a:latin typeface="+mn-lt"/>
              </a:rPr>
              <a:t>.getJob</a:t>
            </a:r>
            <a:r>
              <a:rPr lang="en-US" altLang="ko-KR" sz="1200" b="1" dirty="0">
                <a:latin typeface="+mn-lt"/>
              </a:rPr>
              <a:t>().equals(</a:t>
            </a:r>
            <a:r>
              <a:rPr lang="en-US" altLang="ko-KR" sz="1200" b="1" dirty="0">
                <a:solidFill>
                  <a:srgbClr val="2A00FF"/>
                </a:solidFill>
                <a:latin typeface="+mn-lt"/>
              </a:rPr>
              <a:t>"Police</a:t>
            </a:r>
            <a:r>
              <a:rPr lang="en-US" altLang="ko-KR" sz="1200" b="1" dirty="0" smtClean="0">
                <a:solidFill>
                  <a:srgbClr val="2A00FF"/>
                </a:solidFill>
                <a:latin typeface="+mn-lt"/>
              </a:rPr>
              <a:t>"</a:t>
            </a:r>
            <a:r>
              <a:rPr lang="en-US" altLang="ko-KR" sz="1200" b="1" dirty="0" smtClean="0">
                <a:latin typeface="+mn-lt"/>
              </a:rPr>
              <a:t>);         </a:t>
            </a:r>
            <a:r>
              <a:rPr lang="en-US" altLang="ko-KR" sz="1200" b="1" dirty="0" smtClean="0">
                <a:solidFill>
                  <a:srgbClr val="3F7F5F"/>
                </a:solidFill>
                <a:latin typeface="+mn-lt"/>
              </a:rPr>
              <a:t>//</a:t>
            </a:r>
            <a:r>
              <a:rPr lang="en-US" altLang="ko-KR" sz="1200" b="1" dirty="0">
                <a:solidFill>
                  <a:srgbClr val="3F7F5F"/>
                </a:solidFill>
                <a:latin typeface="+mn-lt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6A3E3E"/>
                </a:solidFill>
                <a:latin typeface="+mn-lt"/>
              </a:rPr>
              <a:t>    he</a:t>
            </a:r>
            <a:r>
              <a:rPr lang="en-US" altLang="ko-KR" sz="1200" b="1" dirty="0" smtClean="0">
                <a:latin typeface="+mn-lt"/>
              </a:rPr>
              <a:t> </a:t>
            </a:r>
            <a:r>
              <a:rPr lang="en-US" altLang="ko-KR" sz="1200" b="1" dirty="0">
                <a:latin typeface="+mn-lt"/>
              </a:rPr>
              <a:t>= </a:t>
            </a:r>
            <a:r>
              <a:rPr lang="en-US" altLang="ko-KR" sz="1200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200" b="1" dirty="0">
                <a:latin typeface="+mn-lt"/>
              </a:rPr>
              <a:t> Worker(</a:t>
            </a:r>
            <a:r>
              <a:rPr lang="en-US" altLang="ko-KR" sz="1200" b="1" dirty="0">
                <a:solidFill>
                  <a:srgbClr val="2A00FF"/>
                </a:solidFill>
                <a:latin typeface="+mn-lt"/>
              </a:rPr>
              <a:t>"</a:t>
            </a:r>
            <a:r>
              <a:rPr lang="en-US" altLang="ko-KR" sz="1200" b="1" dirty="0" err="1">
                <a:solidFill>
                  <a:srgbClr val="2A00FF"/>
                </a:solidFill>
                <a:latin typeface="+mn-lt"/>
              </a:rPr>
              <a:t>Bob"</a:t>
            </a:r>
            <a:r>
              <a:rPr lang="en-US" altLang="ko-KR" sz="1200" b="1" dirty="0" err="1">
                <a:latin typeface="+mn-lt"/>
              </a:rPr>
              <a:t>,</a:t>
            </a:r>
            <a:r>
              <a:rPr lang="en-US" altLang="ko-KR" sz="1200" b="1" dirty="0" err="1">
                <a:solidFill>
                  <a:srgbClr val="2A00FF"/>
                </a:solidFill>
                <a:latin typeface="+mn-lt"/>
              </a:rPr>
              <a:t>"Nurse</a:t>
            </a:r>
            <a:r>
              <a:rPr lang="en-US" altLang="ko-KR" sz="1200" b="1" dirty="0">
                <a:solidFill>
                  <a:srgbClr val="2A00FF"/>
                </a:solidFill>
                <a:latin typeface="+mn-lt"/>
              </a:rPr>
              <a:t>"</a:t>
            </a:r>
            <a:r>
              <a:rPr lang="en-US" altLang="ko-KR" sz="1200" b="1" dirty="0">
                <a:latin typeface="+mn-lt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6A3E3E"/>
                </a:solidFill>
                <a:latin typeface="+mn-lt"/>
              </a:rPr>
              <a:t>    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+mn-lt"/>
              </a:rPr>
              <a:t>he</a:t>
            </a:r>
            <a:r>
              <a:rPr lang="en-US" altLang="ko-KR" sz="1200" b="1" dirty="0" err="1" smtClean="0">
                <a:latin typeface="+mn-lt"/>
              </a:rPr>
              <a:t>.getJob</a:t>
            </a:r>
            <a:r>
              <a:rPr lang="en-US" altLang="ko-KR" sz="1200" b="1" dirty="0">
                <a:latin typeface="+mn-lt"/>
              </a:rPr>
              <a:t>().equals(</a:t>
            </a:r>
            <a:r>
              <a:rPr lang="en-US" altLang="ko-KR" sz="1200" b="1" dirty="0">
                <a:solidFill>
                  <a:srgbClr val="2A00FF"/>
                </a:solidFill>
                <a:latin typeface="+mn-lt"/>
              </a:rPr>
              <a:t>"Nurse</a:t>
            </a:r>
            <a:r>
              <a:rPr lang="en-US" altLang="ko-KR" sz="1200" b="1" dirty="0" smtClean="0">
                <a:solidFill>
                  <a:srgbClr val="2A00FF"/>
                </a:solidFill>
                <a:latin typeface="+mn-lt"/>
              </a:rPr>
              <a:t>"</a:t>
            </a:r>
            <a:r>
              <a:rPr lang="en-US" altLang="ko-KR" sz="1200" b="1" dirty="0" smtClean="0">
                <a:latin typeface="+mn-lt"/>
              </a:rPr>
              <a:t>);         </a:t>
            </a:r>
            <a:r>
              <a:rPr lang="en-US" altLang="ko-KR" sz="1200" b="1" dirty="0" smtClean="0">
                <a:solidFill>
                  <a:srgbClr val="3F7F5F"/>
                </a:solidFill>
                <a:latin typeface="+mn-lt"/>
              </a:rPr>
              <a:t>//</a:t>
            </a:r>
            <a:r>
              <a:rPr lang="en-US" altLang="ko-KR" sz="1200" b="1" dirty="0">
                <a:solidFill>
                  <a:srgbClr val="3F7F5F"/>
                </a:solidFill>
                <a:latin typeface="+mn-lt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lt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54793" y="3018612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lt"/>
              </a:rPr>
              <a:t>Worker </a:t>
            </a:r>
            <a:r>
              <a:rPr lang="en-US" altLang="ko-KR" sz="1200" b="1" dirty="0">
                <a:solidFill>
                  <a:srgbClr val="6A3E3E"/>
                </a:solidFill>
                <a:latin typeface="+mn-lt"/>
              </a:rPr>
              <a:t>bob</a:t>
            </a:r>
            <a:r>
              <a:rPr lang="en-US" altLang="ko-KR" sz="1200" b="1" dirty="0">
                <a:latin typeface="+mn-lt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200" b="1" dirty="0">
                <a:latin typeface="+mn-lt"/>
              </a:rPr>
              <a:t> Worker(</a:t>
            </a:r>
            <a:r>
              <a:rPr lang="en-US" altLang="ko-KR" sz="1200" b="1" dirty="0">
                <a:solidFill>
                  <a:srgbClr val="2A00FF"/>
                </a:solidFill>
                <a:latin typeface="+mn-lt"/>
              </a:rPr>
              <a:t>"Bob"</a:t>
            </a:r>
            <a:r>
              <a:rPr lang="en-US" altLang="ko-KR" sz="1200" b="1" dirty="0">
                <a:latin typeface="+mn-lt"/>
              </a:rPr>
              <a:t>, </a:t>
            </a:r>
            <a:r>
              <a:rPr lang="en-US" altLang="ko-KR" sz="1200" b="1" dirty="0">
                <a:solidFill>
                  <a:srgbClr val="2A00FF"/>
                </a:solidFill>
                <a:latin typeface="+mn-lt"/>
              </a:rPr>
              <a:t>"Police"</a:t>
            </a:r>
            <a:r>
              <a:rPr lang="en-US" altLang="ko-KR" sz="1200" b="1" dirty="0">
                <a:latin typeface="+mn-lt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b="1" i="1" dirty="0">
                <a:latin typeface="+mn-lt"/>
              </a:rPr>
              <a:t>check(</a:t>
            </a:r>
            <a:r>
              <a:rPr lang="en-US" altLang="ko-KR" sz="1200" b="1" i="1" dirty="0">
                <a:solidFill>
                  <a:srgbClr val="6A3E3E"/>
                </a:solidFill>
                <a:latin typeface="+mn-lt"/>
              </a:rPr>
              <a:t>bob</a:t>
            </a:r>
            <a:r>
              <a:rPr lang="en-US" altLang="ko-KR" sz="1200" b="1" i="1" dirty="0">
                <a:latin typeface="+mn-lt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6A3E3E"/>
                </a:solidFill>
                <a:latin typeface="+mn-lt"/>
              </a:rPr>
              <a:t>bob</a:t>
            </a:r>
            <a:r>
              <a:rPr lang="en-US" altLang="ko-KR" sz="1200" b="1" dirty="0" err="1">
                <a:latin typeface="+mn-lt"/>
              </a:rPr>
              <a:t>.getJob</a:t>
            </a:r>
            <a:r>
              <a:rPr lang="en-US" altLang="ko-KR" sz="1200" b="1" dirty="0">
                <a:latin typeface="+mn-lt"/>
              </a:rPr>
              <a:t>().equals(</a:t>
            </a:r>
            <a:r>
              <a:rPr lang="en-US" altLang="ko-KR" sz="1200" b="1" dirty="0">
                <a:solidFill>
                  <a:srgbClr val="2A00FF"/>
                </a:solidFill>
                <a:latin typeface="+mn-lt"/>
              </a:rPr>
              <a:t>"Police</a:t>
            </a:r>
            <a:r>
              <a:rPr lang="en-US" altLang="ko-KR" sz="1200" b="1" dirty="0" smtClean="0">
                <a:solidFill>
                  <a:srgbClr val="2A00FF"/>
                </a:solidFill>
                <a:latin typeface="+mn-lt"/>
              </a:rPr>
              <a:t>"</a:t>
            </a:r>
            <a:r>
              <a:rPr lang="en-US" altLang="ko-KR" sz="1200" b="1" dirty="0" smtClean="0">
                <a:latin typeface="+mn-lt"/>
              </a:rPr>
              <a:t>);                </a:t>
            </a:r>
            <a:r>
              <a:rPr lang="en-US" altLang="ko-KR" sz="1200" b="1" dirty="0" smtClean="0">
                <a:solidFill>
                  <a:srgbClr val="3F7F5F"/>
                </a:solidFill>
                <a:latin typeface="+mn-lt"/>
              </a:rPr>
              <a:t>//</a:t>
            </a:r>
            <a:r>
              <a:rPr lang="en-US" altLang="ko-KR" sz="1200" b="1" dirty="0">
                <a:solidFill>
                  <a:srgbClr val="3F7F5F"/>
                </a:solidFill>
                <a:latin typeface="+mn-lt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6A3E3E"/>
                </a:solidFill>
                <a:latin typeface="+mn-lt"/>
              </a:rPr>
              <a:t>bob</a:t>
            </a:r>
            <a:r>
              <a:rPr lang="en-US" altLang="ko-KR" sz="1200" b="1" dirty="0" err="1">
                <a:latin typeface="+mn-lt"/>
              </a:rPr>
              <a:t>.getJob</a:t>
            </a:r>
            <a:r>
              <a:rPr lang="en-US" altLang="ko-KR" sz="1200" b="1" dirty="0">
                <a:latin typeface="+mn-lt"/>
              </a:rPr>
              <a:t>().equals(</a:t>
            </a:r>
            <a:r>
              <a:rPr lang="en-US" altLang="ko-KR" sz="1200" b="1" dirty="0">
                <a:solidFill>
                  <a:srgbClr val="2A00FF"/>
                </a:solidFill>
                <a:latin typeface="+mn-lt"/>
              </a:rPr>
              <a:t>"Nurse</a:t>
            </a:r>
            <a:r>
              <a:rPr lang="en-US" altLang="ko-KR" sz="1200" b="1" dirty="0" smtClean="0">
                <a:solidFill>
                  <a:srgbClr val="2A00FF"/>
                </a:solidFill>
                <a:latin typeface="+mn-lt"/>
              </a:rPr>
              <a:t>"</a:t>
            </a:r>
            <a:r>
              <a:rPr lang="en-US" altLang="ko-KR" sz="1200" b="1" dirty="0" smtClean="0">
                <a:latin typeface="+mn-lt"/>
              </a:rPr>
              <a:t>);               </a:t>
            </a:r>
            <a:r>
              <a:rPr lang="en-US" altLang="ko-KR" sz="1200" b="1" dirty="0" smtClean="0">
                <a:solidFill>
                  <a:srgbClr val="3F7F5F"/>
                </a:solidFill>
                <a:latin typeface="+mn-lt"/>
              </a:rPr>
              <a:t>//</a:t>
            </a:r>
            <a:r>
              <a:rPr lang="en-US" altLang="ko-KR" sz="1200" b="1" dirty="0">
                <a:solidFill>
                  <a:srgbClr val="3F7F5F"/>
                </a:solidFill>
                <a:latin typeface="+mn-lt"/>
              </a:rPr>
              <a:t>false</a:t>
            </a:r>
            <a:endParaRPr lang="ko-KR" altLang="en-US" sz="1200" b="1" dirty="0">
              <a:latin typeface="+mn-lt"/>
            </a:endParaRPr>
          </a:p>
        </p:txBody>
      </p:sp>
      <p:cxnSp>
        <p:nvCxnSpPr>
          <p:cNvPr id="18" name="구부러진 연결선 17"/>
          <p:cNvCxnSpPr>
            <a:endCxn id="5" idx="0"/>
          </p:cNvCxnSpPr>
          <p:nvPr/>
        </p:nvCxnSpPr>
        <p:spPr>
          <a:xfrm rot="10800000" flipV="1">
            <a:off x="3240793" y="2779778"/>
            <a:ext cx="1803478" cy="2388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1381" y="2625889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main()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60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ea"/>
                <a:ea typeface="+mj-ea"/>
              </a:rPr>
              <a:t>Garbage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43</a:t>
            </a:fld>
            <a:endParaRPr lang="ko" altLang="en-US"/>
          </a:p>
        </p:txBody>
      </p:sp>
      <p:sp>
        <p:nvSpPr>
          <p:cNvPr id="4" name="직사각형 3"/>
          <p:cNvSpPr/>
          <p:nvPr/>
        </p:nvSpPr>
        <p:spPr>
          <a:xfrm>
            <a:off x="1035780" y="1199088"/>
            <a:ext cx="246687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lt"/>
              </a:rPr>
              <a:t>Book </a:t>
            </a:r>
            <a:r>
              <a:rPr lang="en-US" altLang="ko-KR" b="1" dirty="0">
                <a:solidFill>
                  <a:srgbClr val="6A3E3E"/>
                </a:solidFill>
                <a:latin typeface="+mn-lt"/>
              </a:rPr>
              <a:t>a</a:t>
            </a:r>
            <a:r>
              <a:rPr lang="en-US" altLang="ko-KR" b="1" dirty="0">
                <a:latin typeface="+mn-lt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b="1" dirty="0">
                <a:latin typeface="+mn-lt"/>
              </a:rPr>
              <a:t> Book();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lt"/>
              </a:rPr>
              <a:t>Book </a:t>
            </a:r>
            <a:r>
              <a:rPr lang="en-US" altLang="ko-KR" b="1" dirty="0">
                <a:solidFill>
                  <a:srgbClr val="6A3E3E"/>
                </a:solidFill>
                <a:latin typeface="+mn-lt"/>
              </a:rPr>
              <a:t>b</a:t>
            </a:r>
            <a:r>
              <a:rPr lang="en-US" altLang="ko-KR" b="1" dirty="0">
                <a:latin typeface="+mn-lt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b="1" dirty="0">
                <a:latin typeface="+mn-lt"/>
              </a:rPr>
              <a:t> Book();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lt"/>
              </a:rPr>
              <a:t>Book </a:t>
            </a:r>
            <a:r>
              <a:rPr lang="en-US" altLang="ko-KR" b="1" dirty="0">
                <a:solidFill>
                  <a:srgbClr val="6A3E3E"/>
                </a:solidFill>
                <a:latin typeface="+mn-lt"/>
              </a:rPr>
              <a:t>c</a:t>
            </a:r>
            <a:r>
              <a:rPr lang="en-US" altLang="ko-KR" b="1" dirty="0">
                <a:latin typeface="+mn-lt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b="1" dirty="0">
                <a:latin typeface="+mn-lt"/>
              </a:rPr>
              <a:t> Book</a:t>
            </a:r>
            <a:r>
              <a:rPr lang="en-US" altLang="ko-KR" b="1" dirty="0" smtClean="0">
                <a:latin typeface="+mn-lt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6A3E3E"/>
                </a:solidFill>
                <a:latin typeface="+mn-lt"/>
              </a:rPr>
              <a:t>b</a:t>
            </a:r>
            <a:r>
              <a:rPr lang="en-US" altLang="ko-KR" b="1" dirty="0" smtClean="0">
                <a:latin typeface="+mn-lt"/>
              </a:rPr>
              <a:t> </a:t>
            </a:r>
            <a:r>
              <a:rPr lang="en-US" altLang="ko-KR" b="1" dirty="0">
                <a:latin typeface="+mn-lt"/>
              </a:rPr>
              <a:t>= </a:t>
            </a:r>
            <a:r>
              <a:rPr lang="en-US" altLang="ko-KR" b="1" dirty="0" smtClean="0">
                <a:solidFill>
                  <a:srgbClr val="6A3E3E"/>
                </a:solidFill>
                <a:latin typeface="+mn-lt"/>
              </a:rPr>
              <a:t>a</a:t>
            </a:r>
            <a:r>
              <a:rPr lang="en-US" altLang="ko-KR" b="1" dirty="0" smtClean="0">
                <a:latin typeface="+mn-lt"/>
              </a:rPr>
              <a:t>;</a:t>
            </a:r>
            <a:endParaRPr lang="en-US" altLang="ko-KR" b="1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6A3E3E"/>
                </a:solidFill>
                <a:latin typeface="+mn-lt"/>
              </a:rPr>
              <a:t>c</a:t>
            </a:r>
            <a:r>
              <a:rPr lang="en-US" altLang="ko-KR" b="1" dirty="0">
                <a:latin typeface="+mn-lt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+mn-lt"/>
              </a:rPr>
              <a:t>null</a:t>
            </a:r>
            <a:r>
              <a:rPr lang="en-US" altLang="ko-KR" b="1" dirty="0">
                <a:latin typeface="+mn-lt"/>
              </a:rPr>
              <a:t>;</a:t>
            </a:r>
            <a:endParaRPr lang="ko-KR" altLang="en-US" b="1" dirty="0">
              <a:latin typeface="+mn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262701" y="493723"/>
            <a:ext cx="3227549" cy="1791339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ko-KR" altLang="en-US" b="1" dirty="0" err="1" smtClean="0">
                <a:solidFill>
                  <a:srgbClr val="000000"/>
                </a:solidFill>
              </a:rPr>
              <a:t>힙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1889" y="714297"/>
            <a:ext cx="356716" cy="3529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/>
              <a:t>a</a:t>
            </a:r>
            <a:endParaRPr lang="ko-KR" altLang="en-US" sz="1800" b="1" dirty="0"/>
          </a:p>
        </p:txBody>
      </p:sp>
      <p:sp>
        <p:nvSpPr>
          <p:cNvPr id="8" name="직사각형 7"/>
          <p:cNvSpPr/>
          <p:nvPr/>
        </p:nvSpPr>
        <p:spPr>
          <a:xfrm>
            <a:off x="4301889" y="1217719"/>
            <a:ext cx="356716" cy="3529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/>
              <a:t>b</a:t>
            </a:r>
            <a:endParaRPr lang="ko-KR" altLang="en-US" sz="1800" b="1" dirty="0"/>
          </a:p>
        </p:txBody>
      </p:sp>
      <p:sp>
        <p:nvSpPr>
          <p:cNvPr id="9" name="직사각형 8"/>
          <p:cNvSpPr/>
          <p:nvPr/>
        </p:nvSpPr>
        <p:spPr>
          <a:xfrm>
            <a:off x="4301889" y="1721141"/>
            <a:ext cx="356716" cy="3529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/>
              <a:t>c</a:t>
            </a:r>
            <a:endParaRPr lang="ko-KR" altLang="en-US" sz="18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405635" y="705206"/>
            <a:ext cx="748401" cy="361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Book</a:t>
            </a:r>
            <a:endParaRPr lang="ko-KR" altLang="en-US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02274" y="705206"/>
            <a:ext cx="748401" cy="361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Book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98913" y="705206"/>
            <a:ext cx="748401" cy="361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Book</a:t>
            </a:r>
            <a:endParaRPr lang="ko-KR" altLang="en-US" b="1" dirty="0"/>
          </a:p>
        </p:txBody>
      </p:sp>
      <p:cxnSp>
        <p:nvCxnSpPr>
          <p:cNvPr id="14" name="구부러진 연결선 13"/>
          <p:cNvCxnSpPr>
            <a:stCxn id="6" idx="3"/>
            <a:endCxn id="13" idx="1"/>
          </p:cNvCxnSpPr>
          <p:nvPr/>
        </p:nvCxnSpPr>
        <p:spPr>
          <a:xfrm flipV="1">
            <a:off x="4658605" y="886205"/>
            <a:ext cx="940308" cy="454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8" idx="3"/>
            <a:endCxn id="12" idx="2"/>
          </p:cNvCxnSpPr>
          <p:nvPr/>
        </p:nvCxnSpPr>
        <p:spPr>
          <a:xfrm flipV="1">
            <a:off x="4658605" y="1067204"/>
            <a:ext cx="2217870" cy="32696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>
            <a:stCxn id="9" idx="3"/>
            <a:endCxn id="10" idx="2"/>
          </p:cNvCxnSpPr>
          <p:nvPr/>
        </p:nvCxnSpPr>
        <p:spPr>
          <a:xfrm flipV="1">
            <a:off x="4658605" y="1067204"/>
            <a:ext cx="3121231" cy="83039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5264380" y="2907001"/>
            <a:ext cx="3227549" cy="1791339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ko-KR" altLang="en-US" b="1" dirty="0" err="1" smtClean="0">
                <a:solidFill>
                  <a:srgbClr val="000000"/>
                </a:solidFill>
              </a:rPr>
              <a:t>힙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03568" y="3127575"/>
            <a:ext cx="356716" cy="3529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/>
              <a:t>a</a:t>
            </a:r>
            <a:endParaRPr lang="ko-KR" altLang="en-US" sz="1800" b="1" dirty="0"/>
          </a:p>
        </p:txBody>
      </p:sp>
      <p:sp>
        <p:nvSpPr>
          <p:cNvPr id="22" name="직사각형 21"/>
          <p:cNvSpPr/>
          <p:nvPr/>
        </p:nvSpPr>
        <p:spPr>
          <a:xfrm>
            <a:off x="4303568" y="3630997"/>
            <a:ext cx="356716" cy="3529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/>
              <a:t>b</a:t>
            </a:r>
            <a:endParaRPr lang="ko-KR" altLang="en-US" sz="1800" b="1" dirty="0"/>
          </a:p>
        </p:txBody>
      </p:sp>
      <p:sp>
        <p:nvSpPr>
          <p:cNvPr id="23" name="직사각형 22"/>
          <p:cNvSpPr/>
          <p:nvPr/>
        </p:nvSpPr>
        <p:spPr>
          <a:xfrm>
            <a:off x="4303568" y="4134419"/>
            <a:ext cx="356716" cy="3529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/>
              <a:t>c</a:t>
            </a:r>
            <a:endParaRPr lang="ko-KR" altLang="en-US" sz="18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07314" y="3118484"/>
            <a:ext cx="748401" cy="361998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Book</a:t>
            </a:r>
            <a:endParaRPr lang="ko-KR" altLang="en-US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503953" y="3118484"/>
            <a:ext cx="748401" cy="361998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Book</a:t>
            </a:r>
            <a:endParaRPr lang="ko-KR" alt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600592" y="3118484"/>
            <a:ext cx="748401" cy="361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Book</a:t>
            </a:r>
            <a:endParaRPr lang="ko-KR" altLang="en-US" b="1" dirty="0"/>
          </a:p>
        </p:txBody>
      </p:sp>
      <p:cxnSp>
        <p:nvCxnSpPr>
          <p:cNvPr id="27" name="구부러진 연결선 26"/>
          <p:cNvCxnSpPr>
            <a:stCxn id="21" idx="3"/>
            <a:endCxn id="26" idx="1"/>
          </p:cNvCxnSpPr>
          <p:nvPr/>
        </p:nvCxnSpPr>
        <p:spPr>
          <a:xfrm flipV="1">
            <a:off x="4660284" y="3299483"/>
            <a:ext cx="940308" cy="454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22" idx="3"/>
            <a:endCxn id="26" idx="2"/>
          </p:cNvCxnSpPr>
          <p:nvPr/>
        </p:nvCxnSpPr>
        <p:spPr>
          <a:xfrm flipV="1">
            <a:off x="4660284" y="3480482"/>
            <a:ext cx="1314509" cy="32696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아래쪽 화살표 18"/>
          <p:cNvSpPr/>
          <p:nvPr/>
        </p:nvSpPr>
        <p:spPr>
          <a:xfrm>
            <a:off x="6689374" y="2376647"/>
            <a:ext cx="374200" cy="442127"/>
          </a:xfrm>
          <a:prstGeom prst="downArrow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5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ea"/>
                <a:ea typeface="+mj-ea"/>
              </a:rPr>
              <a:t>Garbage Collector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44</a:t>
            </a:fld>
            <a:endParaRPr lang="ko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30109" y="1712205"/>
            <a:ext cx="4414991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Heap </a:t>
            </a:r>
            <a:r>
              <a:rPr lang="ko-KR" altLang="en-US" dirty="0" smtClean="0">
                <a:latin typeface="+mn-ea"/>
                <a:ea typeface="+mn-ea"/>
              </a:rPr>
              <a:t>내의 객체 중에서 </a:t>
            </a:r>
            <a:r>
              <a:rPr lang="en-US" altLang="ko-KR" dirty="0" smtClean="0">
                <a:latin typeface="+mn-ea"/>
                <a:ea typeface="+mn-ea"/>
              </a:rPr>
              <a:t>garbage</a:t>
            </a:r>
            <a:r>
              <a:rPr lang="ko-KR" altLang="en-US" dirty="0" smtClean="0">
                <a:latin typeface="+mn-ea"/>
                <a:ea typeface="+mn-ea"/>
              </a:rPr>
              <a:t>를 찾아냄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찾아낸 </a:t>
            </a:r>
            <a:r>
              <a:rPr lang="en-US" altLang="ko-KR" dirty="0" smtClean="0">
                <a:latin typeface="+mn-ea"/>
                <a:ea typeface="+mn-ea"/>
              </a:rPr>
              <a:t>garbage</a:t>
            </a:r>
            <a:r>
              <a:rPr lang="ko-KR" altLang="en-US" dirty="0" smtClean="0">
                <a:latin typeface="+mn-ea"/>
                <a:ea typeface="+mn-ea"/>
              </a:rPr>
              <a:t>를 처리해서 </a:t>
            </a:r>
            <a:r>
              <a:rPr lang="ko-KR" altLang="en-US" dirty="0" err="1" smtClean="0">
                <a:latin typeface="+mn-ea"/>
                <a:ea typeface="+mn-ea"/>
              </a:rPr>
              <a:t>힙의</a:t>
            </a:r>
            <a:r>
              <a:rPr lang="ko-KR" altLang="en-US" dirty="0" smtClean="0">
                <a:latin typeface="+mn-ea"/>
                <a:ea typeface="+mn-ea"/>
              </a:rPr>
              <a:t> 메모리를 회수함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JVM</a:t>
            </a:r>
            <a:r>
              <a:rPr lang="ko-KR" altLang="en-US" dirty="0" smtClean="0">
                <a:latin typeface="+mn-ea"/>
                <a:ea typeface="+mn-ea"/>
              </a:rPr>
              <a:t>의 </a:t>
            </a:r>
            <a:r>
              <a:rPr lang="en-US" altLang="ko-KR" dirty="0" smtClean="0">
                <a:latin typeface="+mn-ea"/>
                <a:ea typeface="+mn-ea"/>
              </a:rPr>
              <a:t>GC</a:t>
            </a:r>
            <a:r>
              <a:rPr lang="ko-KR" altLang="en-US" dirty="0" smtClean="0">
                <a:latin typeface="+mn-ea"/>
                <a:ea typeface="+mn-ea"/>
              </a:rPr>
              <a:t>에서 메모리 정리는 따로 </a:t>
            </a:r>
            <a:r>
              <a:rPr lang="ko-KR" altLang="en-US" dirty="0" err="1" smtClean="0">
                <a:latin typeface="+mn-ea"/>
                <a:ea typeface="+mn-ea"/>
              </a:rPr>
              <a:t>쓰레드로</a:t>
            </a:r>
            <a:r>
              <a:rPr lang="ko-KR" altLang="en-US" dirty="0" smtClean="0">
                <a:latin typeface="+mn-ea"/>
                <a:ea typeface="+mn-ea"/>
              </a:rPr>
              <a:t> 동작함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100" y="1177592"/>
            <a:ext cx="36195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3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ea"/>
                <a:ea typeface="+mj-ea"/>
              </a:rPr>
              <a:t>GC </a:t>
            </a:r>
            <a:r>
              <a:rPr lang="ko-KR" altLang="en-US" dirty="0" smtClean="0">
                <a:latin typeface="+mj-ea"/>
                <a:ea typeface="+mj-ea"/>
              </a:rPr>
              <a:t>대상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45</a:t>
            </a:fld>
            <a:endParaRPr lang="ko" altLang="en-US"/>
          </a:p>
        </p:txBody>
      </p:sp>
      <p:sp>
        <p:nvSpPr>
          <p:cNvPr id="4" name="직사각형 3"/>
          <p:cNvSpPr/>
          <p:nvPr/>
        </p:nvSpPr>
        <p:spPr>
          <a:xfrm>
            <a:off x="1509765" y="1114663"/>
            <a:ext cx="612447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 smtClean="0">
                <a:latin typeface="+mn-ea"/>
                <a:ea typeface="+mn-ea"/>
              </a:rPr>
              <a:t>모든 </a:t>
            </a:r>
            <a:r>
              <a:rPr lang="ko-KR" altLang="en-US" dirty="0">
                <a:latin typeface="+mn-ea"/>
                <a:ea typeface="+mn-ea"/>
              </a:rPr>
              <a:t>객체 참조가 </a:t>
            </a:r>
            <a:r>
              <a:rPr lang="en-US" altLang="ko-KR" dirty="0">
                <a:latin typeface="+mn-ea"/>
                <a:ea typeface="+mn-ea"/>
              </a:rPr>
              <a:t>null </a:t>
            </a:r>
            <a:r>
              <a:rPr lang="ko-KR" altLang="en-US" dirty="0">
                <a:latin typeface="+mn-ea"/>
                <a:ea typeface="+mn-ea"/>
              </a:rPr>
              <a:t>인 </a:t>
            </a:r>
            <a:r>
              <a:rPr lang="ko-KR" altLang="en-US" dirty="0" smtClean="0">
                <a:latin typeface="+mn-ea"/>
                <a:ea typeface="+mn-ea"/>
              </a:rPr>
              <a:t>경우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dirty="0">
                <a:latin typeface="+mn-ea"/>
                <a:ea typeface="+mn-ea"/>
              </a:rPr>
              <a:t>객체가 </a:t>
            </a:r>
            <a:r>
              <a:rPr lang="ko-KR" altLang="en-US" dirty="0" err="1">
                <a:latin typeface="+mn-ea"/>
                <a:ea typeface="+mn-ea"/>
              </a:rPr>
              <a:t>블럭</a:t>
            </a:r>
            <a:r>
              <a:rPr lang="ko-KR" altLang="en-US" dirty="0">
                <a:latin typeface="+mn-ea"/>
                <a:ea typeface="+mn-ea"/>
              </a:rPr>
              <a:t> 안에서 생성되고 </a:t>
            </a:r>
            <a:r>
              <a:rPr lang="ko-KR" altLang="en-US" dirty="0" err="1">
                <a:latin typeface="+mn-ea"/>
                <a:ea typeface="+mn-ea"/>
              </a:rPr>
              <a:t>블럭이</a:t>
            </a:r>
            <a:r>
              <a:rPr lang="ko-KR" altLang="en-US" dirty="0">
                <a:latin typeface="+mn-ea"/>
                <a:ea typeface="+mn-ea"/>
              </a:rPr>
              <a:t> 종료된 </a:t>
            </a:r>
            <a:r>
              <a:rPr lang="ko-KR" altLang="en-US" dirty="0" smtClean="0">
                <a:latin typeface="+mn-ea"/>
                <a:ea typeface="+mn-ea"/>
              </a:rPr>
              <a:t>경우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부모 객체가 </a:t>
            </a:r>
            <a:r>
              <a:rPr lang="en-US" altLang="ko-KR" dirty="0">
                <a:latin typeface="+mn-ea"/>
                <a:ea typeface="+mn-ea"/>
              </a:rPr>
              <a:t>null</a:t>
            </a:r>
            <a:r>
              <a:rPr lang="ko-KR" altLang="en-US" dirty="0">
                <a:latin typeface="+mn-ea"/>
                <a:ea typeface="+mn-ea"/>
              </a:rPr>
              <a:t>이 된 경우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자식 객체는 자동적으로 </a:t>
            </a:r>
            <a:r>
              <a:rPr lang="en-US" altLang="ko-KR" dirty="0">
                <a:latin typeface="+mn-ea"/>
                <a:ea typeface="+mn-ea"/>
              </a:rPr>
              <a:t>GC </a:t>
            </a:r>
            <a:r>
              <a:rPr lang="ko-KR" altLang="en-US" dirty="0">
                <a:latin typeface="+mn-ea"/>
                <a:ea typeface="+mn-ea"/>
              </a:rPr>
              <a:t>대상이 된다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객체가 </a:t>
            </a:r>
            <a:r>
              <a:rPr lang="en-US" altLang="ko-KR" dirty="0">
                <a:latin typeface="+mn-ea"/>
                <a:ea typeface="+mn-ea"/>
              </a:rPr>
              <a:t>Weak </a:t>
            </a:r>
            <a:r>
              <a:rPr lang="ko-KR" altLang="en-US" dirty="0">
                <a:latin typeface="+mn-ea"/>
                <a:ea typeface="+mn-ea"/>
              </a:rPr>
              <a:t>참조만 가지고 있을 </a:t>
            </a:r>
            <a:r>
              <a:rPr lang="ko-KR" altLang="en-US" dirty="0" smtClean="0">
                <a:latin typeface="+mn-ea"/>
                <a:ea typeface="+mn-ea"/>
              </a:rPr>
              <a:t>경우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객체가 </a:t>
            </a:r>
            <a:r>
              <a:rPr lang="en-US" altLang="ko-KR" dirty="0">
                <a:latin typeface="+mn-ea"/>
                <a:ea typeface="+mn-ea"/>
              </a:rPr>
              <a:t>Soft </a:t>
            </a:r>
            <a:r>
              <a:rPr lang="ko-KR" altLang="en-US" dirty="0">
                <a:latin typeface="+mn-ea"/>
                <a:ea typeface="+mn-ea"/>
              </a:rPr>
              <a:t>참조이지만 메모리 부족이 발생한 </a:t>
            </a:r>
            <a:r>
              <a:rPr lang="ko-KR" altLang="en-US" dirty="0" smtClean="0">
                <a:latin typeface="+mn-ea"/>
                <a:ea typeface="+mn-ea"/>
              </a:rPr>
              <a:t>경우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9765" y="4220308"/>
            <a:ext cx="6462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lt"/>
              </a:rPr>
              <a:t>※ </a:t>
            </a:r>
            <a:r>
              <a:rPr lang="en-US" altLang="ko-KR" b="1" dirty="0" err="1" smtClean="0">
                <a:latin typeface="+mn-lt"/>
              </a:rPr>
              <a:t>WeakReference</a:t>
            </a:r>
            <a:r>
              <a:rPr lang="en-US" altLang="ko-KR" b="1" dirty="0" smtClean="0">
                <a:latin typeface="+mn-lt"/>
              </a:rPr>
              <a:t>, </a:t>
            </a:r>
            <a:r>
              <a:rPr lang="en-US" altLang="ko-KR" b="1" dirty="0" err="1" smtClean="0">
                <a:latin typeface="+mn-lt"/>
              </a:rPr>
              <a:t>SoftReference</a:t>
            </a:r>
            <a:r>
              <a:rPr lang="en-US" altLang="ko-KR" b="1" dirty="0">
                <a:latin typeface="+mn-lt"/>
              </a:rPr>
              <a:t> </a:t>
            </a:r>
            <a:r>
              <a:rPr lang="ko-KR" altLang="en-US" b="1" dirty="0" smtClean="0">
                <a:latin typeface="+mn-lt"/>
              </a:rPr>
              <a:t>는 </a:t>
            </a:r>
            <a:r>
              <a:rPr lang="en-US" altLang="ko-KR" b="1" dirty="0" err="1" smtClean="0">
                <a:latin typeface="+mn-lt"/>
              </a:rPr>
              <a:t>java.lang.ref</a:t>
            </a:r>
            <a:r>
              <a:rPr lang="ko-KR" altLang="en-US" b="1" dirty="0" smtClean="0">
                <a:latin typeface="+mn-lt"/>
              </a:rPr>
              <a:t>에서 클래스 형태로 제공</a:t>
            </a:r>
            <a:r>
              <a:rPr lang="en-US" altLang="ko-KR" b="1" dirty="0" smtClean="0">
                <a:latin typeface="+mn-lt"/>
              </a:rPr>
              <a:t>.</a:t>
            </a:r>
            <a:r>
              <a:rPr lang="ko-KR" altLang="en-US" b="1" dirty="0" smtClean="0">
                <a:latin typeface="+mn-lt"/>
              </a:rPr>
              <a:t> 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15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ea"/>
                <a:ea typeface="+mj-ea"/>
              </a:rPr>
              <a:t>GC - </a:t>
            </a:r>
            <a:r>
              <a:rPr lang="ko-KR" altLang="en-US" dirty="0" smtClean="0">
                <a:latin typeface="+mj-ea"/>
                <a:ea typeface="+mj-ea"/>
              </a:rPr>
              <a:t>시나리오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46</a:t>
            </a:fld>
            <a:endParaRPr lang="ko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085222" y="1680981"/>
            <a:ext cx="6973556" cy="2883073"/>
            <a:chOff x="1085222" y="1550357"/>
            <a:chExt cx="6973556" cy="2883073"/>
          </a:xfrm>
        </p:grpSpPr>
        <p:grpSp>
          <p:nvGrpSpPr>
            <p:cNvPr id="18" name="그룹 17"/>
            <p:cNvGrpSpPr/>
            <p:nvPr/>
          </p:nvGrpSpPr>
          <p:grpSpPr>
            <a:xfrm>
              <a:off x="1085222" y="1550357"/>
              <a:ext cx="6973556" cy="2883073"/>
              <a:chOff x="1185706" y="1068036"/>
              <a:chExt cx="6973556" cy="288307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529495" y="1343375"/>
                <a:ext cx="4959597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252597" y="2212620"/>
                <a:ext cx="2236494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529495" y="3411109"/>
                <a:ext cx="4959596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529495" y="2212620"/>
                <a:ext cx="2236494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1185706" y="3081865"/>
                <a:ext cx="6973556" cy="0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6862112" y="2409412"/>
                <a:ext cx="12971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latin typeface="+mn-ea"/>
                    <a:ea typeface="+mn-ea"/>
                  </a:rPr>
                  <a:t>Young </a:t>
                </a:r>
                <a:r>
                  <a:rPr lang="ko-KR" altLang="en-US" sz="1600" b="1" dirty="0" smtClean="0">
                    <a:latin typeface="+mn-ea"/>
                    <a:ea typeface="+mn-ea"/>
                  </a:rPr>
                  <a:t>영역</a:t>
                </a:r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005580" y="3411109"/>
                <a:ext cx="10102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latin typeface="+mn-ea"/>
                    <a:ea typeface="+mn-ea"/>
                  </a:rPr>
                  <a:t>Old </a:t>
                </a:r>
                <a:r>
                  <a:rPr lang="ko-KR" altLang="en-US" sz="1600" b="1" dirty="0" smtClean="0">
                    <a:latin typeface="+mn-ea"/>
                    <a:ea typeface="+mn-ea"/>
                  </a:rPr>
                  <a:t>영역</a:t>
                </a:r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529495" y="1068036"/>
                <a:ext cx="9044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>
                    <a:latin typeface="+mn-ea"/>
                    <a:ea typeface="+mn-ea"/>
                  </a:rPr>
                  <a:t>Eden </a:t>
                </a:r>
                <a:r>
                  <a:rPr lang="ko-KR" altLang="en-US" sz="1200" b="1" dirty="0" smtClean="0">
                    <a:latin typeface="+mn-ea"/>
                    <a:ea typeface="+mn-ea"/>
                  </a:rPr>
                  <a:t>영역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29495" y="1938941"/>
                <a:ext cx="12410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>
                    <a:latin typeface="+mn-ea"/>
                    <a:ea typeface="+mn-ea"/>
                  </a:rPr>
                  <a:t>Survivor1 </a:t>
                </a:r>
                <a:r>
                  <a:rPr lang="ko-KR" altLang="en-US" sz="1200" b="1" dirty="0" smtClean="0">
                    <a:latin typeface="+mn-ea"/>
                    <a:ea typeface="+mn-ea"/>
                  </a:rPr>
                  <a:t>영역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247574" y="1938941"/>
                <a:ext cx="12410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>
                    <a:latin typeface="+mn-ea"/>
                    <a:ea typeface="+mn-ea"/>
                  </a:rPr>
                  <a:t>Survivor2 </a:t>
                </a:r>
                <a:r>
                  <a:rPr lang="ko-KR" altLang="en-US" sz="1200" b="1" dirty="0" smtClean="0">
                    <a:latin typeface="+mn-ea"/>
                    <a:ea typeface="+mn-ea"/>
                  </a:rPr>
                  <a:t>영역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1499721" y="1894457"/>
              <a:ext cx="559860" cy="3899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30291" y="1894456"/>
              <a:ext cx="559860" cy="3899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1338" y="1197081"/>
            <a:ext cx="4990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lt"/>
              </a:rPr>
              <a:t>1. </a:t>
            </a:r>
            <a:r>
              <a:rPr lang="ko-KR" altLang="en-US" dirty="0" smtClean="0">
                <a:latin typeface="+mn-lt"/>
              </a:rPr>
              <a:t>객체가 </a:t>
            </a:r>
            <a:r>
              <a:rPr lang="en-US" altLang="ko-KR" dirty="0" smtClean="0">
                <a:latin typeface="+mn-lt"/>
              </a:rPr>
              <a:t>new </a:t>
            </a:r>
            <a:r>
              <a:rPr lang="ko-KR" altLang="en-US" dirty="0" smtClean="0">
                <a:latin typeface="+mn-lt"/>
              </a:rPr>
              <a:t>키워드로 생성 될 때</a:t>
            </a:r>
            <a:r>
              <a:rPr lang="en-US" altLang="ko-KR" dirty="0" smtClean="0">
                <a:latin typeface="+mn-lt"/>
              </a:rPr>
              <a:t>, Eden </a:t>
            </a:r>
            <a:r>
              <a:rPr lang="ko-KR" altLang="en-US" dirty="0" smtClean="0">
                <a:latin typeface="+mn-lt"/>
              </a:rPr>
              <a:t>영역에 생성된다</a:t>
            </a:r>
            <a:r>
              <a:rPr lang="en-US" altLang="ko-KR" dirty="0" smtClean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88334" y="4681009"/>
            <a:ext cx="27382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+mj-ea"/>
                <a:ea typeface="+mj-ea"/>
              </a:rPr>
              <a:t>참고 </a:t>
            </a:r>
            <a:r>
              <a:rPr lang="en-US" altLang="ko-KR" sz="1100" dirty="0" smtClean="0">
                <a:latin typeface="+mj-ea"/>
                <a:ea typeface="+mj-ea"/>
              </a:rPr>
              <a:t>: https</a:t>
            </a:r>
            <a:r>
              <a:rPr lang="en-US" altLang="ko-KR" sz="1100" dirty="0">
                <a:latin typeface="+mj-ea"/>
                <a:ea typeface="+mj-ea"/>
              </a:rPr>
              <a:t>://preamtree.tistory.com/118</a:t>
            </a:r>
            <a:endParaRPr lang="ko-KR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44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ea"/>
                <a:ea typeface="+mj-ea"/>
              </a:rPr>
              <a:t>GC - </a:t>
            </a:r>
            <a:r>
              <a:rPr lang="ko-KR" altLang="en-US" dirty="0" smtClean="0">
                <a:latin typeface="+mj-ea"/>
                <a:ea typeface="+mj-ea"/>
              </a:rPr>
              <a:t>시나리오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47</a:t>
            </a:fld>
            <a:endParaRPr lang="ko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11338" y="1197081"/>
            <a:ext cx="7742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lt"/>
              </a:rPr>
              <a:t>2. Eden</a:t>
            </a:r>
            <a:r>
              <a:rPr lang="ko-KR" altLang="en-US" dirty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영역이 꽉 차면</a:t>
            </a:r>
            <a:r>
              <a:rPr lang="en-US" altLang="ko-KR" dirty="0" smtClean="0">
                <a:latin typeface="+mn-lt"/>
              </a:rPr>
              <a:t>, GC</a:t>
            </a:r>
            <a:r>
              <a:rPr lang="ko-KR" altLang="en-US" dirty="0" smtClean="0">
                <a:latin typeface="+mn-lt"/>
              </a:rPr>
              <a:t>가 한번 일어나며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살아남은 객체는 </a:t>
            </a:r>
            <a:r>
              <a:rPr lang="en-US" altLang="ko-KR" dirty="0" smtClean="0">
                <a:latin typeface="+mn-lt"/>
              </a:rPr>
              <a:t>Survivor </a:t>
            </a:r>
            <a:r>
              <a:rPr lang="ko-KR" altLang="en-US" dirty="0" smtClean="0">
                <a:latin typeface="+mn-lt"/>
              </a:rPr>
              <a:t>영역 중 하나로 이동</a:t>
            </a:r>
            <a:r>
              <a:rPr lang="en-US" altLang="ko-KR" dirty="0" smtClean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85222" y="1680981"/>
            <a:ext cx="6973556" cy="2883073"/>
            <a:chOff x="1085222" y="1680981"/>
            <a:chExt cx="6973556" cy="2883073"/>
          </a:xfrm>
        </p:grpSpPr>
        <p:grpSp>
          <p:nvGrpSpPr>
            <p:cNvPr id="27" name="그룹 26"/>
            <p:cNvGrpSpPr/>
            <p:nvPr/>
          </p:nvGrpSpPr>
          <p:grpSpPr>
            <a:xfrm>
              <a:off x="1085222" y="1680981"/>
              <a:ext cx="6973556" cy="2883073"/>
              <a:chOff x="1085222" y="1550357"/>
              <a:chExt cx="6973556" cy="2883073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1085222" y="1550357"/>
                <a:ext cx="6973556" cy="2883073"/>
                <a:chOff x="1185706" y="1068036"/>
                <a:chExt cx="6973556" cy="2883073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1529495" y="1343375"/>
                  <a:ext cx="4959597" cy="5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4252597" y="2212620"/>
                  <a:ext cx="2236494" cy="5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1529495" y="3411109"/>
                  <a:ext cx="4959596" cy="5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1529495" y="2212620"/>
                  <a:ext cx="2236494" cy="5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b="1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0" name="직선 연결선 9"/>
                <p:cNvCxnSpPr/>
                <p:nvPr/>
              </p:nvCxnSpPr>
              <p:spPr>
                <a:xfrm>
                  <a:off x="1185706" y="3081865"/>
                  <a:ext cx="6973556" cy="0"/>
                </a:xfrm>
                <a:prstGeom prst="line">
                  <a:avLst/>
                </a:prstGeom>
                <a:ln w="349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6862112" y="2409412"/>
                  <a:ext cx="12971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latin typeface="+mn-ea"/>
                      <a:ea typeface="+mn-ea"/>
                    </a:rPr>
                    <a:t>Young 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영역</a:t>
                  </a:r>
                  <a:endParaRPr lang="ko-KR" altLang="en-US" sz="16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7005580" y="3411109"/>
                  <a:ext cx="10102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latin typeface="+mn-ea"/>
                      <a:ea typeface="+mn-ea"/>
                    </a:rPr>
                    <a:t>Old 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영역</a:t>
                  </a:r>
                  <a:endParaRPr lang="ko-KR" altLang="en-US" sz="16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529495" y="1068036"/>
                  <a:ext cx="90441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>
                      <a:latin typeface="+mn-ea"/>
                      <a:ea typeface="+mn-ea"/>
                    </a:rPr>
                    <a:t>Eden </a:t>
                  </a:r>
                  <a:r>
                    <a:rPr lang="ko-KR" altLang="en-US" sz="1200" b="1" dirty="0" smtClean="0">
                      <a:latin typeface="+mn-ea"/>
                      <a:ea typeface="+mn-ea"/>
                    </a:rPr>
                    <a:t>영역</a:t>
                  </a:r>
                  <a:endParaRPr lang="ko-KR" altLang="en-US" sz="12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529495" y="1938941"/>
                  <a:ext cx="12410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>
                      <a:latin typeface="+mn-ea"/>
                      <a:ea typeface="+mn-ea"/>
                    </a:rPr>
                    <a:t>Survivor1 </a:t>
                  </a:r>
                  <a:r>
                    <a:rPr lang="ko-KR" altLang="en-US" sz="1200" b="1" dirty="0" smtClean="0">
                      <a:latin typeface="+mn-ea"/>
                      <a:ea typeface="+mn-ea"/>
                    </a:rPr>
                    <a:t>영역</a:t>
                  </a:r>
                  <a:endParaRPr lang="ko-KR" altLang="en-US" sz="12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4247574" y="1938941"/>
                  <a:ext cx="12410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>
                      <a:latin typeface="+mn-ea"/>
                      <a:ea typeface="+mn-ea"/>
                    </a:rPr>
                    <a:t>Survivor2 </a:t>
                  </a:r>
                  <a:r>
                    <a:rPr lang="ko-KR" altLang="en-US" sz="1200" b="1" dirty="0" smtClean="0">
                      <a:latin typeface="+mn-ea"/>
                      <a:ea typeface="+mn-ea"/>
                    </a:rPr>
                    <a:t>영역</a:t>
                  </a:r>
                  <a:endParaRPr lang="ko-KR" altLang="en-US" sz="1200" b="1" dirty="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1499721" y="1894457"/>
                <a:ext cx="559860" cy="3899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130291" y="1894456"/>
                <a:ext cx="559860" cy="3899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2760861" y="2031337"/>
              <a:ext cx="559860" cy="38996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91431" y="2026913"/>
              <a:ext cx="559860" cy="3899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022001" y="2027658"/>
              <a:ext cx="559860" cy="38996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52571" y="2027657"/>
              <a:ext cx="559860" cy="3899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83141" y="2026134"/>
              <a:ext cx="559860" cy="38996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499721" y="2902242"/>
            <a:ext cx="559860" cy="389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30291" y="2907581"/>
            <a:ext cx="559860" cy="389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28" idx="2"/>
            <a:endCxn id="32" idx="0"/>
          </p:cNvCxnSpPr>
          <p:nvPr/>
        </p:nvCxnSpPr>
        <p:spPr>
          <a:xfrm flipH="1">
            <a:off x="1779651" y="2416878"/>
            <a:ext cx="1891710" cy="485364"/>
          </a:xfrm>
          <a:prstGeom prst="straightConnector1">
            <a:avLst/>
          </a:prstGeom>
          <a:ln w="15875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0" idx="2"/>
            <a:endCxn id="33" idx="0"/>
          </p:cNvCxnSpPr>
          <p:nvPr/>
        </p:nvCxnSpPr>
        <p:spPr>
          <a:xfrm flipH="1">
            <a:off x="2410221" y="2417622"/>
            <a:ext cx="2522280" cy="489959"/>
          </a:xfrm>
          <a:prstGeom prst="straightConnector1">
            <a:avLst/>
          </a:prstGeom>
          <a:ln w="15875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4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ea"/>
                <a:ea typeface="+mj-ea"/>
              </a:rPr>
              <a:t>GC - </a:t>
            </a:r>
            <a:r>
              <a:rPr lang="ko-KR" altLang="en-US" dirty="0" smtClean="0">
                <a:latin typeface="+mj-ea"/>
                <a:ea typeface="+mj-ea"/>
              </a:rPr>
              <a:t>시나리오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48</a:t>
            </a:fld>
            <a:endParaRPr lang="ko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085222" y="1680981"/>
            <a:ext cx="6973556" cy="2883073"/>
            <a:chOff x="1085222" y="1550357"/>
            <a:chExt cx="6973556" cy="2883073"/>
          </a:xfrm>
        </p:grpSpPr>
        <p:grpSp>
          <p:nvGrpSpPr>
            <p:cNvPr id="18" name="그룹 17"/>
            <p:cNvGrpSpPr/>
            <p:nvPr/>
          </p:nvGrpSpPr>
          <p:grpSpPr>
            <a:xfrm>
              <a:off x="1085222" y="1550357"/>
              <a:ext cx="6973556" cy="2883073"/>
              <a:chOff x="1185706" y="1068036"/>
              <a:chExt cx="6973556" cy="288307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529495" y="1343375"/>
                <a:ext cx="4959597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252597" y="2212620"/>
                <a:ext cx="2236494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529495" y="3411109"/>
                <a:ext cx="4959596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529495" y="2212620"/>
                <a:ext cx="2236494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1185706" y="3081865"/>
                <a:ext cx="6973556" cy="0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6862112" y="2409412"/>
                <a:ext cx="12971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latin typeface="+mn-ea"/>
                    <a:ea typeface="+mn-ea"/>
                  </a:rPr>
                  <a:t>Young </a:t>
                </a:r>
                <a:r>
                  <a:rPr lang="ko-KR" altLang="en-US" sz="1600" b="1" dirty="0" smtClean="0">
                    <a:latin typeface="+mn-ea"/>
                    <a:ea typeface="+mn-ea"/>
                  </a:rPr>
                  <a:t>영역</a:t>
                </a:r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005580" y="3411109"/>
                <a:ext cx="10102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latin typeface="+mn-ea"/>
                    <a:ea typeface="+mn-ea"/>
                  </a:rPr>
                  <a:t>Old </a:t>
                </a:r>
                <a:r>
                  <a:rPr lang="ko-KR" altLang="en-US" sz="1600" b="1" dirty="0" smtClean="0">
                    <a:latin typeface="+mn-ea"/>
                    <a:ea typeface="+mn-ea"/>
                  </a:rPr>
                  <a:t>영역</a:t>
                </a:r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529495" y="1068036"/>
                <a:ext cx="9044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>
                    <a:latin typeface="+mn-ea"/>
                    <a:ea typeface="+mn-ea"/>
                  </a:rPr>
                  <a:t>Eden </a:t>
                </a:r>
                <a:r>
                  <a:rPr lang="ko-KR" altLang="en-US" sz="1200" b="1" dirty="0" smtClean="0">
                    <a:latin typeface="+mn-ea"/>
                    <a:ea typeface="+mn-ea"/>
                  </a:rPr>
                  <a:t>영역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29495" y="1938941"/>
                <a:ext cx="12410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>
                    <a:latin typeface="+mn-ea"/>
                    <a:ea typeface="+mn-ea"/>
                  </a:rPr>
                  <a:t>Survivor1 </a:t>
                </a:r>
                <a:r>
                  <a:rPr lang="ko-KR" altLang="en-US" sz="1200" b="1" dirty="0" smtClean="0">
                    <a:latin typeface="+mn-ea"/>
                    <a:ea typeface="+mn-ea"/>
                  </a:rPr>
                  <a:t>영역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247574" y="1938941"/>
                <a:ext cx="12410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>
                    <a:latin typeface="+mn-ea"/>
                    <a:ea typeface="+mn-ea"/>
                  </a:rPr>
                  <a:t>Survivor2 </a:t>
                </a:r>
                <a:r>
                  <a:rPr lang="ko-KR" altLang="en-US" sz="1200" b="1" dirty="0" smtClean="0">
                    <a:latin typeface="+mn-ea"/>
                    <a:ea typeface="+mn-ea"/>
                  </a:rPr>
                  <a:t>영역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1499721" y="1894457"/>
              <a:ext cx="559860" cy="3899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30291" y="1894456"/>
              <a:ext cx="559860" cy="3899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1338" y="1197081"/>
            <a:ext cx="660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lt"/>
              </a:rPr>
              <a:t>3. </a:t>
            </a:r>
            <a:r>
              <a:rPr lang="ko-KR" altLang="en-US" dirty="0" smtClean="0">
                <a:latin typeface="+mn-lt"/>
              </a:rPr>
              <a:t>하나의 </a:t>
            </a:r>
            <a:r>
              <a:rPr lang="en-US" altLang="ko-KR" dirty="0" smtClean="0">
                <a:latin typeface="+mn-lt"/>
              </a:rPr>
              <a:t>Survivor </a:t>
            </a:r>
            <a:r>
              <a:rPr lang="ko-KR" altLang="en-US" dirty="0" smtClean="0">
                <a:latin typeface="+mn-lt"/>
              </a:rPr>
              <a:t>영역이 가득 차게 되면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그 </a:t>
            </a:r>
            <a:r>
              <a:rPr lang="en-US" altLang="ko-KR" dirty="0" smtClean="0">
                <a:latin typeface="+mn-lt"/>
              </a:rPr>
              <a:t>Survivor </a:t>
            </a:r>
            <a:r>
              <a:rPr lang="ko-KR" altLang="en-US" dirty="0" smtClean="0">
                <a:latin typeface="+mn-lt"/>
              </a:rPr>
              <a:t>영역에서 </a:t>
            </a:r>
            <a:r>
              <a:rPr lang="en-US" altLang="ko-KR" dirty="0" smtClean="0">
                <a:latin typeface="+mn-lt"/>
              </a:rPr>
              <a:t>GC</a:t>
            </a:r>
            <a:r>
              <a:rPr lang="ko-KR" altLang="en-US" dirty="0" smtClean="0">
                <a:latin typeface="+mn-lt"/>
              </a:rPr>
              <a:t>가 일어남</a:t>
            </a:r>
            <a:r>
              <a:rPr lang="en-US" altLang="ko-KR" dirty="0" smtClean="0">
                <a:latin typeface="+mn-lt"/>
              </a:rPr>
              <a:t>, </a:t>
            </a:r>
          </a:p>
          <a:p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  GC</a:t>
            </a:r>
            <a:r>
              <a:rPr lang="ko-KR" altLang="en-US" dirty="0" smtClean="0">
                <a:latin typeface="+mn-lt"/>
              </a:rPr>
              <a:t>가 일어난 </a:t>
            </a:r>
            <a:r>
              <a:rPr lang="en-US" altLang="ko-KR" dirty="0" smtClean="0">
                <a:latin typeface="+mn-lt"/>
              </a:rPr>
              <a:t>Survivor </a:t>
            </a:r>
            <a:r>
              <a:rPr lang="ko-KR" altLang="en-US" dirty="0" smtClean="0">
                <a:latin typeface="+mn-lt"/>
              </a:rPr>
              <a:t>영역은</a:t>
            </a: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비어있어야 함</a:t>
            </a:r>
            <a:r>
              <a:rPr lang="en-US" altLang="ko-KR" dirty="0" smtClean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99721" y="2900582"/>
            <a:ext cx="559860" cy="389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130291" y="2900582"/>
            <a:ext cx="559860" cy="389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60861" y="2900582"/>
            <a:ext cx="559860" cy="3899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07752" y="2900581"/>
            <a:ext cx="559860" cy="389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823251" y="2900581"/>
            <a:ext cx="559860" cy="389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구부러진 연결선 13"/>
          <p:cNvCxnSpPr/>
          <p:nvPr/>
        </p:nvCxnSpPr>
        <p:spPr>
          <a:xfrm rot="5400000" flipH="1" flipV="1">
            <a:off x="3176758" y="2242239"/>
            <a:ext cx="1" cy="2077461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68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ea"/>
                <a:ea typeface="+mj-ea"/>
              </a:rPr>
              <a:t>GC - </a:t>
            </a:r>
            <a:r>
              <a:rPr lang="ko-KR" altLang="en-US" dirty="0" smtClean="0">
                <a:latin typeface="+mj-ea"/>
                <a:ea typeface="+mj-ea"/>
              </a:rPr>
              <a:t>시나리오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49</a:t>
            </a:fld>
            <a:endParaRPr lang="ko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085222" y="1680981"/>
            <a:ext cx="6973556" cy="2883073"/>
            <a:chOff x="1085222" y="1550357"/>
            <a:chExt cx="6973556" cy="2883073"/>
          </a:xfrm>
        </p:grpSpPr>
        <p:grpSp>
          <p:nvGrpSpPr>
            <p:cNvPr id="18" name="그룹 17"/>
            <p:cNvGrpSpPr/>
            <p:nvPr/>
          </p:nvGrpSpPr>
          <p:grpSpPr>
            <a:xfrm>
              <a:off x="1085222" y="1550357"/>
              <a:ext cx="6973556" cy="2883073"/>
              <a:chOff x="1185706" y="1068036"/>
              <a:chExt cx="6973556" cy="288307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529495" y="1343375"/>
                <a:ext cx="4959597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252597" y="2212620"/>
                <a:ext cx="2236494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529495" y="3411109"/>
                <a:ext cx="4959596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529495" y="2212620"/>
                <a:ext cx="2236494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1185706" y="3081865"/>
                <a:ext cx="6973556" cy="0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6862112" y="2409412"/>
                <a:ext cx="12971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latin typeface="+mn-ea"/>
                    <a:ea typeface="+mn-ea"/>
                  </a:rPr>
                  <a:t>Young </a:t>
                </a:r>
                <a:r>
                  <a:rPr lang="ko-KR" altLang="en-US" sz="1600" b="1" dirty="0" smtClean="0">
                    <a:latin typeface="+mn-ea"/>
                    <a:ea typeface="+mn-ea"/>
                  </a:rPr>
                  <a:t>영역</a:t>
                </a:r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005580" y="3411109"/>
                <a:ext cx="10102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latin typeface="+mn-ea"/>
                    <a:ea typeface="+mn-ea"/>
                  </a:rPr>
                  <a:t>Old </a:t>
                </a:r>
                <a:r>
                  <a:rPr lang="ko-KR" altLang="en-US" sz="1600" b="1" dirty="0" smtClean="0">
                    <a:latin typeface="+mn-ea"/>
                    <a:ea typeface="+mn-ea"/>
                  </a:rPr>
                  <a:t>영역</a:t>
                </a:r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529495" y="1068036"/>
                <a:ext cx="9044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>
                    <a:latin typeface="+mn-ea"/>
                    <a:ea typeface="+mn-ea"/>
                  </a:rPr>
                  <a:t>Eden </a:t>
                </a:r>
                <a:r>
                  <a:rPr lang="ko-KR" altLang="en-US" sz="1200" b="1" dirty="0" smtClean="0">
                    <a:latin typeface="+mn-ea"/>
                    <a:ea typeface="+mn-ea"/>
                  </a:rPr>
                  <a:t>영역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29495" y="1938941"/>
                <a:ext cx="12410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>
                    <a:latin typeface="+mn-ea"/>
                    <a:ea typeface="+mn-ea"/>
                  </a:rPr>
                  <a:t>Survivor1 </a:t>
                </a:r>
                <a:r>
                  <a:rPr lang="ko-KR" altLang="en-US" sz="1200" b="1" dirty="0" smtClean="0">
                    <a:latin typeface="+mn-ea"/>
                    <a:ea typeface="+mn-ea"/>
                  </a:rPr>
                  <a:t>영역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247574" y="1938941"/>
                <a:ext cx="12410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>
                    <a:latin typeface="+mn-ea"/>
                    <a:ea typeface="+mn-ea"/>
                  </a:rPr>
                  <a:t>Survivor2 </a:t>
                </a:r>
                <a:r>
                  <a:rPr lang="ko-KR" altLang="en-US" sz="1200" b="1" dirty="0" smtClean="0">
                    <a:latin typeface="+mn-ea"/>
                    <a:ea typeface="+mn-ea"/>
                  </a:rPr>
                  <a:t>영역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1499721" y="1894457"/>
              <a:ext cx="559860" cy="3899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30291" y="1894456"/>
              <a:ext cx="559860" cy="3899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1338" y="1197081"/>
            <a:ext cx="7770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lt"/>
              </a:rPr>
              <a:t>4. Survivor1, 2 </a:t>
            </a:r>
            <a:r>
              <a:rPr lang="ko-KR" altLang="en-US" dirty="0" smtClean="0">
                <a:latin typeface="+mn-lt"/>
              </a:rPr>
              <a:t>영역을 왔다 갔다 하는 과정을 반복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계속 살아있는 객체는 </a:t>
            </a:r>
            <a:r>
              <a:rPr lang="en-US" altLang="ko-KR" dirty="0" smtClean="0">
                <a:latin typeface="+mn-lt"/>
              </a:rPr>
              <a:t>Old </a:t>
            </a:r>
            <a:r>
              <a:rPr lang="ko-KR" altLang="en-US" dirty="0" smtClean="0">
                <a:latin typeface="+mn-lt"/>
              </a:rPr>
              <a:t>영역으로 이동</a:t>
            </a:r>
            <a:r>
              <a:rPr lang="en-US" altLang="ko-KR" dirty="0" smtClean="0">
                <a:latin typeface="+mn-lt"/>
              </a:rPr>
              <a:t>.</a:t>
            </a:r>
          </a:p>
          <a:p>
            <a:r>
              <a:rPr lang="en-US" altLang="ko-KR" dirty="0" smtClean="0">
                <a:latin typeface="+mn-lt"/>
              </a:rPr>
              <a:t>     </a:t>
            </a:r>
            <a:r>
              <a:rPr lang="ko-KR" altLang="en-US" dirty="0" smtClean="0">
                <a:latin typeface="+mn-lt"/>
              </a:rPr>
              <a:t>만약</a:t>
            </a:r>
            <a:r>
              <a:rPr lang="en-US" altLang="ko-KR" dirty="0" smtClean="0">
                <a:latin typeface="+mn-lt"/>
              </a:rPr>
              <a:t>, Eden </a:t>
            </a:r>
            <a:r>
              <a:rPr lang="ko-KR" altLang="en-US" dirty="0" smtClean="0">
                <a:latin typeface="+mn-lt"/>
              </a:rPr>
              <a:t>영역에 살아있는 객체가 </a:t>
            </a:r>
            <a:r>
              <a:rPr lang="en-US" altLang="ko-KR" dirty="0" smtClean="0">
                <a:latin typeface="+mn-lt"/>
              </a:rPr>
              <a:t>Survivor </a:t>
            </a:r>
            <a:r>
              <a:rPr lang="ko-KR" altLang="en-US" dirty="0" smtClean="0">
                <a:latin typeface="+mn-lt"/>
              </a:rPr>
              <a:t>영역보다 큰 경우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바로 </a:t>
            </a:r>
            <a:r>
              <a:rPr lang="en-US" altLang="ko-KR" dirty="0" smtClean="0">
                <a:latin typeface="+mn-lt"/>
              </a:rPr>
              <a:t>Old</a:t>
            </a:r>
            <a:r>
              <a:rPr lang="ko-KR" altLang="en-US" dirty="0" smtClean="0">
                <a:latin typeface="+mn-lt"/>
              </a:rPr>
              <a:t>영역으로 이동</a:t>
            </a:r>
            <a:r>
              <a:rPr lang="en-US" altLang="ko-KR" dirty="0" smtClean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07752" y="2900581"/>
            <a:ext cx="559860" cy="389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499721" y="4099071"/>
            <a:ext cx="559860" cy="389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35316" y="4099070"/>
            <a:ext cx="559860" cy="389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1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j-ea"/>
                <a:ea typeface="+mj-ea"/>
              </a:rPr>
              <a:t>Java Virtual Machine (JVM)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1700" y="170243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964" y="1086779"/>
            <a:ext cx="5494627" cy="359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8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j-ea"/>
                <a:ea typeface="+mj-ea"/>
              </a:rPr>
              <a:t>Old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Generation</a:t>
            </a:r>
            <a:r>
              <a:rPr lang="ko-KR" altLang="en-US" dirty="0" smtClean="0">
                <a:latin typeface="+mj-ea"/>
                <a:ea typeface="+mj-ea"/>
              </a:rPr>
              <a:t>의 </a:t>
            </a:r>
            <a:r>
              <a:rPr lang="en-US" altLang="ko-KR" dirty="0" smtClean="0">
                <a:latin typeface="+mj-ea"/>
                <a:ea typeface="+mj-ea"/>
              </a:rPr>
              <a:t>GC </a:t>
            </a:r>
            <a:r>
              <a:rPr lang="ko-KR" altLang="en-US" dirty="0" smtClean="0">
                <a:latin typeface="+mj-ea"/>
                <a:ea typeface="+mj-ea"/>
              </a:rPr>
              <a:t>방식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50</a:t>
            </a:fld>
            <a:endParaRPr lang="ko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1700" y="1326382"/>
            <a:ext cx="69509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Stop-the-world : GC</a:t>
            </a:r>
            <a:r>
              <a:rPr lang="ko-KR" altLang="en-US" dirty="0" smtClean="0">
                <a:latin typeface="+mj-ea"/>
                <a:ea typeface="+mj-ea"/>
              </a:rPr>
              <a:t>를 실행하기 위해 </a:t>
            </a:r>
            <a:r>
              <a:rPr lang="en-US" altLang="ko-KR" dirty="0" smtClean="0">
                <a:latin typeface="+mj-ea"/>
                <a:ea typeface="+mj-ea"/>
              </a:rPr>
              <a:t>JVM</a:t>
            </a:r>
            <a:r>
              <a:rPr lang="ko-KR" altLang="en-US" dirty="0" smtClean="0">
                <a:latin typeface="+mj-ea"/>
                <a:ea typeface="+mj-ea"/>
              </a:rPr>
              <a:t>이 모든 애플리케이션 실행을 멈추는 것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GC </a:t>
            </a:r>
            <a:r>
              <a:rPr lang="ko-KR" altLang="en-US" dirty="0" smtClean="0">
                <a:latin typeface="+mj-ea"/>
                <a:ea typeface="+mj-ea"/>
              </a:rPr>
              <a:t>튜닝 </a:t>
            </a:r>
            <a:r>
              <a:rPr lang="en-US" altLang="ko-KR" dirty="0" smtClean="0">
                <a:latin typeface="+mj-ea"/>
                <a:ea typeface="+mj-ea"/>
              </a:rPr>
              <a:t>: Stop-the-world</a:t>
            </a:r>
            <a:r>
              <a:rPr lang="ko-KR" altLang="en-US" dirty="0" smtClean="0">
                <a:latin typeface="+mj-ea"/>
                <a:ea typeface="+mj-ea"/>
              </a:rPr>
              <a:t>를 줄이는 것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2376" y="2065046"/>
            <a:ext cx="865813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5</a:t>
            </a:r>
            <a:r>
              <a:rPr lang="ko-KR" altLang="en-US" dirty="0" smtClean="0">
                <a:latin typeface="+mj-ea"/>
                <a:ea typeface="+mj-ea"/>
              </a:rPr>
              <a:t>가지 방식</a:t>
            </a:r>
            <a:r>
              <a:rPr lang="en-US" altLang="ko-KR" dirty="0" smtClean="0">
                <a:latin typeface="+mj-ea"/>
                <a:ea typeface="+mj-ea"/>
              </a:rPr>
              <a:t>						</a:t>
            </a:r>
            <a:r>
              <a:rPr lang="ko-KR" altLang="en-US" dirty="0" smtClean="0">
                <a:latin typeface="+mj-ea"/>
                <a:ea typeface="+mj-ea"/>
              </a:rPr>
              <a:t>명시적 지정 방법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ko-KR" altLang="en-US" dirty="0" smtClean="0">
                <a:latin typeface="+mj-ea"/>
                <a:ea typeface="+mj-ea"/>
              </a:rPr>
              <a:t>시리얼 </a:t>
            </a:r>
            <a:r>
              <a:rPr lang="ko-KR" altLang="en-US" dirty="0" err="1" smtClean="0">
                <a:latin typeface="+mj-ea"/>
                <a:ea typeface="+mj-ea"/>
              </a:rPr>
              <a:t>콜렉터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(Serial Collector)			</a:t>
            </a:r>
            <a:r>
              <a:rPr lang="en-US" altLang="ko-KR" dirty="0" smtClean="0"/>
              <a:t>-</a:t>
            </a:r>
            <a:r>
              <a:rPr lang="en-US" altLang="ko-KR" dirty="0"/>
              <a:t>XX:+</a:t>
            </a:r>
            <a:r>
              <a:rPr lang="en-US" altLang="ko-KR" dirty="0" err="1"/>
              <a:t>UseSerialGC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ko-KR" altLang="en-US" dirty="0" smtClean="0">
                <a:latin typeface="+mj-ea"/>
                <a:ea typeface="+mj-ea"/>
              </a:rPr>
              <a:t>병렬 </a:t>
            </a:r>
            <a:r>
              <a:rPr lang="ko-KR" altLang="en-US" dirty="0" err="1" smtClean="0">
                <a:latin typeface="+mj-ea"/>
                <a:ea typeface="+mj-ea"/>
              </a:rPr>
              <a:t>콜렉터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(Parallel Collector)			</a:t>
            </a:r>
            <a:r>
              <a:rPr lang="en-US" altLang="ko-KR" dirty="0" smtClean="0"/>
              <a:t>-</a:t>
            </a:r>
            <a:r>
              <a:rPr lang="en-US" altLang="ko-KR" dirty="0"/>
              <a:t>XX:+</a:t>
            </a:r>
            <a:r>
              <a:rPr lang="en-US" altLang="ko-KR" dirty="0" err="1"/>
              <a:t>UseParallelGC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ko-KR" altLang="en-US" dirty="0" smtClean="0">
                <a:latin typeface="+mj-ea"/>
                <a:ea typeface="+mj-ea"/>
              </a:rPr>
              <a:t>병렬 압축 </a:t>
            </a:r>
            <a:r>
              <a:rPr lang="ko-KR" altLang="en-US" dirty="0" err="1" smtClean="0">
                <a:latin typeface="+mj-ea"/>
                <a:ea typeface="+mj-ea"/>
              </a:rPr>
              <a:t>콜렉터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(Parallel Compacting Collector)		</a:t>
            </a:r>
            <a:r>
              <a:rPr lang="en-US" altLang="ko-KR" dirty="0"/>
              <a:t>-XX:+</a:t>
            </a:r>
            <a:r>
              <a:rPr lang="en-US" altLang="ko-KR" dirty="0" err="1"/>
              <a:t>UseParallelOldGC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- CMS </a:t>
            </a:r>
            <a:r>
              <a:rPr lang="ko-KR" altLang="en-US" dirty="0" err="1" smtClean="0">
                <a:latin typeface="+mj-ea"/>
                <a:ea typeface="+mj-ea"/>
              </a:rPr>
              <a:t>콜렉터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(CMS Collector)				</a:t>
            </a:r>
            <a:r>
              <a:rPr lang="en-US" altLang="ko-KR" dirty="0"/>
              <a:t>-XX:+</a:t>
            </a:r>
            <a:r>
              <a:rPr lang="en-US" altLang="ko-KR" dirty="0" err="1"/>
              <a:t>UseConcMarkSweepGC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- G1 </a:t>
            </a:r>
            <a:r>
              <a:rPr lang="ko-KR" altLang="en-US" dirty="0" err="1" smtClean="0">
                <a:latin typeface="+mj-ea"/>
                <a:ea typeface="+mj-ea"/>
              </a:rPr>
              <a:t>콜렉터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(Garbage First Collector)			</a:t>
            </a:r>
            <a:r>
              <a:rPr lang="en-US" altLang="ko-KR" dirty="0"/>
              <a:t>-XX:+</a:t>
            </a:r>
            <a:r>
              <a:rPr lang="en-US" altLang="ko-KR" dirty="0" err="1" smtClean="0"/>
              <a:t>UnlockExperimentalVMOptions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				-XX</a:t>
            </a:r>
            <a:r>
              <a:rPr lang="en-US" altLang="ko-KR" dirty="0"/>
              <a:t>:+UseG1GC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797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시리얼 </a:t>
            </a:r>
            <a:r>
              <a:rPr lang="ko-KR" altLang="en-US" dirty="0" err="1" smtClean="0">
                <a:latin typeface="+mj-ea"/>
                <a:ea typeface="+mj-ea"/>
              </a:rPr>
              <a:t>콜렉터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(Serial Collector)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51</a:t>
            </a:fld>
            <a:endParaRPr lang="ko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1700" y="1618123"/>
            <a:ext cx="367440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Young </a:t>
            </a:r>
            <a:r>
              <a:rPr lang="ko-KR" altLang="en-US" b="1" dirty="0" smtClean="0">
                <a:latin typeface="+mj-ea"/>
                <a:ea typeface="+mj-ea"/>
              </a:rPr>
              <a:t>영역은 위에서 설명한 대로 정리</a:t>
            </a:r>
            <a:r>
              <a:rPr lang="en-US" altLang="ko-KR" b="1" dirty="0" smtClean="0">
                <a:latin typeface="+mj-ea"/>
                <a:ea typeface="+mj-ea"/>
              </a:rPr>
              <a:t>.</a:t>
            </a:r>
          </a:p>
          <a:p>
            <a:endParaRPr lang="en-US" altLang="ko-KR" b="1" dirty="0" smtClean="0">
              <a:latin typeface="+mj-ea"/>
              <a:ea typeface="+mj-ea"/>
            </a:endParaRPr>
          </a:p>
          <a:p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 smtClean="0">
                <a:latin typeface="+mj-ea"/>
                <a:ea typeface="+mj-ea"/>
              </a:rPr>
              <a:t>Mark-Sweep-Compact </a:t>
            </a:r>
            <a:r>
              <a:rPr lang="ko-KR" altLang="en-US" b="1" dirty="0" smtClean="0">
                <a:latin typeface="+mj-ea"/>
                <a:ea typeface="+mj-ea"/>
              </a:rPr>
              <a:t>알고리즘</a:t>
            </a:r>
            <a:r>
              <a:rPr lang="en-US" altLang="ko-KR" b="1" dirty="0" smtClean="0">
                <a:latin typeface="+mj-ea"/>
                <a:ea typeface="+mj-ea"/>
              </a:rPr>
              <a:t>.</a:t>
            </a:r>
          </a:p>
          <a:p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ko-KR" altLang="en-US" dirty="0" smtClean="0">
                <a:latin typeface="+mj-ea"/>
                <a:ea typeface="+mj-ea"/>
              </a:rPr>
              <a:t>살아 있는 객체 식별 </a:t>
            </a:r>
            <a:r>
              <a:rPr lang="en-US" altLang="ko-KR" dirty="0" smtClean="0">
                <a:latin typeface="+mj-ea"/>
                <a:ea typeface="+mj-ea"/>
              </a:rPr>
              <a:t>(Mark)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 - Old </a:t>
            </a:r>
            <a:r>
              <a:rPr lang="ko-KR" altLang="en-US" dirty="0" smtClean="0">
                <a:latin typeface="+mj-ea"/>
                <a:ea typeface="+mj-ea"/>
              </a:rPr>
              <a:t>영역의 가장 앞부분 부터 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ko-KR" altLang="en-US" dirty="0" smtClean="0">
                <a:latin typeface="+mj-ea"/>
                <a:ea typeface="+mj-ea"/>
              </a:rPr>
              <a:t>살아있는 것만 남기고 삭제 </a:t>
            </a:r>
            <a:r>
              <a:rPr lang="en-US" altLang="ko-KR" dirty="0" smtClean="0">
                <a:latin typeface="+mj-ea"/>
                <a:ea typeface="+mj-ea"/>
              </a:rPr>
              <a:t>(Sweep)</a:t>
            </a:r>
          </a:p>
          <a:p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ko-KR" altLang="en-US" dirty="0" smtClean="0">
                <a:latin typeface="+mj-ea"/>
                <a:ea typeface="+mj-ea"/>
              </a:rPr>
              <a:t>살아있는 객체를 앞으로 모음 </a:t>
            </a:r>
            <a:r>
              <a:rPr lang="en-US" altLang="ko-KR" dirty="0" smtClean="0">
                <a:latin typeface="+mj-ea"/>
                <a:ea typeface="+mj-ea"/>
              </a:rPr>
              <a:t>(Compact)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37926" y="1592444"/>
            <a:ext cx="3952323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 dirty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37925" y="2541452"/>
            <a:ext cx="3952323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37926" y="1284667"/>
            <a:ext cx="785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수행 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37925" y="2271452"/>
            <a:ext cx="785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수행 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96341" y="1628444"/>
            <a:ext cx="468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22756" y="1628444"/>
            <a:ext cx="468000" cy="46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49171" y="1634948"/>
            <a:ext cx="720000" cy="46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27586" y="1634948"/>
            <a:ext cx="720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984416" y="1634948"/>
            <a:ext cx="468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96341" y="2583500"/>
            <a:ext cx="468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98367" y="2577452"/>
            <a:ext cx="468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22756" y="2577452"/>
            <a:ext cx="720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206001" y="1634948"/>
            <a:ext cx="720000" cy="46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22756" y="3679342"/>
            <a:ext cx="28616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느리지만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시스템 자원을 덜 사용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25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병렬 </a:t>
            </a:r>
            <a:r>
              <a:rPr lang="ko-KR" altLang="en-US" dirty="0" err="1" smtClean="0">
                <a:latin typeface="+mj-ea"/>
                <a:ea typeface="+mj-ea"/>
              </a:rPr>
              <a:t>콜렉터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(Parallel Collector)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52</a:t>
            </a:fld>
            <a:endParaRPr lang="ko" altLang="en-US"/>
          </a:p>
        </p:txBody>
      </p:sp>
      <p:pic>
        <p:nvPicPr>
          <p:cNvPr id="8194" name="Picture 2" descr="Figure 4: Difference between the Serial GC and Parallel G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261" y="2730963"/>
            <a:ext cx="5119811" cy="167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11700" y="1351589"/>
            <a:ext cx="4504759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시리얼 </a:t>
            </a:r>
            <a:r>
              <a:rPr lang="ko-KR" altLang="en-US" b="1" dirty="0" err="1" smtClean="0">
                <a:latin typeface="+mn-ea"/>
                <a:ea typeface="+mn-ea"/>
              </a:rPr>
              <a:t>콜렉터</a:t>
            </a:r>
            <a:r>
              <a:rPr lang="ko-KR" altLang="en-US" b="1" dirty="0" smtClean="0">
                <a:latin typeface="+mn-ea"/>
                <a:ea typeface="+mn-ea"/>
              </a:rPr>
              <a:t> 방식과 알고리즘은 같음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endParaRPr lang="en-US" altLang="ko-KR" b="1" dirty="0">
              <a:latin typeface="+mn-ea"/>
              <a:ea typeface="+mn-ea"/>
            </a:endParaRPr>
          </a:p>
          <a:p>
            <a:r>
              <a:rPr lang="ko-KR" altLang="en-US" b="1" dirty="0" smtClean="0">
                <a:latin typeface="+mn-ea"/>
                <a:ea typeface="+mn-ea"/>
              </a:rPr>
              <a:t>단일 </a:t>
            </a:r>
            <a:r>
              <a:rPr lang="ko-KR" altLang="en-US" b="1" dirty="0" err="1" smtClean="0">
                <a:latin typeface="+mn-ea"/>
                <a:ea typeface="+mn-ea"/>
              </a:rPr>
              <a:t>스레드가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GC</a:t>
            </a:r>
            <a:r>
              <a:rPr lang="ko-KR" altLang="en-US" b="1" dirty="0" smtClean="0">
                <a:latin typeface="+mn-ea"/>
                <a:ea typeface="+mn-ea"/>
              </a:rPr>
              <a:t>를 수행하는 시리얼 </a:t>
            </a:r>
            <a:r>
              <a:rPr lang="ko-KR" altLang="en-US" b="1" dirty="0" err="1" smtClean="0">
                <a:latin typeface="+mn-ea"/>
                <a:ea typeface="+mn-ea"/>
              </a:rPr>
              <a:t>콜렉터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endParaRPr lang="en-US" altLang="ko-KR" b="1" dirty="0">
              <a:latin typeface="+mn-ea"/>
              <a:ea typeface="+mn-ea"/>
            </a:endParaRPr>
          </a:p>
          <a:p>
            <a:r>
              <a:rPr lang="ko-KR" altLang="en-US" b="1" dirty="0" smtClean="0">
                <a:latin typeface="+mn-ea"/>
                <a:ea typeface="+mn-ea"/>
              </a:rPr>
              <a:t>병렬 </a:t>
            </a:r>
            <a:r>
              <a:rPr lang="ko-KR" altLang="en-US" b="1" dirty="0" err="1" smtClean="0">
                <a:latin typeface="+mn-ea"/>
                <a:ea typeface="+mn-ea"/>
              </a:rPr>
              <a:t>콜렉터</a:t>
            </a:r>
            <a:r>
              <a:rPr lang="ko-KR" altLang="en-US" b="1" dirty="0" smtClean="0">
                <a:latin typeface="+mn-ea"/>
                <a:ea typeface="+mn-ea"/>
              </a:rPr>
              <a:t> 방식은 </a:t>
            </a:r>
            <a:r>
              <a:rPr lang="en-US" altLang="ko-KR" b="1" dirty="0" smtClean="0">
                <a:latin typeface="+mn-ea"/>
                <a:ea typeface="+mn-ea"/>
              </a:rPr>
              <a:t>GC</a:t>
            </a:r>
            <a:r>
              <a:rPr lang="ko-KR" altLang="en-US" b="1" dirty="0" smtClean="0">
                <a:latin typeface="+mn-ea"/>
                <a:ea typeface="+mn-ea"/>
              </a:rPr>
              <a:t>를 처리하는 </a:t>
            </a:r>
            <a:r>
              <a:rPr lang="ko-KR" altLang="en-US" b="1" dirty="0" err="1" smtClean="0">
                <a:latin typeface="+mn-ea"/>
                <a:ea typeface="+mn-ea"/>
              </a:rPr>
              <a:t>스레드가</a:t>
            </a:r>
            <a:r>
              <a:rPr lang="ko-KR" altLang="en-US" b="1" dirty="0" smtClean="0">
                <a:latin typeface="+mn-ea"/>
                <a:ea typeface="+mn-ea"/>
              </a:rPr>
              <a:t> 여러 개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endParaRPr lang="en-US" altLang="ko-KR" b="1" dirty="0">
              <a:latin typeface="+mn-ea"/>
              <a:ea typeface="+mn-ea"/>
            </a:endParaRPr>
          </a:p>
          <a:p>
            <a:r>
              <a:rPr lang="ko-KR" altLang="en-US" b="1" dirty="0" smtClean="0">
                <a:latin typeface="+mn-ea"/>
                <a:ea typeface="+mn-ea"/>
              </a:rPr>
              <a:t>시스템 자원이 넉넉할 때 유리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89084" y="4410456"/>
            <a:ext cx="1624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Serial VS Parallel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84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병렬 압축 </a:t>
            </a:r>
            <a:r>
              <a:rPr lang="ko-KR" altLang="en-US" dirty="0" err="1" smtClean="0">
                <a:latin typeface="+mj-ea"/>
                <a:ea typeface="+mj-ea"/>
              </a:rPr>
              <a:t>콜렉터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53</a:t>
            </a:fld>
            <a:endParaRPr lang="ko" altLang="en-US"/>
          </a:p>
        </p:txBody>
      </p:sp>
      <p:sp>
        <p:nvSpPr>
          <p:cNvPr id="4" name="직사각형 3"/>
          <p:cNvSpPr/>
          <p:nvPr/>
        </p:nvSpPr>
        <p:spPr>
          <a:xfrm>
            <a:off x="703586" y="1271203"/>
            <a:ext cx="5017720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  <a:ea typeface="+mn-ea"/>
              </a:rPr>
              <a:t>병렬 </a:t>
            </a:r>
            <a:r>
              <a:rPr lang="ko-KR" altLang="en-US" b="1" dirty="0" err="1" smtClean="0">
                <a:latin typeface="+mn-ea"/>
                <a:ea typeface="+mn-ea"/>
              </a:rPr>
              <a:t>콜렉터</a:t>
            </a:r>
            <a:r>
              <a:rPr lang="ko-KR" altLang="en-US" b="1" dirty="0" smtClean="0">
                <a:latin typeface="+mn-ea"/>
                <a:ea typeface="+mn-ea"/>
              </a:rPr>
              <a:t> 방식과 </a:t>
            </a:r>
            <a:r>
              <a:rPr lang="ko-KR" altLang="en-US" b="1" dirty="0" err="1" smtClean="0">
                <a:latin typeface="+mn-ea"/>
                <a:ea typeface="+mn-ea"/>
              </a:rPr>
              <a:t>비슷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Old </a:t>
            </a:r>
            <a:r>
              <a:rPr lang="ko-KR" altLang="en-US" b="1" dirty="0" smtClean="0">
                <a:latin typeface="+mn-ea"/>
                <a:ea typeface="+mn-ea"/>
              </a:rPr>
              <a:t>영역의 </a:t>
            </a:r>
            <a:r>
              <a:rPr lang="en-US" altLang="ko-KR" b="1" dirty="0" smtClean="0">
                <a:latin typeface="+mn-ea"/>
                <a:ea typeface="+mn-ea"/>
              </a:rPr>
              <a:t>GC</a:t>
            </a:r>
            <a:r>
              <a:rPr lang="ko-KR" altLang="en-US" b="1" dirty="0" smtClean="0">
                <a:latin typeface="+mn-ea"/>
                <a:ea typeface="+mn-ea"/>
              </a:rPr>
              <a:t>에서 </a:t>
            </a:r>
            <a:r>
              <a:rPr lang="en-US" altLang="ko-KR" b="1" dirty="0" smtClean="0">
                <a:latin typeface="+mn-ea"/>
                <a:ea typeface="+mn-ea"/>
              </a:rPr>
              <a:t>Mark-Summary-Compaction </a:t>
            </a:r>
            <a:r>
              <a:rPr lang="ko-KR" altLang="en-US" b="1" dirty="0" smtClean="0">
                <a:latin typeface="+mn-ea"/>
                <a:ea typeface="+mn-ea"/>
              </a:rPr>
              <a:t>알고리즘</a:t>
            </a:r>
            <a:endParaRPr lang="en-US" altLang="ko-KR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Mark-Sweep-Compaction		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 - </a:t>
            </a:r>
            <a:r>
              <a:rPr lang="en-US" altLang="ko-KR" dirty="0" smtClean="0">
                <a:latin typeface="+mn-ea"/>
                <a:ea typeface="+mn-ea"/>
              </a:rPr>
              <a:t>Old </a:t>
            </a:r>
            <a:r>
              <a:rPr lang="ko-KR" altLang="en-US" dirty="0" smtClean="0">
                <a:latin typeface="+mn-ea"/>
                <a:ea typeface="+mn-ea"/>
              </a:rPr>
              <a:t>영역 전체를 훑어 살아있는 객체만 찾아내는 방식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Mark-Summary-Compaction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 - </a:t>
            </a:r>
            <a:r>
              <a:rPr lang="ko-KR" altLang="en-US" dirty="0" smtClean="0">
                <a:latin typeface="+mn-ea"/>
                <a:ea typeface="+mn-ea"/>
              </a:rPr>
              <a:t>여러 </a:t>
            </a:r>
            <a:r>
              <a:rPr lang="ko-KR" altLang="en-US" dirty="0" err="1" smtClean="0">
                <a:latin typeface="+mn-ea"/>
                <a:ea typeface="+mn-ea"/>
              </a:rPr>
              <a:t>스레드가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Old </a:t>
            </a:r>
            <a:r>
              <a:rPr lang="ko-KR" altLang="en-US" dirty="0" smtClean="0">
                <a:latin typeface="+mn-ea"/>
                <a:ea typeface="+mn-ea"/>
              </a:rPr>
              <a:t>영역을 분리하여 훑는다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- </a:t>
            </a:r>
            <a:r>
              <a:rPr lang="en-US" altLang="ko-KR" dirty="0" smtClean="0">
                <a:latin typeface="+mn-ea"/>
                <a:ea typeface="+mn-ea"/>
              </a:rPr>
              <a:t>Compaction</a:t>
            </a:r>
            <a:r>
              <a:rPr lang="ko-KR" altLang="en-US" dirty="0" smtClean="0">
                <a:latin typeface="+mn-ea"/>
                <a:ea typeface="+mn-ea"/>
              </a:rPr>
              <a:t>된 영역을 별도로 훑어본다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5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j-ea"/>
                <a:ea typeface="+mj-ea"/>
              </a:rPr>
              <a:t>CMS </a:t>
            </a:r>
            <a:r>
              <a:rPr lang="ko-KR" altLang="en-US" dirty="0" err="1" smtClean="0">
                <a:latin typeface="+mj-ea"/>
                <a:ea typeface="+mj-ea"/>
              </a:rPr>
              <a:t>콜렉터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54</a:t>
            </a:fld>
            <a:endParaRPr lang="ko" altLang="en-US"/>
          </a:p>
        </p:txBody>
      </p:sp>
      <p:pic>
        <p:nvPicPr>
          <p:cNvPr id="12290" name="Picture 2" descr="https://t1.daumcdn.net/cfile/tistory/24208F4958FF1D9E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351" y="1301993"/>
            <a:ext cx="4898899" cy="30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3336" y="2049010"/>
            <a:ext cx="26427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low-latency collector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 err="1" smtClean="0">
                <a:latin typeface="+mn-ea"/>
                <a:ea typeface="+mn-ea"/>
              </a:rPr>
              <a:t>힙</a:t>
            </a:r>
            <a:r>
              <a:rPr lang="ko-KR" altLang="en-US" dirty="0" smtClean="0">
                <a:latin typeface="+mn-ea"/>
                <a:ea typeface="+mn-ea"/>
              </a:rPr>
              <a:t> 메모리가 클 때 적합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Young </a:t>
            </a:r>
            <a:r>
              <a:rPr lang="ko-KR" altLang="en-US" dirty="0" smtClean="0">
                <a:latin typeface="+mn-ea"/>
                <a:ea typeface="+mn-ea"/>
              </a:rPr>
              <a:t>영역에 대한 </a:t>
            </a:r>
            <a:r>
              <a:rPr lang="en-US" altLang="ko-KR" dirty="0" smtClean="0">
                <a:latin typeface="+mn-ea"/>
                <a:ea typeface="+mn-ea"/>
              </a:rPr>
              <a:t>GC</a:t>
            </a:r>
            <a:r>
              <a:rPr lang="ko-KR" altLang="en-US" dirty="0" smtClean="0">
                <a:latin typeface="+mn-ea"/>
                <a:ea typeface="+mn-ea"/>
              </a:rPr>
              <a:t>는 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병렬 </a:t>
            </a:r>
            <a:r>
              <a:rPr lang="ko-KR" altLang="en-US" dirty="0" err="1" smtClean="0">
                <a:latin typeface="+mn-ea"/>
                <a:ea typeface="+mn-ea"/>
              </a:rPr>
              <a:t>콜렉터와</a:t>
            </a:r>
            <a:r>
              <a:rPr lang="ko-KR" altLang="en-US" dirty="0" smtClean="0">
                <a:latin typeface="+mn-ea"/>
                <a:ea typeface="+mn-ea"/>
              </a:rPr>
              <a:t> 동일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9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j-ea"/>
                <a:ea typeface="+mj-ea"/>
              </a:rPr>
              <a:t>CMS </a:t>
            </a:r>
            <a:r>
              <a:rPr lang="ko-KR" altLang="en-US" dirty="0" err="1" smtClean="0">
                <a:latin typeface="+mj-ea"/>
                <a:ea typeface="+mj-ea"/>
              </a:rPr>
              <a:t>콜렉터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55</a:t>
            </a:fld>
            <a:endParaRPr lang="ko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1700" y="1614680"/>
            <a:ext cx="852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1. Initial Mark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클래스 </a:t>
            </a:r>
            <a:r>
              <a:rPr lang="ko-KR" altLang="en-US" sz="1200" dirty="0" err="1">
                <a:latin typeface="+mn-ea"/>
                <a:ea typeface="+mn-ea"/>
              </a:rPr>
              <a:t>로더에서</a:t>
            </a:r>
            <a:r>
              <a:rPr lang="ko-KR" altLang="en-US" sz="1200" dirty="0">
                <a:latin typeface="+mn-ea"/>
                <a:ea typeface="+mn-ea"/>
              </a:rPr>
              <a:t> 가장 가까운 객체 중에서만 살아있는 객체를 </a:t>
            </a:r>
            <a:r>
              <a:rPr lang="ko-KR" altLang="en-US" sz="1200" dirty="0" smtClean="0">
                <a:latin typeface="+mn-ea"/>
                <a:ea typeface="+mn-ea"/>
              </a:rPr>
              <a:t>찾음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r>
              <a:rPr lang="ko-KR" altLang="en-US" sz="1200" dirty="0" smtClean="0">
                <a:latin typeface="+mn-ea"/>
                <a:ea typeface="+mn-ea"/>
              </a:rPr>
              <a:t>멈추는 시간이 매우 짧음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2. Concurrent Mark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 Initial Mark </a:t>
            </a:r>
            <a:r>
              <a:rPr lang="ko-KR" altLang="en-US" sz="1200" dirty="0">
                <a:latin typeface="+mn-ea"/>
                <a:ea typeface="+mn-ea"/>
              </a:rPr>
              <a:t>단계에서 살아남은 객체의 참조를 따라가며 살아있는 객체를 찾는다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en-US" altLang="ko-KR" sz="1200" dirty="0" smtClean="0">
                <a:latin typeface="+mn-ea"/>
                <a:ea typeface="+mn-ea"/>
              </a:rPr>
              <a:t>	(</a:t>
            </a:r>
            <a:r>
              <a:rPr lang="ko-KR" altLang="en-US" sz="1200" dirty="0">
                <a:latin typeface="+mn-ea"/>
                <a:ea typeface="+mn-ea"/>
              </a:rPr>
              <a:t>이 때 </a:t>
            </a:r>
            <a:r>
              <a:rPr lang="ko-KR" altLang="en-US" sz="1200" dirty="0" smtClean="0">
                <a:latin typeface="+mn-ea"/>
                <a:ea typeface="+mn-ea"/>
              </a:rPr>
              <a:t>여러 개의 </a:t>
            </a:r>
            <a:r>
              <a:rPr lang="ko-KR" altLang="en-US" sz="1200" dirty="0" err="1">
                <a:latin typeface="+mn-ea"/>
                <a:ea typeface="+mn-ea"/>
              </a:rPr>
              <a:t>스레드가</a:t>
            </a:r>
            <a:r>
              <a:rPr lang="ko-KR" altLang="en-US" sz="1200" dirty="0">
                <a:latin typeface="+mn-ea"/>
                <a:ea typeface="+mn-ea"/>
              </a:rPr>
              <a:t> 동작한다</a:t>
            </a:r>
            <a:r>
              <a:rPr lang="en-US" altLang="ko-KR" sz="1200" dirty="0" smtClean="0">
                <a:latin typeface="+mn-ea"/>
                <a:ea typeface="+mn-ea"/>
              </a:rPr>
              <a:t>.)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3. Remark : </a:t>
            </a:r>
            <a:r>
              <a:rPr lang="en-US" altLang="ko-KR" sz="1200" dirty="0">
                <a:latin typeface="+mn-ea"/>
                <a:ea typeface="+mn-ea"/>
              </a:rPr>
              <a:t>Concurrent Mark</a:t>
            </a:r>
            <a:r>
              <a:rPr lang="ko-KR" altLang="en-US" sz="1200" dirty="0">
                <a:latin typeface="+mn-ea"/>
                <a:ea typeface="+mn-ea"/>
              </a:rPr>
              <a:t>를 수행하는 동안 객체의 참조가 끊기거나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새롭게 생긴 객체가 없는지 </a:t>
            </a:r>
            <a:r>
              <a:rPr lang="ko-KR" altLang="en-US" sz="1200" dirty="0" smtClean="0">
                <a:latin typeface="+mn-ea"/>
                <a:ea typeface="+mn-ea"/>
              </a:rPr>
              <a:t>다시 한번 확인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4. Concurrent Sweep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표시되어 있는 쓰레기를 정리하는 단계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29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t1.daumcdn.net/cfile/tistory/99A6AB345A9FD7CA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125" y="704400"/>
            <a:ext cx="50768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j-ea"/>
                <a:ea typeface="+mj-ea"/>
              </a:rPr>
              <a:t>G1 </a:t>
            </a:r>
            <a:r>
              <a:rPr lang="ko-KR" altLang="en-US" dirty="0" err="1" smtClean="0">
                <a:latin typeface="+mj-ea"/>
                <a:ea typeface="+mj-ea"/>
              </a:rPr>
              <a:t>콜렉터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56</a:t>
            </a:fld>
            <a:endParaRPr lang="ko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1700" y="1336645"/>
            <a:ext cx="297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Java7</a:t>
            </a:r>
            <a:r>
              <a:rPr lang="ko-KR" altLang="en-US" dirty="0" smtClean="0">
                <a:latin typeface="+mn-ea"/>
                <a:ea typeface="+mn-ea"/>
              </a:rPr>
              <a:t>에서 새롭게 소개된 </a:t>
            </a:r>
            <a:r>
              <a:rPr lang="en-US" altLang="ko-KR" dirty="0" smtClean="0">
                <a:latin typeface="+mn-ea"/>
                <a:ea typeface="+mn-ea"/>
              </a:rPr>
              <a:t>GC </a:t>
            </a:r>
            <a:r>
              <a:rPr lang="ko-KR" altLang="en-US" dirty="0" smtClean="0">
                <a:latin typeface="+mn-ea"/>
                <a:ea typeface="+mn-ea"/>
              </a:rPr>
              <a:t>방식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1700" y="1963617"/>
            <a:ext cx="38805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기존의 GC방식 </a:t>
            </a:r>
            <a:r>
              <a:rPr lang="en-US" altLang="ko-KR" dirty="0" smtClean="0">
                <a:latin typeface="+mn-ea"/>
                <a:ea typeface="+mn-ea"/>
              </a:rPr>
              <a:t>: Old </a:t>
            </a:r>
            <a:r>
              <a:rPr lang="ko-KR" altLang="en-US" dirty="0" smtClean="0">
                <a:latin typeface="+mn-ea"/>
                <a:ea typeface="+mn-ea"/>
              </a:rPr>
              <a:t>영역</a:t>
            </a:r>
            <a:r>
              <a:rPr lang="en-US" altLang="ko-KR" dirty="0" smtClean="0">
                <a:latin typeface="+mn-ea"/>
                <a:ea typeface="+mn-ea"/>
              </a:rPr>
              <a:t>, Young </a:t>
            </a:r>
            <a:r>
              <a:rPr lang="ko-KR" altLang="en-US" dirty="0" smtClean="0">
                <a:latin typeface="+mn-ea"/>
                <a:ea typeface="+mn-ea"/>
              </a:rPr>
              <a:t>영역 구별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G1 </a:t>
            </a:r>
            <a:r>
              <a:rPr lang="ko-KR" altLang="en-US" dirty="0" err="1">
                <a:latin typeface="+mn-ea"/>
                <a:ea typeface="+mn-ea"/>
              </a:rPr>
              <a:t>콜렉터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방식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 - </a:t>
            </a:r>
            <a:r>
              <a:rPr lang="ko-KR" altLang="en-US" dirty="0" smtClean="0">
                <a:latin typeface="+mn-ea"/>
                <a:ea typeface="+mn-ea"/>
              </a:rPr>
              <a:t>바둑판 </a:t>
            </a:r>
            <a:r>
              <a:rPr lang="ko-KR" altLang="en-US" dirty="0">
                <a:latin typeface="+mn-ea"/>
                <a:ea typeface="+mn-ea"/>
              </a:rPr>
              <a:t>모양의 </a:t>
            </a:r>
            <a:r>
              <a:rPr lang="ko-KR" altLang="en-US" dirty="0" smtClean="0">
                <a:latin typeface="+mn-ea"/>
                <a:ea typeface="+mn-ea"/>
              </a:rPr>
              <a:t>영역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 - </a:t>
            </a:r>
            <a:r>
              <a:rPr lang="ko-KR" altLang="en-US" dirty="0" smtClean="0">
                <a:latin typeface="+mn-ea"/>
                <a:ea typeface="+mn-ea"/>
              </a:rPr>
              <a:t>각각 </a:t>
            </a:r>
            <a:r>
              <a:rPr lang="ko-KR" altLang="en-US" dirty="0">
                <a:latin typeface="+mn-ea"/>
                <a:ea typeface="+mn-ea"/>
              </a:rPr>
              <a:t>Eden, Survivor, Old영역의 역할을 동적으로 바꿔가며 GC가 일어난다. </a:t>
            </a:r>
          </a:p>
        </p:txBody>
      </p:sp>
    </p:spTree>
    <p:extLst>
      <p:ext uri="{BB962C8B-B14F-4D97-AF65-F5344CB8AC3E}">
        <p14:creationId xmlns:p14="http://schemas.microsoft.com/office/powerpoint/2010/main" val="9826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j-ea"/>
                <a:ea typeface="+mj-ea"/>
              </a:rPr>
              <a:t>JVM </a:t>
            </a:r>
            <a:r>
              <a:rPr lang="ko-KR" altLang="en-US" dirty="0" smtClean="0">
                <a:latin typeface="+mj-ea"/>
                <a:ea typeface="+mj-ea"/>
              </a:rPr>
              <a:t>구조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pic>
        <p:nvPicPr>
          <p:cNvPr id="1026" name="Picture 2" descr="íì¼:JVM-Architectur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37" y="327259"/>
            <a:ext cx="5985308" cy="448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0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j-ea"/>
                <a:ea typeface="+mj-ea"/>
              </a:rPr>
              <a:t>Class Loader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4419218" y="257400"/>
            <a:ext cx="4522029" cy="4220993"/>
            <a:chOff x="4242571" y="589912"/>
            <a:chExt cx="4522029" cy="4220993"/>
          </a:xfrm>
        </p:grpSpPr>
        <p:grpSp>
          <p:nvGrpSpPr>
            <p:cNvPr id="25" name="그룹 24"/>
            <p:cNvGrpSpPr/>
            <p:nvPr/>
          </p:nvGrpSpPr>
          <p:grpSpPr>
            <a:xfrm>
              <a:off x="4484061" y="693245"/>
              <a:ext cx="4006189" cy="3987764"/>
              <a:chOff x="5414198" y="641849"/>
              <a:chExt cx="4006189" cy="3987764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5414198" y="641849"/>
                <a:ext cx="2955691" cy="3987764"/>
                <a:chOff x="5923353" y="310171"/>
                <a:chExt cx="2955691" cy="3987764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6710218" y="310171"/>
                  <a:ext cx="1381962" cy="49538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bg2"/>
                      </a:solidFill>
                    </a:rPr>
                    <a:t>Bootstrap</a:t>
                  </a:r>
                </a:p>
                <a:p>
                  <a:pPr algn="ctr"/>
                  <a:r>
                    <a:rPr lang="en-US" altLang="ko-KR" sz="1200" dirty="0" smtClean="0">
                      <a:solidFill>
                        <a:schemeClr val="bg2"/>
                      </a:solidFill>
                    </a:rPr>
                    <a:t>Class Loader</a:t>
                  </a:r>
                  <a:endParaRPr lang="ko-KR" altLang="en-US" sz="12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6710218" y="1115726"/>
                  <a:ext cx="1381962" cy="49538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bg2"/>
                      </a:solidFill>
                    </a:rPr>
                    <a:t>Extension</a:t>
                  </a:r>
                </a:p>
                <a:p>
                  <a:pPr algn="ctr"/>
                  <a:r>
                    <a:rPr lang="en-US" altLang="ko-KR" sz="1200" dirty="0" smtClean="0">
                      <a:solidFill>
                        <a:schemeClr val="bg2"/>
                      </a:solidFill>
                    </a:rPr>
                    <a:t>Class Loader</a:t>
                  </a:r>
                  <a:endParaRPr lang="ko-KR" altLang="en-US" sz="12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6710218" y="1921281"/>
                  <a:ext cx="1381962" cy="49538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bg2"/>
                      </a:solidFill>
                    </a:rPr>
                    <a:t>System</a:t>
                  </a:r>
                </a:p>
                <a:p>
                  <a:pPr algn="ctr"/>
                  <a:r>
                    <a:rPr lang="en-US" altLang="ko-KR" sz="1200" dirty="0" smtClean="0">
                      <a:solidFill>
                        <a:schemeClr val="bg2"/>
                      </a:solidFill>
                    </a:rPr>
                    <a:t>Class Loader</a:t>
                  </a:r>
                  <a:endParaRPr lang="ko-KR" altLang="en-US" sz="12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5923353" y="3002450"/>
                  <a:ext cx="1381962" cy="49538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bg2"/>
                      </a:solidFill>
                    </a:rPr>
                    <a:t>User-Defined</a:t>
                  </a:r>
                </a:p>
                <a:p>
                  <a:pPr algn="ctr"/>
                  <a:r>
                    <a:rPr lang="en-US" altLang="ko-KR" sz="1200" dirty="0" smtClean="0">
                      <a:solidFill>
                        <a:schemeClr val="bg2"/>
                      </a:solidFill>
                    </a:rPr>
                    <a:t>Class Loader</a:t>
                  </a:r>
                  <a:endParaRPr lang="ko-KR" altLang="en-US" sz="12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7497082" y="3002450"/>
                  <a:ext cx="1381962" cy="49538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bg2"/>
                      </a:solidFill>
                    </a:rPr>
                    <a:t>User-Defined</a:t>
                  </a:r>
                </a:p>
                <a:p>
                  <a:pPr algn="ctr"/>
                  <a:r>
                    <a:rPr lang="en-US" altLang="ko-KR" sz="1200" dirty="0" smtClean="0">
                      <a:solidFill>
                        <a:schemeClr val="bg2"/>
                      </a:solidFill>
                    </a:rPr>
                    <a:t>Class Loader</a:t>
                  </a:r>
                  <a:endParaRPr lang="ko-KR" altLang="en-US" sz="12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5923353" y="3802551"/>
                  <a:ext cx="1381962" cy="49538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bg2"/>
                      </a:solidFill>
                    </a:rPr>
                    <a:t>User-Defined</a:t>
                  </a:r>
                </a:p>
                <a:p>
                  <a:pPr algn="ctr"/>
                  <a:r>
                    <a:rPr lang="en-US" altLang="ko-KR" sz="1200" dirty="0" smtClean="0">
                      <a:solidFill>
                        <a:schemeClr val="bg2"/>
                      </a:solidFill>
                    </a:rPr>
                    <a:t>Class Loader</a:t>
                  </a:r>
                  <a:endParaRPr lang="ko-KR" altLang="en-US" sz="1200" dirty="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13" name="직선 화살표 연결선 12"/>
                <p:cNvCxnSpPr>
                  <a:stCxn id="8" idx="0"/>
                  <a:endCxn id="5" idx="2"/>
                </p:cNvCxnSpPr>
                <p:nvPr/>
              </p:nvCxnSpPr>
              <p:spPr>
                <a:xfrm flipV="1">
                  <a:off x="7401199" y="805555"/>
                  <a:ext cx="0" cy="3101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화살표 연결선 14"/>
                <p:cNvCxnSpPr>
                  <a:stCxn id="9" idx="0"/>
                  <a:endCxn id="8" idx="2"/>
                </p:cNvCxnSpPr>
                <p:nvPr/>
              </p:nvCxnSpPr>
              <p:spPr>
                <a:xfrm flipV="1">
                  <a:off x="7401199" y="1611110"/>
                  <a:ext cx="0" cy="3101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/>
                <p:cNvCxnSpPr>
                  <a:stCxn id="10" idx="0"/>
                </p:cNvCxnSpPr>
                <p:nvPr/>
              </p:nvCxnSpPr>
              <p:spPr>
                <a:xfrm flipV="1">
                  <a:off x="6614334" y="2416665"/>
                  <a:ext cx="393432" cy="5857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/>
                <p:cNvCxnSpPr>
                  <a:stCxn id="11" idx="0"/>
                </p:cNvCxnSpPr>
                <p:nvPr/>
              </p:nvCxnSpPr>
              <p:spPr>
                <a:xfrm flipH="1" flipV="1">
                  <a:off x="7813964" y="2416665"/>
                  <a:ext cx="374099" cy="5857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화살표 연결선 21"/>
                <p:cNvCxnSpPr>
                  <a:stCxn id="12" idx="0"/>
                  <a:endCxn id="10" idx="2"/>
                </p:cNvCxnSpPr>
                <p:nvPr/>
              </p:nvCxnSpPr>
              <p:spPr>
                <a:xfrm flipV="1">
                  <a:off x="6614334" y="3497834"/>
                  <a:ext cx="0" cy="3047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7548991" y="771268"/>
                <a:ext cx="16417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$JAVHOME/</a:t>
                </a:r>
                <a:r>
                  <a:rPr lang="en-US" altLang="ko-KR" sz="1100" dirty="0" err="1" smtClean="0"/>
                  <a:t>jre</a:t>
                </a:r>
                <a:r>
                  <a:rPr lang="en-US" altLang="ko-KR" sz="1100" dirty="0" smtClean="0"/>
                  <a:t>/lib/rt.jar</a:t>
                </a:r>
                <a:endParaRPr lang="ko-KR" altLang="en-US" sz="11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583025" y="1551282"/>
                <a:ext cx="18373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$JAVHOME/</a:t>
                </a:r>
                <a:r>
                  <a:rPr lang="en-US" altLang="ko-KR" sz="1100" dirty="0" err="1" smtClean="0"/>
                  <a:t>jre</a:t>
                </a:r>
                <a:r>
                  <a:rPr lang="en-US" altLang="ko-KR" sz="1100" dirty="0" smtClean="0"/>
                  <a:t>/lib/</a:t>
                </a:r>
                <a:r>
                  <a:rPr lang="en-US" altLang="ko-KR" sz="1100" dirty="0" err="1" smtClean="0"/>
                  <a:t>ext</a:t>
                </a:r>
                <a:r>
                  <a:rPr lang="en-US" altLang="ko-KR" sz="1100" dirty="0" smtClean="0"/>
                  <a:t>/*.jar</a:t>
                </a:r>
                <a:endParaRPr lang="ko-KR" altLang="en-US" sz="11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583025" y="2356837"/>
                <a:ext cx="11063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$CLASSPATH</a:t>
                </a:r>
                <a:endParaRPr lang="ko-KR" altLang="en-US" sz="1100" dirty="0"/>
              </a:p>
            </p:txBody>
          </p:sp>
        </p:grpSp>
        <p:cxnSp>
          <p:nvCxnSpPr>
            <p:cNvPr id="29" name="직선 연결선 28"/>
            <p:cNvCxnSpPr/>
            <p:nvPr/>
          </p:nvCxnSpPr>
          <p:spPr>
            <a:xfrm>
              <a:off x="4484061" y="3065319"/>
              <a:ext cx="3958814" cy="0"/>
            </a:xfrm>
            <a:prstGeom prst="line">
              <a:avLst/>
            </a:prstGeom>
            <a:ln w="317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4275727" y="2226298"/>
              <a:ext cx="4488873" cy="2584607"/>
            </a:xfrm>
            <a:prstGeom prst="rect">
              <a:avLst/>
            </a:prstGeom>
            <a:noFill/>
            <a:ln>
              <a:solidFill>
                <a:srgbClr val="000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13323" y="4433317"/>
              <a:ext cx="1151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0000E1"/>
                  </a:solidFill>
                </a:rPr>
                <a:t>Applications</a:t>
              </a:r>
              <a:endParaRPr lang="ko-KR" altLang="en-US" dirty="0">
                <a:solidFill>
                  <a:srgbClr val="0000E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275726" y="1388991"/>
              <a:ext cx="4488873" cy="71481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42572" y="1388991"/>
              <a:ext cx="10615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00B050"/>
                  </a:solidFill>
                </a:rPr>
                <a:t>Extensions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275726" y="589912"/>
              <a:ext cx="4488873" cy="71481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42571" y="603238"/>
              <a:ext cx="950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7030A0"/>
                  </a:solidFill>
                </a:rPr>
                <a:t>Bootstrap</a:t>
              </a:r>
              <a:endParaRPr lang="ko-KR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62605" y="1612224"/>
            <a:ext cx="39950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lt"/>
              </a:rPr>
              <a:t>Java</a:t>
            </a:r>
            <a:r>
              <a:rPr lang="ko-KR" altLang="en-US" dirty="0" smtClean="0">
                <a:latin typeface="+mn-lt"/>
              </a:rPr>
              <a:t>는 동적으로 클래스를 읽어온다</a:t>
            </a:r>
            <a:r>
              <a:rPr lang="en-US" altLang="ko-KR" dirty="0" smtClean="0">
                <a:latin typeface="+mn-lt"/>
              </a:rPr>
              <a:t>.</a:t>
            </a:r>
          </a:p>
          <a:p>
            <a:endParaRPr lang="en-US" altLang="ko-KR" dirty="0">
              <a:latin typeface="+mn-lt"/>
            </a:endParaRPr>
          </a:p>
          <a:p>
            <a:r>
              <a:rPr lang="ko-KR" altLang="en-US" dirty="0" smtClean="0">
                <a:latin typeface="+mn-lt"/>
              </a:rPr>
              <a:t>클래스 </a:t>
            </a:r>
            <a:r>
              <a:rPr lang="ko-KR" altLang="en-US" dirty="0" err="1" smtClean="0">
                <a:latin typeface="+mn-lt"/>
              </a:rPr>
              <a:t>로더는</a:t>
            </a:r>
            <a:r>
              <a:rPr lang="ko-KR" altLang="en-US" dirty="0" smtClean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Compile Time</a:t>
            </a:r>
            <a:r>
              <a:rPr lang="ko-KR" altLang="en-US" dirty="0" smtClean="0">
                <a:latin typeface="+mn-lt"/>
              </a:rPr>
              <a:t>이 아닌</a:t>
            </a:r>
            <a:endParaRPr lang="en-US" altLang="ko-KR" dirty="0" smtClean="0">
              <a:latin typeface="+mn-lt"/>
            </a:endParaRPr>
          </a:p>
          <a:p>
            <a:r>
              <a:rPr lang="en-US" altLang="ko-KR" dirty="0" err="1" smtClean="0">
                <a:latin typeface="+mn-lt"/>
              </a:rPr>
              <a:t>RunTime</a:t>
            </a:r>
            <a:r>
              <a:rPr lang="ko-KR" altLang="en-US" dirty="0" smtClean="0">
                <a:latin typeface="+mn-lt"/>
              </a:rPr>
              <a:t>에 </a:t>
            </a:r>
            <a:r>
              <a:rPr lang="en-US" altLang="ko-KR" dirty="0" smtClean="0">
                <a:latin typeface="+mn-lt"/>
              </a:rPr>
              <a:t>Class</a:t>
            </a:r>
            <a:r>
              <a:rPr lang="ko-KR" altLang="en-US" dirty="0" smtClean="0">
                <a:latin typeface="+mn-lt"/>
              </a:rPr>
              <a:t>를 로딩할 수 있게 해준다</a:t>
            </a:r>
            <a:r>
              <a:rPr lang="en-US" altLang="ko-KR" dirty="0" smtClean="0">
                <a:latin typeface="+mn-lt"/>
              </a:rPr>
              <a:t>.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JVM</a:t>
            </a:r>
            <a:r>
              <a:rPr lang="ko-KR" altLang="en-US" dirty="0" smtClean="0">
                <a:latin typeface="+mn-lt"/>
              </a:rPr>
              <a:t>은 클래스에 대한 정보를 가지고 있지 않다</a:t>
            </a:r>
            <a:r>
              <a:rPr lang="en-US" altLang="ko-KR" dirty="0" smtClean="0">
                <a:latin typeface="+mn-lt"/>
              </a:rPr>
              <a:t>.</a:t>
            </a:r>
          </a:p>
          <a:p>
            <a:endParaRPr lang="en-US" altLang="ko-KR" dirty="0">
              <a:latin typeface="+mn-lt"/>
            </a:endParaRPr>
          </a:p>
          <a:p>
            <a:endParaRPr lang="ko-KR" altLang="en-US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76593" y="4556450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Delegation Model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33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j-ea"/>
                <a:ea typeface="+mj-ea"/>
              </a:rPr>
              <a:t>Class Loader – Delegation Principle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1215692"/>
            <a:ext cx="7115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smtClean="0">
                <a:latin typeface="+mj-ea"/>
                <a:ea typeface="+mj-ea"/>
              </a:rPr>
              <a:t>Class Loader – Visibility, </a:t>
            </a:r>
            <a:r>
              <a:rPr lang="en-US" altLang="ko-KR" dirty="0">
                <a:latin typeface="+mj-ea"/>
              </a:rPr>
              <a:t>Uniqueness</a:t>
            </a:r>
            <a:r>
              <a:rPr lang="en-US" altLang="ko-KR" dirty="0" smtClean="0">
                <a:latin typeface="+mj-ea"/>
                <a:ea typeface="+mj-ea"/>
              </a:rPr>
              <a:t> Principle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0782" y="1706922"/>
            <a:ext cx="796243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lt"/>
              </a:rPr>
              <a:t>가시 범위의 원칙 </a:t>
            </a:r>
            <a:r>
              <a:rPr lang="en-US" altLang="ko-KR" dirty="0" smtClean="0">
                <a:latin typeface="+mn-lt"/>
              </a:rPr>
              <a:t>: </a:t>
            </a:r>
            <a:r>
              <a:rPr lang="ko-KR" altLang="en-US" dirty="0" smtClean="0">
                <a:latin typeface="+mn-lt"/>
              </a:rPr>
              <a:t>하위 클래스 </a:t>
            </a:r>
            <a:r>
              <a:rPr lang="ko-KR" altLang="en-US" dirty="0" err="1" smtClean="0">
                <a:latin typeface="+mn-lt"/>
              </a:rPr>
              <a:t>로더는</a:t>
            </a:r>
            <a:r>
              <a:rPr lang="ko-KR" altLang="en-US" dirty="0" smtClean="0">
                <a:latin typeface="+mn-lt"/>
              </a:rPr>
              <a:t> 상위 클래스 </a:t>
            </a:r>
            <a:r>
              <a:rPr lang="ko-KR" altLang="en-US" dirty="0" err="1" smtClean="0">
                <a:latin typeface="+mn-lt"/>
              </a:rPr>
              <a:t>로더가</a:t>
            </a:r>
            <a:r>
              <a:rPr lang="ko-KR" altLang="en-US" dirty="0" smtClean="0">
                <a:latin typeface="+mn-lt"/>
              </a:rPr>
              <a:t> 로딩한 클래스를 볼 수 있지만</a:t>
            </a:r>
            <a:r>
              <a:rPr lang="en-US" altLang="ko-KR" dirty="0" smtClean="0">
                <a:latin typeface="+mn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	 </a:t>
            </a:r>
            <a:r>
              <a:rPr lang="en-US" altLang="ko-KR" dirty="0" smtClean="0">
                <a:latin typeface="+mn-lt"/>
              </a:rPr>
              <a:t>           </a:t>
            </a:r>
            <a:r>
              <a:rPr lang="ko-KR" altLang="en-US" dirty="0" smtClean="0">
                <a:latin typeface="+mn-lt"/>
              </a:rPr>
              <a:t>상위 클래스 </a:t>
            </a:r>
            <a:r>
              <a:rPr lang="ko-KR" altLang="en-US" dirty="0" err="1" smtClean="0">
                <a:latin typeface="+mn-lt"/>
              </a:rPr>
              <a:t>로더는</a:t>
            </a:r>
            <a:r>
              <a:rPr lang="ko-KR" altLang="en-US" dirty="0" smtClean="0">
                <a:latin typeface="+mn-lt"/>
              </a:rPr>
              <a:t> 하위 클래스 </a:t>
            </a:r>
            <a:r>
              <a:rPr lang="ko-KR" altLang="en-US" dirty="0" err="1" smtClean="0">
                <a:latin typeface="+mn-lt"/>
              </a:rPr>
              <a:t>로더가</a:t>
            </a:r>
            <a:r>
              <a:rPr lang="ko-KR" altLang="en-US" dirty="0" smtClean="0">
                <a:latin typeface="+mn-lt"/>
              </a:rPr>
              <a:t> 로딩한 클래스를 볼 수 없다</a:t>
            </a:r>
            <a:r>
              <a:rPr lang="en-US" altLang="ko-KR" dirty="0" smtClean="0"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lt"/>
              </a:rPr>
              <a:t>유일성 원칙 </a:t>
            </a:r>
            <a:r>
              <a:rPr lang="en-US" altLang="ko-KR" dirty="0" smtClean="0">
                <a:latin typeface="+mn-lt"/>
              </a:rPr>
              <a:t>: </a:t>
            </a:r>
            <a:r>
              <a:rPr lang="ko-KR" altLang="en-US" dirty="0" smtClean="0">
                <a:latin typeface="+mn-lt"/>
              </a:rPr>
              <a:t>하위 클래스 </a:t>
            </a:r>
            <a:r>
              <a:rPr lang="ko-KR" altLang="en-US" dirty="0" err="1" smtClean="0">
                <a:latin typeface="+mn-lt"/>
              </a:rPr>
              <a:t>로더는</a:t>
            </a:r>
            <a:r>
              <a:rPr lang="ko-KR" altLang="en-US" dirty="0" smtClean="0">
                <a:latin typeface="+mn-lt"/>
              </a:rPr>
              <a:t> 상위 클래스 </a:t>
            </a:r>
            <a:r>
              <a:rPr lang="ko-KR" altLang="en-US" dirty="0" err="1" smtClean="0">
                <a:latin typeface="+mn-lt"/>
              </a:rPr>
              <a:t>로더가</a:t>
            </a:r>
            <a:r>
              <a:rPr lang="ko-KR" altLang="en-US" dirty="0" smtClean="0">
                <a:latin typeface="+mn-lt"/>
              </a:rPr>
              <a:t> 로딩한 클래스를 다시 로딩되지 않게 한다</a:t>
            </a:r>
            <a:r>
              <a:rPr lang="en-US" altLang="ko-KR" dirty="0" smtClean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3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3350</Words>
  <Application>Microsoft Office PowerPoint</Application>
  <PresentationFormat>화면 슬라이드 쇼(16:9)</PresentationFormat>
  <Paragraphs>700</Paragraphs>
  <Slides>56</Slides>
  <Notes>56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1" baseType="lpstr">
      <vt:lpstr>Raleway</vt:lpstr>
      <vt:lpstr>Arial</vt:lpstr>
      <vt:lpstr>맑은 고딕</vt:lpstr>
      <vt:lpstr>Lato</vt:lpstr>
      <vt:lpstr>Streamline</vt:lpstr>
      <vt:lpstr>Head First Java  Ch1 ~ Ch3</vt:lpstr>
      <vt:lpstr>Chapter 1.  일단 간단하게 알아봅시다</vt:lpstr>
      <vt:lpstr>자바가 돌아가는 방식</vt:lpstr>
      <vt:lpstr>자바 컴파일러</vt:lpstr>
      <vt:lpstr>Java Virtual Machine (JVM)</vt:lpstr>
      <vt:lpstr>JVM 구조</vt:lpstr>
      <vt:lpstr>Class Loader</vt:lpstr>
      <vt:lpstr>Class Loader – Delegation Principle</vt:lpstr>
      <vt:lpstr>Class Loader – Visibility, Uniqueness Principle </vt:lpstr>
      <vt:lpstr>Class Loader in Java 9</vt:lpstr>
      <vt:lpstr>Runtime Data Area</vt:lpstr>
      <vt:lpstr>PowerPoint 프레젠테이션</vt:lpstr>
      <vt:lpstr>Heap Area</vt:lpstr>
      <vt:lpstr>Java Virtual Machine – Execution Engine</vt:lpstr>
      <vt:lpstr>Just-In-Time Compiler</vt:lpstr>
      <vt:lpstr>자바 코드의 구조</vt:lpstr>
      <vt:lpstr>Main()</vt:lpstr>
      <vt:lpstr>Chapter 2.  클래스와 객체</vt:lpstr>
      <vt:lpstr>절차적 프로그래밍</vt:lpstr>
      <vt:lpstr>객체 지향 프로그래밍</vt:lpstr>
      <vt:lpstr>클래스와 객체</vt:lpstr>
      <vt:lpstr>캡슐화</vt:lpstr>
      <vt:lpstr>추상화</vt:lpstr>
      <vt:lpstr>상속</vt:lpstr>
      <vt:lpstr>Java에서 상속</vt:lpstr>
      <vt:lpstr>Java에서 상속</vt:lpstr>
      <vt:lpstr>Java에서 상속</vt:lpstr>
      <vt:lpstr>Java에서 상속</vt:lpstr>
      <vt:lpstr>Java에서 상속</vt:lpstr>
      <vt:lpstr>다형성</vt:lpstr>
      <vt:lpstr>인터페이스</vt:lpstr>
      <vt:lpstr>추상 클래스</vt:lpstr>
      <vt:lpstr>Chapter 3.  원시 변수와 레퍼런스</vt:lpstr>
      <vt:lpstr>변수 선언</vt:lpstr>
      <vt:lpstr>원시 변수 (Primitive variable)</vt:lpstr>
      <vt:lpstr>원시 변수 (Primitive variable)</vt:lpstr>
      <vt:lpstr>원시 변수 (Primitive variable)</vt:lpstr>
      <vt:lpstr>원시 변수 (Primitive variable)</vt:lpstr>
      <vt:lpstr>레퍼런스</vt:lpstr>
      <vt:lpstr>레퍼런스</vt:lpstr>
      <vt:lpstr>레퍼런스 - 배열</vt:lpstr>
      <vt:lpstr>Call by vaule (Not call by reference)</vt:lpstr>
      <vt:lpstr>Garbage</vt:lpstr>
      <vt:lpstr>Garbage Collector</vt:lpstr>
      <vt:lpstr>GC 대상</vt:lpstr>
      <vt:lpstr>GC - 시나리오</vt:lpstr>
      <vt:lpstr>GC - 시나리오</vt:lpstr>
      <vt:lpstr>GC - 시나리오</vt:lpstr>
      <vt:lpstr>GC - 시나리오</vt:lpstr>
      <vt:lpstr>Old Generation의 GC 방식 </vt:lpstr>
      <vt:lpstr>시리얼 콜렉터 (Serial Collector)</vt:lpstr>
      <vt:lpstr>병렬 콜렉터 (Parallel Collector)</vt:lpstr>
      <vt:lpstr>병렬 압축 콜렉터</vt:lpstr>
      <vt:lpstr>CMS 콜렉터</vt:lpstr>
      <vt:lpstr>CMS 콜렉터</vt:lpstr>
      <vt:lpstr>G1 콜렉터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 First Java  Ch1 ~ Ch3</dc:title>
  <dc:creator>kev</dc:creator>
  <cp:lastModifiedBy>노 수일</cp:lastModifiedBy>
  <cp:revision>265</cp:revision>
  <dcterms:modified xsi:type="dcterms:W3CDTF">2019-02-14T05:11:47Z</dcterms:modified>
</cp:coreProperties>
</file>