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8" r:id="rId2"/>
    <p:sldId id="260" r:id="rId3"/>
    <p:sldId id="265" r:id="rId4"/>
    <p:sldId id="280" r:id="rId5"/>
    <p:sldId id="266" r:id="rId6"/>
    <p:sldId id="281" r:id="rId7"/>
    <p:sldId id="282" r:id="rId8"/>
    <p:sldId id="268" r:id="rId9"/>
    <p:sldId id="270" r:id="rId10"/>
    <p:sldId id="283" r:id="rId11"/>
    <p:sldId id="272" r:id="rId12"/>
    <p:sldId id="273" r:id="rId13"/>
    <p:sldId id="276" r:id="rId14"/>
    <p:sldId id="275" r:id="rId15"/>
    <p:sldId id="278" r:id="rId16"/>
    <p:sldId id="279" r:id="rId17"/>
    <p:sldId id="27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8" r:id="rId27"/>
    <p:sldId id="294" r:id="rId28"/>
    <p:sldId id="297" r:id="rId29"/>
    <p:sldId id="296" r:id="rId30"/>
    <p:sldId id="295" r:id="rId31"/>
  </p:sldIdLst>
  <p:sldSz cx="9144000" cy="5143500" type="screen16x9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21ACBE7C-E7F1-4DBC-BEB9-151953E460C3}">
          <p14:sldIdLst>
            <p14:sldId id="258"/>
            <p14:sldId id="260"/>
            <p14:sldId id="265"/>
            <p14:sldId id="280"/>
            <p14:sldId id="266"/>
            <p14:sldId id="281"/>
            <p14:sldId id="282"/>
            <p14:sldId id="268"/>
            <p14:sldId id="270"/>
            <p14:sldId id="283"/>
            <p14:sldId id="272"/>
            <p14:sldId id="273"/>
            <p14:sldId id="276"/>
            <p14:sldId id="275"/>
            <p14:sldId id="278"/>
            <p14:sldId id="279"/>
            <p14:sldId id="27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8"/>
            <p14:sldId id="294"/>
            <p14:sldId id="297"/>
            <p14:sldId id="296"/>
            <p14:sldId id="295"/>
          </p14:sldIdLst>
        </p14:section>
        <p14:section name="제목 없는 구역" id="{6FF8E2C8-841D-4456-97FC-47778AF721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00E1"/>
    <a:srgbClr val="C6F5EF"/>
    <a:srgbClr val="3F7F5F"/>
    <a:srgbClr val="0000C0"/>
    <a:srgbClr val="000000"/>
    <a:srgbClr val="0C1732"/>
    <a:srgbClr val="112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0286" autoAdjust="0"/>
  </p:normalViewPr>
  <p:slideViewPr>
    <p:cSldViewPr snapToGrid="0">
      <p:cViewPr varScale="1">
        <p:scale>
          <a:sx n="104" d="100"/>
          <a:sy n="104" d="100"/>
        </p:scale>
        <p:origin x="1218" y="96"/>
      </p:cViewPr>
      <p:guideLst/>
    </p:cSldViewPr>
  </p:slideViewPr>
  <p:outlineViewPr>
    <p:cViewPr>
      <p:scale>
        <a:sx n="33" d="100"/>
        <a:sy n="33" d="100"/>
      </p:scale>
      <p:origin x="0" y="-67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565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10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테스트 코드를 만들어 놓고 테스트를 진행하며 개발을 하면 시간이 단축된다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4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44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자바에 대한 진입장벽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접근성</a:t>
            </a:r>
            <a:r>
              <a:rPr lang="ko-KR" altLang="en-US" dirty="0" smtClean="0"/>
              <a:t> 때문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10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156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915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서로 공통적인 부분을 하나의 상위클래스로 성립시키고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하위클래스에서 상위 클래스로부터 물려받는다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948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자바에서는 하위클래스가 상위클래스를 확장한다고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6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61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9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63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442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어떤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</a:t>
            </a:r>
            <a:r>
              <a:rPr lang="en-US" dirty="0" smtClean="0"/>
              <a:t>JVM</a:t>
            </a:r>
            <a:r>
              <a:rPr lang="ko-KR" altLang="en-US" dirty="0" smtClean="0"/>
              <a:t>에서는 일단 </a:t>
            </a:r>
            <a:r>
              <a:rPr lang="en-US" altLang="ko-KR" dirty="0" smtClean="0"/>
              <a:t>wolf </a:t>
            </a:r>
            <a:r>
              <a:rPr lang="ko-KR" altLang="en-US" dirty="0" smtClean="0"/>
              <a:t>클래스에 들어있는 것을 찾아보고 </a:t>
            </a:r>
            <a:r>
              <a:rPr lang="en-US" altLang="ko-KR" dirty="0" smtClean="0"/>
              <a:t>wolf</a:t>
            </a:r>
            <a:r>
              <a:rPr lang="ko-KR" altLang="en-US" dirty="0" smtClean="0"/>
              <a:t>클래스에 없으면 매치되는 것을 찾을 때 까지 상속 계층구조를 따라 올라갑니다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027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91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623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07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507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147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969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매개변수를 상위클래스 유형으로 선언하면 실행 시에 어떤 하위클래스의 객체도 전달할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사람이 프로그램에 새로운 하위 클래스 유형을 추가했을 때도 코드 수정 없이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제대로 작동함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765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인자는 똑같아야 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유형은 호환 가능해야 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298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메소드에서는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똑같은 인자를 사용해야 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298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상위클래스에서 선언한 것이면 무엇이든 해야 하기 때문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58750" indent="0">
              <a:lnSpc>
                <a:spcPct val="150000"/>
              </a:lnSpc>
              <a:buNone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더 접근하기 어렵게 만들면 안됨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298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단계는 그대로 유지하거나 완화시켜야 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58750" indent="0">
              <a:lnSpc>
                <a:spcPct val="150000"/>
              </a:lnSpc>
              <a:buFontTx/>
              <a:buNone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587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상위클래스의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메소드보다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많은 수의 예외를 선언할 수 없음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58750" indent="0">
              <a:lnSpc>
                <a:spcPct val="150000"/>
              </a:lnSpc>
              <a:buFontTx/>
              <a:buNone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로직이면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super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중복 제거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97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클래스에서 객체가 아는 것은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변수로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객체가 하는 것은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같은 유형의 모든 객체들이 서로 다른 행동을 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가질 수 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같은 개 이지만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크기에따라</a:t>
            </a:r>
            <a:r>
              <a:rPr lang="ko-KR" altLang="en-US" dirty="0" smtClean="0"/>
              <a:t> 짖는 크기나 소리가 다르다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493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유형이 달라도 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298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목록이 다르다면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유형을 맘대로 바꿔도 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58750" indent="0">
              <a:lnSpc>
                <a:spcPct val="150000"/>
              </a:lnSpc>
              <a:buFontTx/>
              <a:buNone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58750" indent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유형만 바꿀 수는 없음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298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유형만 바꾸려는 것은 컴파일러에서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오버라이드로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간주하게 되어버림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58750" indent="0">
              <a:lnSpc>
                <a:spcPct val="150000"/>
              </a:lnSpc>
              <a:buFontTx/>
              <a:buNone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5875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단계는 마음대로 바꿀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914400" lvl="1" indent="-298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제한이 심한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만들어도 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오버 로딩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대상이 되는 함수를 인자의 타입만으로 컴파일 시점에 선택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오버 </a:t>
            </a:r>
            <a:r>
              <a:rPr lang="ko-KR" altLang="en-US" dirty="0" err="1" smtClean="0"/>
              <a:t>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대상이 되는 함수를 런타임 시점에 선택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61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매개변수는 사용하는 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인자는 전달하는 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48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인자 매개변수로 값을 주고 받을 때는 값이 복사됩니다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원시변수뿐 아니라 </a:t>
            </a:r>
            <a:r>
              <a:rPr lang="ko-KR" altLang="en-US" dirty="0" err="1" smtClean="0"/>
              <a:t>레퍼런스도</a:t>
            </a:r>
            <a:r>
              <a:rPr lang="ko-KR" altLang="en-US" dirty="0" smtClean="0"/>
              <a:t> 메모리 주소 정보가 복사되어집니다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49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낮은 결합도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유지에 중요한 방법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알 필요가 없는 정보는 외부에서 접근하지 못 하도록 한다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하나의 클래스에 변경이나 오류가 생겨도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클래스에 영향이 없다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세터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매개변수의 값을 확인하고 그 값이 올바른 값인지 결정할 수 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음수가 들어가면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비행기의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 등</a:t>
            </a:r>
            <a:r>
              <a:rPr lang="en-US" altLang="ko-KR" dirty="0" smtClean="0"/>
              <a:t>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게터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세터에서 가장 중요한 점은 나중에 뭔가를 변경하더라도 다른 코드는 건드리지 않아도 된다는 점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캡슐화의 가장 큰 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언제든지 바꾸더라도 다른 사람이 피해를 보지 않는다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300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인스턴스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변수에 기본값이 있는 이유는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기본값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뒤에있는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이유는 안전입니다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객체가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인스턴스화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될 때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인스턴스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변수가 가리키는 곳을 포함하는 객체에 메모리 덩어리가 할당됩니다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디자이너는 이 부분을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지우는 것이 좋습니다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이렇게 하면 객체가 할당되기 전에 거기에 있었던 쓰레기를 읽지 않습니다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초기화를 강제 할 수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48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97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비공식적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주관적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표준화 </a:t>
            </a:r>
            <a:r>
              <a:rPr lang="en-US" altLang="ko-KR" dirty="0" smtClean="0"/>
              <a:t>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05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0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7800" y="1812450"/>
            <a:ext cx="7688400" cy="1518600"/>
          </a:xfrm>
        </p:spPr>
        <p:txBody>
          <a:bodyPr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 First Java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Ch4 ~ Ch7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6654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코드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8150" y="1562100"/>
            <a:ext cx="587693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하기 위한 보조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할 대상을 만들기 전에 테스트 코드를 만드는 것이 좋다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코드를 만들고 그 테스트를 통과하기 위한 부분만 구현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점점 조금 더 복잡한 테스트 코드를 만들고 필요한 부분만 구현을 반복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75" y="938212"/>
            <a:ext cx="2943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+mj-ea"/>
                <a:ea typeface="+mj-ea"/>
              </a:rPr>
              <a:t>Chapter 6.</a:t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sz="3600" dirty="0" smtClean="0">
                <a:latin typeface="+mj-ea"/>
                <a:ea typeface="+mj-ea"/>
              </a:rPr>
              <a:t/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ko-KR" altLang="en-US" sz="3600" dirty="0" smtClean="0">
                <a:latin typeface="+mj-ea"/>
                <a:ea typeface="+mj-ea"/>
              </a:rPr>
              <a:t>자바 </a:t>
            </a:r>
            <a:r>
              <a:rPr lang="en-US" altLang="ko-KR" sz="3600" dirty="0" smtClean="0">
                <a:latin typeface="+mj-ea"/>
                <a:ea typeface="+mj-ea"/>
              </a:rPr>
              <a:t>API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2550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0575" y="1348819"/>
            <a:ext cx="7074373" cy="295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자바에는 클래스 수백 개가 내장되어있음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입출력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네트워크와 같이 복잡하지만 필요한 클래스들을 미리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클래스를 사용하려면 그 클래스가 어떤 패키지에 있는지 알아야 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것을 찾는 방법만 안다면 굳이 새로운 것을 만들 필요가 없음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java.util.ArrayList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java.lang.String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java.lang.System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4360148" y="3908349"/>
            <a:ext cx="3650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://docs.oracle.com/javase/8/docs/api/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0825" y="1501974"/>
            <a:ext cx="1604250" cy="2741474"/>
            <a:chOff x="1035600" y="1352549"/>
            <a:chExt cx="1604250" cy="2741474"/>
          </a:xfrm>
        </p:grpSpPr>
        <p:pic>
          <p:nvPicPr>
            <p:cNvPr id="1026" name="Picture 2" descr="java in a nutshell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600" y="1352549"/>
              <a:ext cx="1604250" cy="240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67322" y="378624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레퍼런스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책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828" y="391350"/>
            <a:ext cx="5244503" cy="35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상속과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8518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1225" y="2085975"/>
            <a:ext cx="883200" cy="1238250"/>
            <a:chOff x="847725" y="1933575"/>
            <a:chExt cx="990600" cy="1085850"/>
          </a:xfrm>
        </p:grpSpPr>
        <p:sp>
          <p:nvSpPr>
            <p:cNvPr id="4" name="직사각형 3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Square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rotate()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playSound</a:t>
              </a:r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354525" y="2085975"/>
            <a:ext cx="883200" cy="1238250"/>
            <a:chOff x="847725" y="1933575"/>
            <a:chExt cx="990600" cy="1085850"/>
          </a:xfrm>
        </p:grpSpPr>
        <p:sp>
          <p:nvSpPr>
            <p:cNvPr id="15" name="직사각형 14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Circle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rotate()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playSound</a:t>
              </a:r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297825" y="2085975"/>
            <a:ext cx="883200" cy="1238250"/>
            <a:chOff x="847725" y="1933575"/>
            <a:chExt cx="990600" cy="1085850"/>
          </a:xfrm>
        </p:grpSpPr>
        <p:sp>
          <p:nvSpPr>
            <p:cNvPr id="18" name="직사각형 17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Triangle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rotate()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playSound</a:t>
              </a:r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41125" y="2085975"/>
            <a:ext cx="883200" cy="1238250"/>
            <a:chOff x="847725" y="1933575"/>
            <a:chExt cx="990600" cy="1085850"/>
          </a:xfrm>
        </p:grpSpPr>
        <p:sp>
          <p:nvSpPr>
            <p:cNvPr id="21" name="직사각형 20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Ameoba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rotate()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playSound</a:t>
              </a:r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4295775" y="2540584"/>
            <a:ext cx="552450" cy="36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19200" y="3019425"/>
            <a:ext cx="3713100" cy="1238250"/>
            <a:chOff x="5119200" y="3019425"/>
            <a:chExt cx="3713100" cy="1238250"/>
          </a:xfrm>
        </p:grpSpPr>
        <p:grpSp>
          <p:nvGrpSpPr>
            <p:cNvPr id="25" name="그룹 24"/>
            <p:cNvGrpSpPr/>
            <p:nvPr/>
          </p:nvGrpSpPr>
          <p:grpSpPr>
            <a:xfrm>
              <a:off x="5119200" y="3019425"/>
              <a:ext cx="883200" cy="1238250"/>
              <a:chOff x="847725" y="1933575"/>
              <a:chExt cx="990600" cy="108585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47725" y="1933575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Square</a:t>
                </a:r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47725" y="2238375"/>
                <a:ext cx="990600" cy="781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062500" y="3019425"/>
              <a:ext cx="883200" cy="1238250"/>
              <a:chOff x="847725" y="1933575"/>
              <a:chExt cx="990600" cy="108585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47725" y="1933575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Circle</a:t>
                </a:r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7725" y="2238375"/>
                <a:ext cx="990600" cy="781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005800" y="3019425"/>
              <a:ext cx="883200" cy="1238250"/>
              <a:chOff x="847725" y="1933575"/>
              <a:chExt cx="990600" cy="10858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47725" y="1933575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Triangle</a:t>
                </a:r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47725" y="2238375"/>
                <a:ext cx="990600" cy="781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7949100" y="3019425"/>
              <a:ext cx="883200" cy="1238250"/>
              <a:chOff x="847725" y="1933575"/>
              <a:chExt cx="990600" cy="108585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847725" y="1933575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Ameoba</a:t>
                </a:r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847725" y="2238375"/>
                <a:ext cx="990600" cy="781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6504100" y="838200"/>
            <a:ext cx="883200" cy="1238250"/>
            <a:chOff x="847725" y="1933575"/>
            <a:chExt cx="990600" cy="1085850"/>
          </a:xfrm>
        </p:grpSpPr>
        <p:sp>
          <p:nvSpPr>
            <p:cNvPr id="38" name="직사각형 37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Shape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rotate()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playSound</a:t>
              </a:r>
              <a:r>
                <a:rPr lang="en-US" altLang="ko-KR" sz="12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1" name="직선 화살표 연결선 40"/>
          <p:cNvCxnSpPr>
            <a:stCxn id="26" idx="0"/>
          </p:cNvCxnSpPr>
          <p:nvPr/>
        </p:nvCxnSpPr>
        <p:spPr>
          <a:xfrm flipV="1">
            <a:off x="5560800" y="2085975"/>
            <a:ext cx="943300" cy="933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9" idx="0"/>
          </p:cNvCxnSpPr>
          <p:nvPr/>
        </p:nvCxnSpPr>
        <p:spPr>
          <a:xfrm flipV="1">
            <a:off x="6504100" y="2085975"/>
            <a:ext cx="306275" cy="933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0"/>
          </p:cNvCxnSpPr>
          <p:nvPr/>
        </p:nvCxnSpPr>
        <p:spPr>
          <a:xfrm flipH="1" flipV="1">
            <a:off x="7143750" y="2085975"/>
            <a:ext cx="303650" cy="933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5" idx="0"/>
          </p:cNvCxnSpPr>
          <p:nvPr/>
        </p:nvCxnSpPr>
        <p:spPr>
          <a:xfrm flipH="1" flipV="1">
            <a:off x="7387300" y="2076450"/>
            <a:ext cx="1003400" cy="942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334125" y="2433554"/>
            <a:ext cx="1390650" cy="29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클래스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943475" y="1025250"/>
            <a:ext cx="1390650" cy="29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클래스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4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69" y="704400"/>
            <a:ext cx="3191981" cy="3895725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1754" y="1654456"/>
            <a:ext cx="4879862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변수는 그대로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클래스에서 별도의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추가할 수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상속받은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프로그래머에게 새로운 종류의 것을 추가할 수 있도록 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1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설계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728352" y="1662924"/>
            <a:ext cx="5687295" cy="2960538"/>
            <a:chOff x="513368" y="1430627"/>
            <a:chExt cx="5687295" cy="29605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68" y="1430627"/>
              <a:ext cx="1692817" cy="12208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746" y="2989476"/>
              <a:ext cx="1293439" cy="122990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2463" y="1713716"/>
              <a:ext cx="1738200" cy="9757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3159" y="2764825"/>
              <a:ext cx="757910" cy="96667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3422" y="3233878"/>
              <a:ext cx="1012059" cy="115728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6185" y="2068559"/>
              <a:ext cx="2116974" cy="1106031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767420" y="1083422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공통적인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행동이 들어있는 객체를 찾는다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907" y="109009"/>
            <a:ext cx="4880018" cy="4572000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설계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450451" y="2273327"/>
            <a:ext cx="30877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공통적인 상태와 행동을 나타내는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설계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0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44053"/>
            <a:ext cx="4765975" cy="4646481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설계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396204" y="1997961"/>
            <a:ext cx="33297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하위 클래스 유형에만 적용되는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행동이 필요한지 결정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2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4.</a:t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7269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31" y="3295726"/>
            <a:ext cx="808391" cy="1225217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설계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469199" y="1834493"/>
            <a:ext cx="2956259" cy="1316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공통적인 행동이 필요한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하위클래스를 두 개 이상 찾아서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추상화의 개념을 더 폭넓게 활용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38" y="3305251"/>
            <a:ext cx="741025" cy="1284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166" y="136006"/>
            <a:ext cx="1188520" cy="16984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061" y="2670655"/>
            <a:ext cx="719973" cy="13262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964" y="3312604"/>
            <a:ext cx="745235" cy="13094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8823" y="3295726"/>
            <a:ext cx="762077" cy="1267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2544" y="2090205"/>
            <a:ext cx="891366" cy="10176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3382" y="2089837"/>
            <a:ext cx="901082" cy="1017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8817" y="3291722"/>
            <a:ext cx="850494" cy="135152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V="1">
            <a:off x="6672873" y="1733550"/>
            <a:ext cx="135978" cy="95933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4824577" y="1733550"/>
            <a:ext cx="1983959" cy="356655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801231" y="1733550"/>
            <a:ext cx="1335072" cy="356287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4002005" y="3033551"/>
            <a:ext cx="764686" cy="297062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4727590" y="3033551"/>
            <a:ext cx="40691" cy="297063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772025" y="3033551"/>
            <a:ext cx="684114" cy="297062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7767201" y="3026567"/>
            <a:ext cx="318603" cy="312229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091241" y="3026491"/>
            <a:ext cx="343150" cy="304122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31" y="277050"/>
            <a:ext cx="1194619" cy="448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3164" y="1241644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Wolf w = new Wolf();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3164" y="181148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w.makeNoise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3164" y="238132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w.roam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64" y="295116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w.eat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3164" y="35210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w.sleep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3528773" y="1996149"/>
            <a:ext cx="3681652" cy="1613826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</p:cNvCxnSpPr>
          <p:nvPr/>
        </p:nvCxnSpPr>
        <p:spPr>
          <a:xfrm>
            <a:off x="2695211" y="3135827"/>
            <a:ext cx="4515214" cy="569839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</p:cNvCxnSpPr>
          <p:nvPr/>
        </p:nvCxnSpPr>
        <p:spPr>
          <a:xfrm flipV="1">
            <a:off x="2911617" y="876300"/>
            <a:ext cx="4155414" cy="2829366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</p:cNvCxnSpPr>
          <p:nvPr/>
        </p:nvCxnSpPr>
        <p:spPr>
          <a:xfrm flipV="1">
            <a:off x="2914823" y="2381322"/>
            <a:ext cx="4152208" cy="184666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10702" y="4121616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구체적인 것을 호출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4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A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B</a:t>
            </a:r>
            <a:r>
              <a:rPr lang="ko-KR" altLang="en-US" dirty="0" smtClean="0">
                <a:latin typeface="+mj-ea"/>
                <a:ea typeface="+mj-ea"/>
              </a:rPr>
              <a:t>이다</a:t>
            </a:r>
            <a:r>
              <a:rPr lang="en-US" altLang="ko-KR" dirty="0" smtClean="0">
                <a:latin typeface="+mj-ea"/>
                <a:ea typeface="+mj-ea"/>
              </a:rPr>
              <a:t>. (A is B)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0075" y="1409700"/>
            <a:ext cx="443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상속 관계를 제대로 확립했는지 알아볼 수 있는 명제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5150" y="2071627"/>
            <a:ext cx="3568085" cy="1422388"/>
            <a:chOff x="505625" y="2109727"/>
            <a:chExt cx="3568085" cy="14223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25" y="2109727"/>
              <a:ext cx="1207566" cy="142238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4616" y="2114595"/>
              <a:ext cx="1207566" cy="140936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2182" y="2130869"/>
              <a:ext cx="1181528" cy="137682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222232" y="3564306"/>
            <a:ext cx="1880643" cy="1012461"/>
            <a:chOff x="403207" y="3611931"/>
            <a:chExt cx="1880643" cy="1012461"/>
          </a:xfrm>
        </p:grpSpPr>
        <p:sp>
          <p:nvSpPr>
            <p:cNvPr id="7" name="TextBox 6"/>
            <p:cNvSpPr txBox="1"/>
            <p:nvPr/>
          </p:nvSpPr>
          <p:spPr>
            <a:xfrm>
              <a:off x="403207" y="3611931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Bathroom </a:t>
              </a:r>
              <a:r>
                <a:rPr lang="ko-KR" altLang="en-US" dirty="0" smtClean="0">
                  <a:latin typeface="+mj-ea"/>
                  <a:ea typeface="+mj-ea"/>
                </a:rPr>
                <a:t>≠ </a:t>
              </a:r>
              <a:r>
                <a:rPr lang="en-US" altLang="ko-KR" dirty="0" smtClean="0">
                  <a:latin typeface="+mj-ea"/>
                  <a:ea typeface="+mj-ea"/>
                </a:rPr>
                <a:t>Tub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6932" y="3972822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Tub </a:t>
              </a:r>
              <a:r>
                <a:rPr lang="ko-KR" altLang="en-US" dirty="0" smtClean="0">
                  <a:latin typeface="+mj-ea"/>
                  <a:ea typeface="+mj-ea"/>
                </a:rPr>
                <a:t>≠ </a:t>
              </a:r>
              <a:r>
                <a:rPr lang="en-US" altLang="ko-KR" dirty="0" smtClean="0">
                  <a:latin typeface="+mj-ea"/>
                  <a:ea typeface="+mj-ea"/>
                </a:rPr>
                <a:t>Bubbles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207" y="4316615"/>
              <a:ext cx="1880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Bathroom </a:t>
              </a:r>
              <a:r>
                <a:rPr lang="ko-KR" altLang="en-US" dirty="0" smtClean="0">
                  <a:latin typeface="+mj-ea"/>
                  <a:ea typeface="+mj-ea"/>
                </a:rPr>
                <a:t>≠ </a:t>
              </a:r>
              <a:r>
                <a:rPr lang="en-US" altLang="ko-KR" dirty="0" smtClean="0">
                  <a:latin typeface="+mj-ea"/>
                  <a:ea typeface="+mj-ea"/>
                </a:rPr>
                <a:t>Bubbles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143189" y="3671687"/>
            <a:ext cx="2274983" cy="676064"/>
            <a:chOff x="2505139" y="3738362"/>
            <a:chExt cx="2274983" cy="676064"/>
          </a:xfrm>
        </p:grpSpPr>
        <p:sp>
          <p:nvSpPr>
            <p:cNvPr id="8" name="TextBox 7"/>
            <p:cNvSpPr txBox="1"/>
            <p:nvPr/>
          </p:nvSpPr>
          <p:spPr>
            <a:xfrm>
              <a:off x="2505139" y="3738362"/>
              <a:ext cx="1957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Bathroom HAS-A Tub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0850" y="4106649"/>
              <a:ext cx="1789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Tub HAS-A Bubbles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4572000" y="2081152"/>
            <a:ext cx="0" cy="2599857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824" y="280275"/>
            <a:ext cx="1194619" cy="448645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74932" y="2430426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Canine is Animal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1262" y="279070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Wolf is Animal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48417" y="377130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한 방향으로만 작동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51262" y="315098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Wolf is Canine</a:t>
            </a:r>
          </a:p>
        </p:txBody>
      </p:sp>
    </p:spTree>
    <p:extLst>
      <p:ext uri="{BB962C8B-B14F-4D97-AF65-F5344CB8AC3E}">
        <p14:creationId xmlns:p14="http://schemas.microsoft.com/office/powerpoint/2010/main" val="36654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설계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주의점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0075" y="1409700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‘A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관계가 성립하지 않는다면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상속하면 안됨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5" y="2028825"/>
            <a:ext cx="4330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상속이 행동을 재사용함에 있어서 항상 최선은 아님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964525" y="2647950"/>
            <a:ext cx="1160299" cy="1626744"/>
            <a:chOff x="847725" y="1933575"/>
            <a:chExt cx="990600" cy="1085850"/>
          </a:xfrm>
        </p:grpSpPr>
        <p:sp>
          <p:nvSpPr>
            <p:cNvPr id="7" name="직사각형 6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Piano</a:t>
              </a:r>
              <a:endPara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sound()</a:t>
              </a:r>
              <a:endPara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95" y="2600608"/>
            <a:ext cx="1674086" cy="167408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964525" y="555969"/>
            <a:ext cx="1160299" cy="1626744"/>
            <a:chOff x="847725" y="1933575"/>
            <a:chExt cx="990600" cy="1085850"/>
          </a:xfrm>
        </p:grpSpPr>
        <p:sp>
          <p:nvSpPr>
            <p:cNvPr id="15" name="직사각형 14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Alarm</a:t>
              </a:r>
              <a:endPara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sound()</a:t>
              </a:r>
              <a:endPara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63800" y="2647950"/>
            <a:ext cx="1160299" cy="1626744"/>
            <a:chOff x="847725" y="1933575"/>
            <a:chExt cx="990600" cy="1085850"/>
          </a:xfrm>
        </p:grpSpPr>
        <p:sp>
          <p:nvSpPr>
            <p:cNvPr id="18" name="직사각형 17"/>
            <p:cNvSpPr/>
            <p:nvPr/>
          </p:nvSpPr>
          <p:spPr>
            <a:xfrm>
              <a:off x="847725" y="1933575"/>
              <a:ext cx="990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Alarm</a:t>
              </a:r>
              <a:endPara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7725" y="2238375"/>
              <a:ext cx="9906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sound()</a:t>
              </a:r>
              <a:endPara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64507" y="4291713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Piano – sound()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>
            <a:stCxn id="7" idx="0"/>
            <a:endCxn id="16" idx="2"/>
          </p:cNvCxnSpPr>
          <p:nvPr/>
        </p:nvCxnSpPr>
        <p:spPr>
          <a:xfrm flipV="1">
            <a:off x="7544675" y="2182713"/>
            <a:ext cx="0" cy="46523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7440854" y="2336602"/>
            <a:ext cx="207639" cy="207639"/>
            <a:chOff x="5469261" y="2166333"/>
            <a:chExt cx="360000" cy="36000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469261" y="2166333"/>
              <a:ext cx="360000" cy="36000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469261" y="2166333"/>
              <a:ext cx="360000" cy="36000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111644" y="2282631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Piano is not Alarm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1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상속의 장점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0075" y="1341797"/>
            <a:ext cx="5806398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코드가 중복되는 것을 방지할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공통적인 코드를 한 군데에 모아놓고 하위클래스에서 상위클래스로 부터 상속을 받음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변동사항이 있을 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클래스만 다시 컴파일 하면 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변동사항이 자동으로 하위클래스로 반영됨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5" y="2753941"/>
            <a:ext cx="594746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일련의 클래스를 위한 공통적인 규약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(protocol)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상위클래스에 속하는 하위클래스는 정해진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써서 동작을 할 수 있다라고 알려줌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5" y="3612087"/>
            <a:ext cx="343074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확장성이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좋은 코드를 만들 수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융통성 있고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깔끔한 클래스로 확장을 할 수 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상속의 단점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0075" y="1155939"/>
            <a:ext cx="5432898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클래스의 변경을 어렵게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올바른 동작을 위해 하위클래스는 상위클래스가 구현한 내용에 의존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상위클래스 변경 시 서브클래스를 그냥 사용하면 제대로 동작하지 않을 수 있음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최악의 경우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상위클래스 변화가 모든 하위 클래스에 영향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5" y="3222252"/>
            <a:ext cx="3384260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상속의 오용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IS-A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관계가 아닌데 상속을 사용하는 경우 발생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5" y="2443011"/>
            <a:ext cx="471956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불필요한 증가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유사한 기능을 확장하는 과정에서 클래스의 개수가 불필요하게 증가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5" y="4003063"/>
            <a:ext cx="359104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캡슐화를 위배할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내부 구현을 쓸데없이 노출 시킬 수 있음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2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657" y="1997466"/>
            <a:ext cx="5240593" cy="2440618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상속과 </a:t>
            </a:r>
            <a:r>
              <a:rPr lang="ko-KR" altLang="en-US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700" y="1455174"/>
            <a:ext cx="7066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활용하면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레퍼런스와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객체의 유형이 달라도 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is 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만족하면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레퍼런스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유형을 실제 객체 유형의 상위클래스 유형으로 지정 가능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0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상속과 </a:t>
            </a:r>
            <a:r>
              <a:rPr lang="ko-KR" altLang="en-US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sp>
        <p:nvSpPr>
          <p:cNvPr id="6" name="직사각형 5"/>
          <p:cNvSpPr/>
          <p:nvPr/>
        </p:nvSpPr>
        <p:spPr>
          <a:xfrm>
            <a:off x="3754196" y="1017450"/>
            <a:ext cx="2879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Animal[] </a:t>
            </a:r>
            <a:r>
              <a:rPr lang="en-US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Animal[5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 = </a:t>
            </a:r>
            <a:r>
              <a:rPr lang="en-US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Dog();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 = </a:t>
            </a:r>
            <a:r>
              <a:rPr lang="en-US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Cat();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 = </a:t>
            </a:r>
            <a:r>
              <a:rPr lang="en-US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Wolf();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[3] = </a:t>
            </a:r>
            <a:r>
              <a:rPr lang="en-US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Hippo();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[4] = </a:t>
            </a:r>
            <a:r>
              <a:rPr lang="en-US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Lion();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nn-NO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nn-NO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nn-NO" altLang="ko-KR" sz="12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n-NO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nn-NO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nn-NO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lang="nn-NO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nn-NO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nn-NO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animals</a:t>
            </a:r>
            <a:r>
              <a:rPr lang="nn-NO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nn-NO" altLang="ko-KR" sz="1200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nn-NO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nn-NO" altLang="ko-KR" sz="1200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nn-NO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animals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dirty="0" err="1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].eat();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04" y="2269383"/>
            <a:ext cx="1209675" cy="1629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4196" y="4373232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각 객체마다 올바른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7381" y="1123380"/>
            <a:ext cx="2329611" cy="1785104"/>
          </a:xfrm>
          <a:prstGeom prst="rect">
            <a:avLst/>
          </a:prstGeom>
          <a:solidFill>
            <a:srgbClr val="00B050">
              <a:alpha val="8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Dog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Canine {</a:t>
            </a:r>
          </a:p>
          <a:p>
            <a:r>
              <a:rPr lang="en-US" altLang="ko-KR" sz="1000" dirty="0" smtClea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@</a:t>
            </a:r>
            <a:r>
              <a:rPr lang="en-US" altLang="ko-KR" sz="10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Override</a:t>
            </a:r>
          </a:p>
          <a:p>
            <a:r>
              <a:rPr lang="en-US" altLang="ko-KR" sz="1000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makeNoise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000" i="1" dirty="0" err="1" smtClea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멍멍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@</a:t>
            </a:r>
            <a:r>
              <a:rPr lang="en-US" altLang="ko-KR" sz="10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Override</a:t>
            </a:r>
          </a:p>
          <a:p>
            <a:r>
              <a:rPr lang="en-US" altLang="ko-KR" sz="1000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eat() {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000" i="1" dirty="0" err="1" smtClea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"Bone."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7381" y="3053814"/>
            <a:ext cx="2329611" cy="1785104"/>
          </a:xfrm>
          <a:prstGeom prst="rect">
            <a:avLst/>
          </a:prstGeom>
          <a:solidFill>
            <a:srgbClr val="7030A0">
              <a:alpha val="8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Cat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Feline {</a:t>
            </a:r>
          </a:p>
          <a:p>
            <a:r>
              <a:rPr lang="en-US" altLang="ko-KR" sz="1000" dirty="0" smtClea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@</a:t>
            </a:r>
            <a:r>
              <a:rPr lang="en-US" altLang="ko-KR" sz="10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Override</a:t>
            </a:r>
          </a:p>
          <a:p>
            <a:r>
              <a:rPr lang="en-US" altLang="ko-KR" sz="1000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makeNoise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000" i="1" dirty="0" err="1" smtClea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야옹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@</a:t>
            </a:r>
            <a:r>
              <a:rPr lang="en-US" altLang="ko-KR" sz="1000" dirty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Override</a:t>
            </a:r>
          </a:p>
          <a:p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eat() {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sz="1000" i="1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.println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"Fish."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9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상속과 </a:t>
            </a:r>
            <a:r>
              <a:rPr lang="ko-KR" altLang="en-US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sp>
        <p:nvSpPr>
          <p:cNvPr id="6" name="직사각형 5"/>
          <p:cNvSpPr/>
          <p:nvPr/>
        </p:nvSpPr>
        <p:spPr>
          <a:xfrm>
            <a:off x="4632625" y="1330696"/>
            <a:ext cx="2190750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Vet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Vet();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Dog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Dog();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Cat();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Lion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Lion();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vet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.giveShot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vet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.giveShot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vet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.giveShot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4250" y="1344638"/>
            <a:ext cx="3093000" cy="1666546"/>
          </a:xfrm>
          <a:prstGeom prst="rect">
            <a:avLst/>
          </a:prstGeom>
          <a:solidFill>
            <a:srgbClr val="0070C0">
              <a:alpha val="8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Vet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giveShot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(Animal 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.makeNoise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50" y="3056757"/>
            <a:ext cx="1381125" cy="1233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857" y="3125290"/>
            <a:ext cx="3028393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Animal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유형을 인자로 쓸 수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힙에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실제로 들어있는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Animal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클래스 유형에 따라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적당한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makeNoise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0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0" y="1165860"/>
            <a:ext cx="1750112" cy="3488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932" y="1162050"/>
            <a:ext cx="1738550" cy="34886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92" y="1166285"/>
            <a:ext cx="1745698" cy="351472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81201" y="3590923"/>
            <a:ext cx="528402" cy="200026"/>
          </a:xfrm>
          <a:prstGeom prst="rect">
            <a:avLst/>
          </a:prstGeom>
          <a:noFill/>
          <a:ln w="19050">
            <a:solidFill>
              <a:srgbClr val="C00000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707" y="3609974"/>
            <a:ext cx="409867" cy="180975"/>
          </a:xfrm>
          <a:prstGeom prst="rect">
            <a:avLst/>
          </a:prstGeom>
          <a:noFill/>
          <a:ln w="19050">
            <a:solidFill>
              <a:srgbClr val="C00000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91207" y="1017450"/>
            <a:ext cx="1884908" cy="3663559"/>
          </a:xfrm>
          <a:prstGeom prst="rect">
            <a:avLst/>
          </a:prstGeom>
          <a:noFill/>
          <a:ln w="19050">
            <a:solidFill>
              <a:srgbClr val="0000E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906970" y="704400"/>
            <a:ext cx="4440405" cy="1559062"/>
            <a:chOff x="1952625" y="1104899"/>
            <a:chExt cx="4440405" cy="1559062"/>
          </a:xfrm>
        </p:grpSpPr>
        <p:grpSp>
          <p:nvGrpSpPr>
            <p:cNvPr id="7" name="그룹 6"/>
            <p:cNvGrpSpPr/>
            <p:nvPr/>
          </p:nvGrpSpPr>
          <p:grpSpPr>
            <a:xfrm>
              <a:off x="4048124" y="1104899"/>
              <a:ext cx="1381126" cy="1559062"/>
              <a:chOff x="733424" y="1924049"/>
              <a:chExt cx="1533526" cy="155906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33424" y="2759210"/>
                <a:ext cx="1533525" cy="7239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bark()</a:t>
                </a:r>
                <a:endParaRPr lang="ko-KR" altLang="en-US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733425" y="2276475"/>
                <a:ext cx="1533525" cy="4827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size</a:t>
                </a:r>
              </a:p>
              <a:p>
                <a:r>
                  <a:rPr lang="en-US" altLang="ko-KR" dirty="0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name</a:t>
                </a:r>
                <a:endParaRPr lang="ko-KR" altLang="en-US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33425" y="1924049"/>
                <a:ext cx="1533525" cy="3571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Dog</a:t>
                </a:r>
                <a:endParaRPr lang="ko-KR" altLang="en-US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52625" y="1544803"/>
              <a:ext cx="1854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변수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755" y="154480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아는것</a:t>
              </a:r>
              <a:endPara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3187" y="2148121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행동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69755" y="214812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하는것</a:t>
              </a:r>
              <a:endPara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84" y="2559003"/>
            <a:ext cx="6126431" cy="14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180975" y="1017450"/>
            <a:ext cx="4391025" cy="305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addNums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addNums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8175" y="1017450"/>
            <a:ext cx="3826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setUniqueID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theID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setUniqueID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ssNumber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String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numString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""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ssNumber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setUniqueID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numString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572000" y="391350"/>
            <a:ext cx="0" cy="428965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91200" y="1392557"/>
            <a:ext cx="2200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 d = new Dog();</a:t>
            </a:r>
          </a:p>
          <a:p>
            <a:r>
              <a:rPr lang="en-US" altLang="ko-KR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d.bark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8675" y="1297992"/>
            <a:ext cx="37433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bark(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numOfBarks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for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numOfBarks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 {</a:t>
            </a:r>
          </a:p>
          <a:p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</a:t>
            </a:r>
            <a:r>
              <a:rPr lang="en-US" altLang="ko-KR" i="1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out.println</a:t>
            </a:r>
            <a:r>
              <a:rPr lang="en-US" altLang="ko-KR" i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("ruff");</a:t>
            </a:r>
          </a:p>
          <a:p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5440" y="2389285"/>
            <a:ext cx="216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것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6440" y="2160685"/>
            <a:ext cx="216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전달하는 것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390" y="3097169"/>
            <a:ext cx="3743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myAge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26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675" y="3835833"/>
            <a:ext cx="367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무언가 돌려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받는것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복사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174978"/>
            <a:ext cx="2057400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1441678"/>
            <a:ext cx="2476500" cy="71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" y="2643675"/>
            <a:ext cx="356235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682" y="2643675"/>
            <a:ext cx="3743325" cy="20288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923925" y="1317853"/>
            <a:ext cx="261938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785812" y="2794228"/>
            <a:ext cx="261938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4833616" y="2500800"/>
            <a:ext cx="261938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3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캡슐화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23950" y="2403071"/>
            <a:ext cx="270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getter(accessor)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setter(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mutator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950" y="200570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숨깁시다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0775" y="1294958"/>
            <a:ext cx="2962275" cy="3108543"/>
          </a:xfrm>
          <a:prstGeom prst="rect">
            <a:avLst/>
          </a:prstGeom>
          <a:solidFill>
            <a:srgbClr val="C6F5EF">
              <a:alpha val="22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Dog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setSize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void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bark()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{}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7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38793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2347" y="1556087"/>
            <a:ext cx="24000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내에서 선언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값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원시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	0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부동 소수점 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0.0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false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레퍼런스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null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6485" y="1556087"/>
            <a:ext cx="23471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내에서 선언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값 없음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매개변수도 지역변수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전 반드시 초기화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안하면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컴파일 오류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147638"/>
            <a:ext cx="0" cy="4848225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65;p14"/>
          <p:cNvSpPr txBox="1">
            <a:spLocks/>
          </p:cNvSpPr>
          <p:nvPr/>
        </p:nvSpPr>
        <p:spPr>
          <a:xfrm>
            <a:off x="4885300" y="391350"/>
            <a:ext cx="38793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3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5.</a:t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만들기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0416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 코드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1700" y="1454244"/>
            <a:ext cx="39276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유사코드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pseudocode,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 코드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자바코드와 사람들이 쓰는 언어의 중간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논리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일이 어떻게 일어나야 하는지 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코드 작성에 반영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60" y="241491"/>
            <a:ext cx="3832566" cy="45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1527</Words>
  <Application>Microsoft Office PowerPoint</Application>
  <PresentationFormat>화면 슬라이드 쇼(16:9)</PresentationFormat>
  <Paragraphs>355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Lato</vt:lpstr>
      <vt:lpstr>Raleway</vt:lpstr>
      <vt:lpstr>Arial</vt:lpstr>
      <vt:lpstr>맑은 고딕</vt:lpstr>
      <vt:lpstr>Streamline</vt:lpstr>
      <vt:lpstr>Head First Java  Ch4 ~ Ch7</vt:lpstr>
      <vt:lpstr>Chapter 4.  메소드, 인스턴스 변수</vt:lpstr>
      <vt:lpstr>메소드</vt:lpstr>
      <vt:lpstr>인자, 매개변수, 리턴</vt:lpstr>
      <vt:lpstr>인자, 매개변수 – 값을 복사</vt:lpstr>
      <vt:lpstr>매개변수와 리턴의 활용 - 캡슐화</vt:lpstr>
      <vt:lpstr>인스턴스 변수</vt:lpstr>
      <vt:lpstr>Chapter 5.  프로그램 만들기</vt:lpstr>
      <vt:lpstr>준비 코드</vt:lpstr>
      <vt:lpstr>테스트 코드</vt:lpstr>
      <vt:lpstr>Chapter 6.  자바 API</vt:lpstr>
      <vt:lpstr>자바 API</vt:lpstr>
      <vt:lpstr>자바 API 문서</vt:lpstr>
      <vt:lpstr>Chapter 7.  상속과 다형성</vt:lpstr>
      <vt:lpstr>상속</vt:lpstr>
      <vt:lpstr>확장한다.</vt:lpstr>
      <vt:lpstr>상속 설계</vt:lpstr>
      <vt:lpstr>상속 설계</vt:lpstr>
      <vt:lpstr>상속 설계</vt:lpstr>
      <vt:lpstr>상속 설계</vt:lpstr>
      <vt:lpstr>호출</vt:lpstr>
      <vt:lpstr>A는 B이다. (A is B)</vt:lpstr>
      <vt:lpstr>상속 설계 시 주의점</vt:lpstr>
      <vt:lpstr>상속의 장점</vt:lpstr>
      <vt:lpstr>상속의 단점</vt:lpstr>
      <vt:lpstr>상속과 다형성</vt:lpstr>
      <vt:lpstr>상속과 다형성</vt:lpstr>
      <vt:lpstr>상속과 다형성</vt:lpstr>
      <vt:lpstr>오버라이드</vt:lpstr>
      <vt:lpstr>오버로딩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First Java  Ch1 ~ Ch3</dc:title>
  <dc:creator>kev</dc:creator>
  <cp:lastModifiedBy>노 수일</cp:lastModifiedBy>
  <cp:revision>509</cp:revision>
  <dcterms:modified xsi:type="dcterms:W3CDTF">2019-02-25T06:27:55Z</dcterms:modified>
</cp:coreProperties>
</file>