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f76662f7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f76662f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f76662f7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f76662f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76662f7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76662f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f76662f70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f76662f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f76662f7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f76662f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76662f7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f76662f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76662f7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f76662f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76662f7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f76662f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76662f7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f76662f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f76662f7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f76662f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76662f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ef76662f7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f76662f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ef76662f7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lightsimulator.com/" TargetMode="External"/><Relationship Id="rId4" Type="http://schemas.openxmlformats.org/officeDocument/2006/relationships/hyperlink" Target="https://www.youtube.com/watch?v=GAvO_QdO9eM" TargetMode="External"/><Relationship Id="rId5" Type="http://schemas.openxmlformats.org/officeDocument/2006/relationships/hyperlink" Target="https://www.superbetter.com/want_to_play" TargetMode="External"/><Relationship Id="rId6" Type="http://schemas.openxmlformats.org/officeDocument/2006/relationships/hyperlink" Target="https://fold.it/porta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0kHOYavm7VY" TargetMode="External"/><Relationship Id="rId4" Type="http://schemas.openxmlformats.org/officeDocument/2006/relationships/hyperlink" Target="https://youtu.be/aQkJM13PMKw?t=75" TargetMode="External"/><Relationship Id="rId5" Type="http://schemas.openxmlformats.org/officeDocument/2006/relationships/hyperlink" Target="https://www.youtube.com/watch?v=sQR1H9XKmzU" TargetMode="External"/><Relationship Id="rId6" Type="http://schemas.openxmlformats.org/officeDocument/2006/relationships/hyperlink" Target="https://www.youtube.com/watch?v=kza8gW_jnl8" TargetMode="External"/><Relationship Id="rId7" Type="http://schemas.openxmlformats.org/officeDocument/2006/relationships/hyperlink" Target="https://www.youtube.com/watch?v=tQvwiOWpj7o" TargetMode="External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hyperlink" Target="https://www.eclipse.org/sum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lassdoor.com/Job/simulation-and-modeling-jobs-SRCH_KO0,23.htm" TargetMode="External"/><Relationship Id="rId4" Type="http://schemas.openxmlformats.org/officeDocument/2006/relationships/hyperlink" Target="https://www.ziprecruiter.com/Jobs/Modeling-and-Simulation-Analys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eUDoGnTObms&amp;t=279s" TargetMode="External"/><Relationship Id="rId4" Type="http://schemas.openxmlformats.org/officeDocument/2006/relationships/hyperlink" Target="https://www.youtube.com/watch?v=R3O66YZTi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JpV-avDIBbY&amp;list=PLSNs3oxgiyKSfiFrxr9_oE1vlo0-EopJV&amp;index=6" TargetMode="External"/><Relationship Id="rId4" Type="http://schemas.openxmlformats.org/officeDocument/2006/relationships/hyperlink" Target="https://www.youtube.com/watch?v=YeYW8TIWLG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Computer Modelling and Simulation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Modelling and Simulation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Modeling and Simulation (M&amp;S) is a separate discipline with it’s own body of knowledge, theory and research methodology.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M&amp;S is founded on the following concepts: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Modeling: Models are approximations for the real - world 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Simulation: Repeated observation of the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Analysis: Aids in the ability to draw conclusions and make recommendations based on various iterations or simulations of the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Visualization: The ability to represent data as a way to interface with the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Verification and Validation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Modelling and Simulation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Modelling and simulation (M&amp;S) is the use of </a:t>
            </a:r>
            <a:r>
              <a:rPr b="1" lang="en-US"/>
              <a:t>models</a:t>
            </a:r>
            <a:r>
              <a:rPr lang="en-US"/>
              <a:t> as a basis for </a:t>
            </a:r>
            <a:r>
              <a:rPr b="1" lang="en-US"/>
              <a:t>simulations</a:t>
            </a:r>
            <a:r>
              <a:rPr lang="en-US"/>
              <a:t> to develop data utilized for managerial or technical </a:t>
            </a:r>
            <a:r>
              <a:rPr b="1" lang="en-US"/>
              <a:t>decision making.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83" y="4205483"/>
            <a:ext cx="7342673" cy="1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you’ll be able to do after this course?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simulations of different types of systems used in real world with the help of a simulation software i.e.</a:t>
            </a:r>
            <a:r>
              <a:rPr b="1" lang="en-US"/>
              <a:t> NetLogo</a:t>
            </a:r>
            <a:r>
              <a:rPr b="1" lang="en-US"/>
              <a:t>.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mathematical and graphical models of  natural phenomena like population growth, predator-prey relationships, drug-dosage model, fall under gravity, spread of SARS etc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Study numerical solutions for the mathematical models of the systems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Study different types of modeling techniques (like Petri Nets, Cellular Automata etc) to represent systems.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the role of randomness in real-world systems and model that randomness.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Mathematical Model of different systems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Predator Prey Relationship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ds/dt = k</a:t>
            </a:r>
            <a:r>
              <a:rPr baseline="-25000" lang="en-US"/>
              <a:t>s</a:t>
            </a:r>
            <a:r>
              <a:rPr lang="en-US"/>
              <a:t>*s – k</a:t>
            </a:r>
            <a:r>
              <a:rPr baseline="-25000" lang="en-US"/>
              <a:t>hs*</a:t>
            </a:r>
            <a:r>
              <a:rPr lang="en-US"/>
              <a:t>h*s</a:t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dh/dt = k</a:t>
            </a:r>
            <a:r>
              <a:rPr baseline="-25000" lang="en-US"/>
              <a:t>sh</a:t>
            </a:r>
            <a:r>
              <a:rPr lang="en-US"/>
              <a:t>*s*h – k</a:t>
            </a:r>
            <a:r>
              <a:rPr baseline="-25000" lang="en-US"/>
              <a:t>h</a:t>
            </a:r>
            <a:r>
              <a:rPr lang="en-US"/>
              <a:t> * 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Drug dosage Model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elimination = elimination_constant * aspirin_in_plasma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plasma_concentration = aspirin_in_plasma/plasma_volume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Graphical Representation of Predator-Prey Relationship and It’s analysis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88" y="2307975"/>
            <a:ext cx="57435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1763" y="2793825"/>
            <a:ext cx="4972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Graphical Representation of Drug Dosage Model and It’s analysis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825" y="2515325"/>
            <a:ext cx="55149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050" y="2767725"/>
            <a:ext cx="42100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 of M &amp; 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Training </a:t>
            </a:r>
            <a:r>
              <a:rPr lang="en-US"/>
              <a:t>— goal is to provide real - world experience/opportunities in a controlled environment 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flight simulator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Decision Support </a:t>
            </a:r>
            <a:r>
              <a:rPr lang="en-US"/>
              <a:t>— to provide a descriptive, explanatory, predictive tool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Understanding </a:t>
            </a:r>
            <a:r>
              <a:rPr lang="en-US"/>
              <a:t>— this type of modeling and simulation facilitates testing a hypothesis relative to the structure and function of a complex system e.g.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modeling spread of covid or other infectious diseases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Education and Learning </a:t>
            </a:r>
            <a:r>
              <a:rPr lang="en-US"/>
              <a:t>— used for teaching and learning systems with dynamic behavior and with serious gaming (this is also called game – based learning)  e.g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SuperBetter </a:t>
            </a:r>
            <a:r>
              <a:rPr lang="en-US"/>
              <a:t>(a motivational game),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FoldIt</a:t>
            </a:r>
            <a:r>
              <a:rPr lang="en-US"/>
              <a:t> (puzzle solving game for the benefit of scientific research)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Entertainment </a:t>
            </a:r>
            <a:r>
              <a:rPr lang="en-US"/>
              <a:t>— simulation provides a realistic representation for elements possessing dynamic behavior e.g. modern video games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Domains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Transportation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Business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Medical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Social Science M &amp; 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300" y="1489625"/>
            <a:ext cx="899539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4063950" y="6352000"/>
            <a:ext cx="40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Forecasting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48200"/>
            <a:ext cx="9905250" cy="49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3017700" y="6220050"/>
            <a:ext cx="61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Examples of Network Simulations in Omnet++ (IMG: omnetplusplus.blogspot.com)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31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https://www.youtube.com/watch?v=0kHOYavm7VY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https://youtu.be/aQkJM13PMKw?t=75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https://www.youtube.com/watch?v=sQR1H9XKmzU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https://www.youtube.com/watch?v=kza8gW_jnl8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https://www.youtube.com/watch?v=tQvwiOWpj7o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79373" y="1564550"/>
            <a:ext cx="3392650" cy="30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8530000" y="4847925"/>
            <a:ext cx="33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Animation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075" y="1533775"/>
            <a:ext cx="9231879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2722250" y="6396150"/>
            <a:ext cx="77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Crowd Modelling during Tawaf IMG: L. Manenti et. al., MAKKSim: Dealing with Pedestrian Groups in MAS-based Crowd 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425" y="1328700"/>
            <a:ext cx="8660532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3440250" y="6191075"/>
            <a:ext cx="53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Simulation of Urban Mobility (SUMO)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learning M&amp;S will help you?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Job opportunities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https://www.glassdoor.com/Job/simulation-and-modeling-jobs-SRCH_KO0,23.htm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https://www.ziprecruiter.com/Jobs/Modeling-and-Simulation-Analyst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Pre-Requisites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Knowledge of Basic Mathematics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Knowledge of Programming Language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Willingness to work on many assignments and class activities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Course Policies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Attendance (strict 80% attendance - no compromise on attendance)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Zero Tolerance Policy for Plagiarism in assignments -(again no compromise)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Grading Policy: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Relative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Evaluations in the course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Quizzes - 5%-10%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Assignments - 15%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Sessionals (1&amp;2) - 30% each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 Exam - 45%-50%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Recommended Books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00" y="1690825"/>
            <a:ext cx="3415614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4139" y="1690825"/>
            <a:ext cx="3049193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https://www.youtube.com/watch?v=eUDoGnTObms&amp;t=279s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https://www.youtube.com/watch?v=R3O66YZTiEM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https://www.youtube.com/watch?v=JpV-avDIBbY&amp;list=PLSNs3oxgiyKSfiFrxr9_oE1vlo0-EopJV&amp;index=6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https://www.youtube.com/watch?v=YeYW8TIWLG8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00" y="1690825"/>
            <a:ext cx="2869725" cy="28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7722" y="1690824"/>
            <a:ext cx="3582053" cy="28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4" y="1825625"/>
            <a:ext cx="2538601" cy="40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Mathematical Model of a free falling body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Consider a model that represents the vertical height of an object moving in one dimension under the influence of gravity.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4034"/>
              <a:buNone/>
            </a:pPr>
            <a:r>
              <a:rPr lang="en-US" sz="3890"/>
              <a:t>The mathematical model takes the form of an equation 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                                   h = 1/2 at</a:t>
            </a:r>
            <a:r>
              <a:rPr baseline="30000" lang="en-US" sz="3890"/>
              <a:t>2</a:t>
            </a:r>
            <a:r>
              <a:rPr lang="en-US" sz="3890"/>
              <a:t> + vt + s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where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h = height (feet),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t = time in motion (seconds),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v = initial velocity (feet per second, + is up),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s = initial height (feet),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a = acceleration (feet per second per second).</a:t>
            </a:r>
            <a:endParaRPr sz="38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Simulation of a free falling body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206500"/>
            <a:ext cx="105156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Simulation Example 1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/* Height of an object moving under gravity. */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/* Initial height v and velocity s constants. */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main()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{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float h, v = 100.0, s = 1000.0;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int t;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for (t = 0, h = s; h &gt;= 0.0; t++)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{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h = ( -16.0 * t * t) + (v * t) + s;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printf(“Height at time %d = %f\n ”, t, h);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}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}</a:t>
            </a:r>
            <a:endParaRPr sz="316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 of a free falling body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67388"/>
            <a:ext cx="57435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575" y="3254838"/>
            <a:ext cx="5305424" cy="265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838080" y="1825560"/>
            <a:ext cx="105150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definitions: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nontechnical meaning not real, imitation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for implementing a model over time.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 for testing, analysis, or training in which real - world systems are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unobtrusive scientific method of inquiry involving experiments with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rather than with the portion of reality that the model represents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methodology for extracting information from a model by observing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of the model as it is executed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