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f8a7e81a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g1ef8a7e81a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1d800fb93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2b1d800fb93_0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1d800fb93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2b1d800fb93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1d800fb93_0_2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b1d800fb93_0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1d800fb93_0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b1d800fb93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1d800fb93_0_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b1d800fb93_0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b1d800fb93_0_261:notes"/>
          <p:cNvSpPr txBox="1"/>
          <p:nvPr>
            <p:ph idx="1" type="body"/>
          </p:nvPr>
        </p:nvSpPr>
        <p:spPr>
          <a:xfrm>
            <a:off x="685787" y="434338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2b1d800fb93_0_261:notes"/>
          <p:cNvSpPr/>
          <p:nvPr>
            <p:ph idx="2" type="sldImg"/>
          </p:nvPr>
        </p:nvSpPr>
        <p:spPr>
          <a:xfrm>
            <a:off x="1143221" y="685795"/>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1d800fb93_0_266:notes"/>
          <p:cNvSpPr txBox="1"/>
          <p:nvPr>
            <p:ph idx="1" type="body"/>
          </p:nvPr>
        </p:nvSpPr>
        <p:spPr>
          <a:xfrm>
            <a:off x="685787" y="434338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2b1d800fb93_0_266:notes"/>
          <p:cNvSpPr/>
          <p:nvPr>
            <p:ph idx="2" type="sldImg"/>
          </p:nvPr>
        </p:nvSpPr>
        <p:spPr>
          <a:xfrm>
            <a:off x="1143221" y="685795"/>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1d800fb93_0_2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b1d800fb93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b1d800fb93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2b1d800fb93_0_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1d800fb93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b1d800fb93_0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1d800fb93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g2b1d800fb93_0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ef8a7e81a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ef8a7e81ad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ef8a7e81a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1ef8a7e81ad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ef8a7e81a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ef8a7e81ad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ef8a7e81a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1ef8a7e81ad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ef8a7e81a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ef8a7e81ad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ef8a7e81a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ef8a7e81ad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ef8a7e81a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1ef8a7e81ad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ef8a7e81a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ef8a7e81a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ef8a7e81a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ef8a7e81ad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ef8a7e81a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1ef8a7e81ad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1d800fb93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2b1d800fb93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ef8a7e81a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1ef8a7e81ad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ef8a7e81a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1ef8a7e81ad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ef8a7e81a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ef8a7e81ad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ef8a7e81a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ef8a7e81ad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ef8a7e81a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1ef8a7e81ad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ef8a7e81a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ef8a7e81ad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1d800fb93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2b1d800fb93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1d800fb93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b1d800fb93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1d800fb93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2b1d800fb93_0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1d800fb93_0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2b1d800fb93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1d800fb93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2b1d800fb93_0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1d800fb93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2b1d800fb93_0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7" name="Google Shape;87;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27" name="Google Shape;12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28" name="Google Shape;12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www.ea.com/games/simcit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ctrTitle"/>
          </p:nvPr>
        </p:nvSpPr>
        <p:spPr>
          <a:xfrm>
            <a:off x="1376706" y="1341781"/>
            <a:ext cx="6390600" cy="15396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Computer Modelling and Simulation</a:t>
            </a:r>
            <a:endParaRPr/>
          </a:p>
        </p:txBody>
      </p:sp>
      <p:sp>
        <p:nvSpPr>
          <p:cNvPr id="134" name="Google Shape;134;p26"/>
          <p:cNvSpPr txBox="1"/>
          <p:nvPr>
            <p:ph idx="1" type="subTitle"/>
          </p:nvPr>
        </p:nvSpPr>
        <p:spPr>
          <a:xfrm>
            <a:off x="1275775" y="3152794"/>
            <a:ext cx="6390600" cy="5946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en"/>
              <a:t>Lecture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p:nvPr/>
        </p:nvSpPr>
        <p:spPr>
          <a:xfrm>
            <a:off x="628560" y="273780"/>
            <a:ext cx="7886400" cy="993600"/>
          </a:xfrm>
          <a:prstGeom prst="rect">
            <a:avLst/>
          </a:prstGeom>
          <a:noFill/>
          <a:ln>
            <a:noFill/>
          </a:ln>
        </p:spPr>
        <p:txBody>
          <a:bodyPr anchorCtr="0" anchor="ctr" bIns="33750" lIns="67500" spcFirstLastPara="1" rIns="67500" wrap="square" tIns="33750">
            <a:noAutofit/>
          </a:bodyPr>
          <a:lstStyle/>
          <a:p>
            <a:pPr indent="0" lvl="0" marL="0" marR="0" rtl="0" algn="l">
              <a:lnSpc>
                <a:spcPct val="90000"/>
              </a:lnSpc>
              <a:spcBef>
                <a:spcPts val="0"/>
              </a:spcBef>
              <a:spcAft>
                <a:spcPts val="0"/>
              </a:spcAft>
              <a:buClr>
                <a:srgbClr val="000000"/>
              </a:buClr>
              <a:buSzPts val="3300"/>
              <a:buFont typeface="Arial"/>
              <a:buNone/>
            </a:pPr>
            <a:r>
              <a:rPr b="0" i="0" lang="en" sz="3300" u="none" cap="none" strike="noStrike">
                <a:solidFill>
                  <a:srgbClr val="000000"/>
                </a:solidFill>
                <a:latin typeface="Calibri"/>
                <a:ea typeface="Calibri"/>
                <a:cs typeface="Calibri"/>
                <a:sym typeface="Calibri"/>
              </a:rPr>
              <a:t>Example of Mathematical model</a:t>
            </a:r>
            <a:endParaRPr b="0" i="0" sz="3300" u="none" cap="none" strike="noStrike">
              <a:solidFill>
                <a:schemeClr val="dk1"/>
              </a:solidFill>
              <a:latin typeface="Arial"/>
              <a:ea typeface="Arial"/>
              <a:cs typeface="Arial"/>
              <a:sym typeface="Arial"/>
            </a:endParaRPr>
          </a:p>
        </p:txBody>
      </p:sp>
      <p:pic>
        <p:nvPicPr>
          <p:cNvPr id="195" name="Google Shape;195;p35"/>
          <p:cNvPicPr preferRelativeResize="0"/>
          <p:nvPr/>
        </p:nvPicPr>
        <p:blipFill rotWithShape="1">
          <a:blip r:embed="rId3">
            <a:alphaModFix/>
          </a:blip>
          <a:srcRect b="0" l="0" r="0" t="0"/>
          <a:stretch/>
        </p:blipFill>
        <p:spPr>
          <a:xfrm>
            <a:off x="1392930" y="1461510"/>
            <a:ext cx="3806460" cy="2899260"/>
          </a:xfrm>
          <a:prstGeom prst="rect">
            <a:avLst/>
          </a:prstGeom>
          <a:noFill/>
          <a:ln>
            <a:noFill/>
          </a:ln>
        </p:spPr>
      </p:pic>
      <p:sp>
        <p:nvSpPr>
          <p:cNvPr id="196" name="Google Shape;196;p35"/>
          <p:cNvSpPr/>
          <p:nvPr/>
        </p:nvSpPr>
        <p:spPr>
          <a:xfrm>
            <a:off x="5657850" y="1928880"/>
            <a:ext cx="1183200" cy="98130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libri"/>
                <a:ea typeface="Calibri"/>
                <a:cs typeface="Calibri"/>
                <a:sym typeface="Calibri"/>
              </a:rPr>
              <a:t>F = ma</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p:nvPr/>
        </p:nvSpPr>
        <p:spPr>
          <a:xfrm>
            <a:off x="628560" y="273780"/>
            <a:ext cx="7886400" cy="993600"/>
          </a:xfrm>
          <a:prstGeom prst="rect">
            <a:avLst/>
          </a:prstGeom>
          <a:noFill/>
          <a:ln>
            <a:noFill/>
          </a:ln>
        </p:spPr>
        <p:txBody>
          <a:bodyPr anchorCtr="0" anchor="ctr" bIns="33750" lIns="67500" spcFirstLastPara="1" rIns="67500" wrap="square" tIns="33750">
            <a:noAutofit/>
          </a:bodyPr>
          <a:lstStyle/>
          <a:p>
            <a:pPr indent="0" lvl="0" marL="0" marR="0" rtl="0" algn="l">
              <a:lnSpc>
                <a:spcPct val="90000"/>
              </a:lnSpc>
              <a:spcBef>
                <a:spcPts val="0"/>
              </a:spcBef>
              <a:spcAft>
                <a:spcPts val="0"/>
              </a:spcAft>
              <a:buClr>
                <a:srgbClr val="000000"/>
              </a:buClr>
              <a:buSzPts val="3300"/>
              <a:buFont typeface="Arial"/>
              <a:buNone/>
            </a:pPr>
            <a:r>
              <a:rPr b="0" i="0" lang="en" sz="3300" u="none" cap="none" strike="noStrike">
                <a:solidFill>
                  <a:srgbClr val="000000"/>
                </a:solidFill>
                <a:latin typeface="Calibri"/>
                <a:ea typeface="Calibri"/>
                <a:cs typeface="Calibri"/>
                <a:sym typeface="Calibri"/>
              </a:rPr>
              <a:t>Example of a Logical model</a:t>
            </a:r>
            <a:endParaRPr b="0" i="0" sz="3300" u="none" cap="none" strike="noStrike">
              <a:solidFill>
                <a:schemeClr val="dk1"/>
              </a:solidFill>
              <a:latin typeface="Arial"/>
              <a:ea typeface="Arial"/>
              <a:cs typeface="Arial"/>
              <a:sym typeface="Arial"/>
            </a:endParaRPr>
          </a:p>
        </p:txBody>
      </p:sp>
      <p:pic>
        <p:nvPicPr>
          <p:cNvPr id="202" name="Google Shape;202;p36"/>
          <p:cNvPicPr preferRelativeResize="0"/>
          <p:nvPr/>
        </p:nvPicPr>
        <p:blipFill rotWithShape="1">
          <a:blip r:embed="rId3">
            <a:alphaModFix/>
          </a:blip>
          <a:srcRect b="0" l="0" r="0" t="0"/>
          <a:stretch/>
        </p:blipFill>
        <p:spPr>
          <a:xfrm>
            <a:off x="1535374" y="1267380"/>
            <a:ext cx="4452581" cy="3369447"/>
          </a:xfrm>
          <a:prstGeom prst="rect">
            <a:avLst/>
          </a:prstGeom>
          <a:noFill/>
          <a:ln>
            <a:noFill/>
          </a:ln>
        </p:spPr>
      </p:pic>
      <p:sp>
        <p:nvSpPr>
          <p:cNvPr id="203" name="Google Shape;203;p36"/>
          <p:cNvSpPr txBox="1"/>
          <p:nvPr/>
        </p:nvSpPr>
        <p:spPr>
          <a:xfrm>
            <a:off x="2752725" y="4636827"/>
            <a:ext cx="22833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An example Class Diagram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Another definition of Simulation</a:t>
            </a:r>
            <a:endParaRPr/>
          </a:p>
        </p:txBody>
      </p:sp>
      <p:sp>
        <p:nvSpPr>
          <p:cNvPr id="209" name="Google Shape;209;p3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lnSpcReduction="20000"/>
          </a:bodyPr>
          <a:lstStyle/>
          <a:p>
            <a:pPr indent="-254000" lvl="0" marL="342900" rtl="0" algn="l">
              <a:lnSpc>
                <a:spcPct val="90000"/>
              </a:lnSpc>
              <a:spcBef>
                <a:spcPts val="800"/>
              </a:spcBef>
              <a:spcAft>
                <a:spcPts val="0"/>
              </a:spcAft>
              <a:buSzPts val="1400"/>
              <a:buChar char="•"/>
            </a:pPr>
            <a:r>
              <a:rPr lang="en"/>
              <a:t>Sometimes the mathematical model is sufficiently complex that the only way to solve the equations is numerically. This process is referred to as computer simulation . </a:t>
            </a:r>
            <a:endParaRPr/>
          </a:p>
          <a:p>
            <a:pPr indent="0" lvl="0" marL="342900" rtl="0" algn="l">
              <a:lnSpc>
                <a:spcPct val="90000"/>
              </a:lnSpc>
              <a:spcBef>
                <a:spcPts val="800"/>
              </a:spcBef>
              <a:spcAft>
                <a:spcPts val="0"/>
              </a:spcAft>
              <a:buNone/>
            </a:pPr>
            <a:r>
              <a:t/>
            </a:r>
            <a:endParaRPr/>
          </a:p>
          <a:p>
            <a:pPr indent="-254000" lvl="0" marL="342900" rtl="0" algn="l">
              <a:lnSpc>
                <a:spcPct val="90000"/>
              </a:lnSpc>
              <a:spcBef>
                <a:spcPts val="0"/>
              </a:spcBef>
              <a:spcAft>
                <a:spcPts val="0"/>
              </a:spcAft>
              <a:buSzPts val="1400"/>
              <a:buChar char="•"/>
            </a:pPr>
            <a:r>
              <a:rPr lang="en"/>
              <a:t>Essentially, a system is modeled using mathematical equations; then, these equations are solved numerically using a digital computer to indicate likely system behavior. </a:t>
            </a:r>
            <a:endParaRPr/>
          </a:p>
          <a:p>
            <a:pPr indent="-254000" lvl="0" marL="342900" rtl="0" algn="l">
              <a:lnSpc>
                <a:spcPct val="90000"/>
              </a:lnSpc>
              <a:spcBef>
                <a:spcPts val="0"/>
              </a:spcBef>
              <a:spcAft>
                <a:spcPts val="0"/>
              </a:spcAft>
              <a:buSzPts val="1400"/>
              <a:buChar char="•"/>
            </a:pPr>
            <a:r>
              <a:rPr lang="en"/>
              <a:t>Analytic solutions are precise mathematical proofs, and as such, they cannot be conducted for all classes of models. </a:t>
            </a:r>
            <a:endParaRPr/>
          </a:p>
          <a:p>
            <a:pPr indent="-254000" lvl="0" marL="342900" rtl="0" algn="l">
              <a:lnSpc>
                <a:spcPct val="90000"/>
              </a:lnSpc>
              <a:spcBef>
                <a:spcPts val="0"/>
              </a:spcBef>
              <a:spcAft>
                <a:spcPts val="0"/>
              </a:spcAft>
              <a:buSzPts val="1400"/>
              <a:buChar char="•"/>
            </a:pPr>
            <a:r>
              <a:rPr lang="en"/>
              <a:t>The alternative is to solve numerically with the understanding that an amount of error may be present in the numerical solution.</a:t>
            </a:r>
            <a:endParaRPr/>
          </a:p>
          <a:p>
            <a:pPr indent="0" lvl="0" marL="0" rtl="0" algn="l">
              <a:lnSpc>
                <a:spcPct val="90000"/>
              </a:lnSpc>
              <a:spcBef>
                <a:spcPts val="800"/>
              </a:spcBef>
              <a:spcAft>
                <a:spcPts val="0"/>
              </a:spcAft>
              <a:buSzPts val="1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800"/>
              <a:buFont typeface="Arial"/>
              <a:buNone/>
            </a:pPr>
            <a:r>
              <a:rPr lang="en"/>
              <a:t>Another definition of Simulation</a:t>
            </a:r>
            <a:endParaRPr/>
          </a:p>
        </p:txBody>
      </p:sp>
      <p:sp>
        <p:nvSpPr>
          <p:cNvPr id="215" name="Google Shape;215;p3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t/>
            </a:r>
            <a:endParaRPr/>
          </a:p>
        </p:txBody>
      </p:sp>
      <p:pic>
        <p:nvPicPr>
          <p:cNvPr id="216" name="Google Shape;216;p38"/>
          <p:cNvPicPr preferRelativeResize="0"/>
          <p:nvPr/>
        </p:nvPicPr>
        <p:blipFill rotWithShape="1">
          <a:blip r:embed="rId3">
            <a:alphaModFix/>
          </a:blip>
          <a:srcRect b="0" l="0" r="0" t="0"/>
          <a:stretch/>
        </p:blipFill>
        <p:spPr>
          <a:xfrm>
            <a:off x="2371913" y="1318667"/>
            <a:ext cx="4400181" cy="336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Types of Simulation</a:t>
            </a:r>
            <a:endParaRPr/>
          </a:p>
        </p:txBody>
      </p:sp>
      <p:sp>
        <p:nvSpPr>
          <p:cNvPr id="222" name="Google Shape;222;p3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254000" lvl="0" marL="342900" rtl="0" algn="l">
              <a:lnSpc>
                <a:spcPct val="90000"/>
              </a:lnSpc>
              <a:spcBef>
                <a:spcPts val="800"/>
              </a:spcBef>
              <a:spcAft>
                <a:spcPts val="0"/>
              </a:spcAft>
              <a:buSzPts val="1400"/>
              <a:buChar char="•"/>
            </a:pPr>
            <a:r>
              <a:rPr lang="en"/>
              <a:t>Live Simulation</a:t>
            </a:r>
            <a:endParaRPr/>
          </a:p>
          <a:p>
            <a:pPr indent="-254000" lvl="0" marL="342900" rtl="0" algn="l">
              <a:lnSpc>
                <a:spcPct val="90000"/>
              </a:lnSpc>
              <a:spcBef>
                <a:spcPts val="0"/>
              </a:spcBef>
              <a:spcAft>
                <a:spcPts val="0"/>
              </a:spcAft>
              <a:buSzPts val="1400"/>
              <a:buChar char="•"/>
            </a:pPr>
            <a:r>
              <a:rPr lang="en"/>
              <a:t>Virtual Simulation</a:t>
            </a:r>
            <a:endParaRPr/>
          </a:p>
          <a:p>
            <a:pPr indent="-254000" lvl="0" marL="342900" rtl="0" algn="l">
              <a:lnSpc>
                <a:spcPct val="90000"/>
              </a:lnSpc>
              <a:spcBef>
                <a:spcPts val="0"/>
              </a:spcBef>
              <a:spcAft>
                <a:spcPts val="0"/>
              </a:spcAft>
              <a:buSzPts val="1400"/>
              <a:buChar char="•"/>
            </a:pPr>
            <a:r>
              <a:rPr lang="en"/>
              <a:t>Constructive simulation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p:nvPr/>
        </p:nvSpPr>
        <p:spPr>
          <a:xfrm>
            <a:off x="628560" y="273780"/>
            <a:ext cx="7886400" cy="993600"/>
          </a:xfrm>
          <a:prstGeom prst="rect">
            <a:avLst/>
          </a:prstGeom>
          <a:noFill/>
          <a:ln>
            <a:noFill/>
          </a:ln>
        </p:spPr>
        <p:txBody>
          <a:bodyPr anchorCtr="0" anchor="ctr" bIns="33750" lIns="67500" spcFirstLastPara="1" rIns="67500" wrap="square" tIns="33750">
            <a:noAutofit/>
          </a:bodyPr>
          <a:lstStyle/>
          <a:p>
            <a:pPr indent="0" lvl="0" marL="0" marR="0" rtl="0" algn="l">
              <a:lnSpc>
                <a:spcPct val="90000"/>
              </a:lnSpc>
              <a:spcBef>
                <a:spcPts val="0"/>
              </a:spcBef>
              <a:spcAft>
                <a:spcPts val="0"/>
              </a:spcAft>
              <a:buClr>
                <a:srgbClr val="000000"/>
              </a:buClr>
              <a:buSzPts val="3300"/>
              <a:buFont typeface="Arial"/>
              <a:buNone/>
            </a:pPr>
            <a:r>
              <a:rPr b="0" i="0" lang="en" sz="3300" u="none" cap="none" strike="noStrike">
                <a:solidFill>
                  <a:srgbClr val="000000"/>
                </a:solidFill>
                <a:latin typeface="Calibri"/>
                <a:ea typeface="Calibri"/>
                <a:cs typeface="Calibri"/>
                <a:sym typeface="Calibri"/>
              </a:rPr>
              <a:t>Types of Simulation</a:t>
            </a:r>
            <a:endParaRPr b="0" i="0" sz="3300" u="none" cap="none" strike="noStrike">
              <a:solidFill>
                <a:schemeClr val="dk1"/>
              </a:solidFill>
              <a:latin typeface="Arial"/>
              <a:ea typeface="Arial"/>
              <a:cs typeface="Arial"/>
              <a:sym typeface="Arial"/>
            </a:endParaRPr>
          </a:p>
        </p:txBody>
      </p:sp>
      <p:sp>
        <p:nvSpPr>
          <p:cNvPr id="228" name="Google Shape;228;p40"/>
          <p:cNvSpPr/>
          <p:nvPr/>
        </p:nvSpPr>
        <p:spPr>
          <a:xfrm>
            <a:off x="628560" y="1369170"/>
            <a:ext cx="7886400" cy="3263100"/>
          </a:xfrm>
          <a:prstGeom prst="rect">
            <a:avLst/>
          </a:prstGeom>
          <a:noFill/>
          <a:ln>
            <a:noFill/>
          </a:ln>
        </p:spPr>
        <p:txBody>
          <a:bodyPr anchorCtr="0" anchor="t" bIns="33750" lIns="67500" spcFirstLastPara="1" rIns="67500" wrap="square" tIns="33750">
            <a:noAutofit/>
          </a:bodyPr>
          <a:lstStyle/>
          <a:p>
            <a:pPr indent="-171450" lvl="0" marL="177800" marR="0" rtl="0" algn="l">
              <a:lnSpc>
                <a:spcPct val="90000"/>
              </a:lnSpc>
              <a:spcBef>
                <a:spcPts val="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A </a:t>
            </a:r>
            <a:r>
              <a:rPr b="0" i="1" lang="en" sz="2100" u="none" cap="none" strike="noStrike">
                <a:solidFill>
                  <a:srgbClr val="000000"/>
                </a:solidFill>
                <a:latin typeface="Calibri"/>
                <a:ea typeface="Calibri"/>
                <a:cs typeface="Calibri"/>
                <a:sym typeface="Calibri"/>
              </a:rPr>
              <a:t>live simulation </a:t>
            </a:r>
            <a:r>
              <a:rPr b="0" i="0" lang="en" sz="2100" u="none" cap="none" strike="noStrike">
                <a:solidFill>
                  <a:srgbClr val="000000"/>
                </a:solidFill>
                <a:latin typeface="Calibri"/>
                <a:ea typeface="Calibri"/>
                <a:cs typeface="Calibri"/>
                <a:sym typeface="Calibri"/>
              </a:rPr>
              <a:t>involves real people operating real systems. </a:t>
            </a:r>
            <a:endParaRPr b="0" i="0" sz="2100" u="none" cap="none" strike="noStrike">
              <a:solidFill>
                <a:schemeClr val="dk1"/>
              </a:solidFill>
              <a:latin typeface="Arial"/>
              <a:ea typeface="Arial"/>
              <a:cs typeface="Arial"/>
              <a:sym typeface="Arial"/>
            </a:endParaRPr>
          </a:p>
          <a:p>
            <a:pPr indent="-171450" lvl="0" marL="177800" marR="0" rtl="0" algn="l">
              <a:lnSpc>
                <a:spcPct val="90000"/>
              </a:lnSpc>
              <a:spcBef>
                <a:spcPts val="8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Example: War games</a:t>
            </a:r>
            <a:endParaRPr b="0" i="0" sz="2100" u="none" cap="none" strike="noStrike">
              <a:solidFill>
                <a:schemeClr val="dk1"/>
              </a:solidFill>
              <a:latin typeface="Arial"/>
              <a:ea typeface="Arial"/>
              <a:cs typeface="Arial"/>
              <a:sym typeface="Arial"/>
            </a:endParaRPr>
          </a:p>
          <a:p>
            <a:pPr indent="-171450" lvl="0" marL="177800" marR="0" rtl="0" algn="l">
              <a:lnSpc>
                <a:spcPct val="90000"/>
              </a:lnSpc>
              <a:spcBef>
                <a:spcPts val="8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The purpose of live simulation training is to provide a meaningful and useful experience for the trainee.</a:t>
            </a:r>
            <a:endParaRPr b="0" i="0" sz="21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10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10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1000"/>
                                        <p:tgtEl>
                                          <p:spTgt spid="22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p:nvPr/>
        </p:nvSpPr>
        <p:spPr>
          <a:xfrm>
            <a:off x="628560" y="273780"/>
            <a:ext cx="7886400" cy="993600"/>
          </a:xfrm>
          <a:prstGeom prst="rect">
            <a:avLst/>
          </a:prstGeom>
          <a:noFill/>
          <a:ln>
            <a:noFill/>
          </a:ln>
        </p:spPr>
        <p:txBody>
          <a:bodyPr anchorCtr="0" anchor="ctr" bIns="33750" lIns="67500" spcFirstLastPara="1" rIns="67500" wrap="square" tIns="33750">
            <a:noAutofit/>
          </a:bodyPr>
          <a:lstStyle/>
          <a:p>
            <a:pPr indent="0" lvl="0" marL="0" marR="0" rtl="0" algn="l">
              <a:lnSpc>
                <a:spcPct val="90000"/>
              </a:lnSpc>
              <a:spcBef>
                <a:spcPts val="0"/>
              </a:spcBef>
              <a:spcAft>
                <a:spcPts val="0"/>
              </a:spcAft>
              <a:buClr>
                <a:srgbClr val="000000"/>
              </a:buClr>
              <a:buSzPts val="3300"/>
              <a:buFont typeface="Arial"/>
              <a:buNone/>
            </a:pPr>
            <a:r>
              <a:rPr b="0" i="0" lang="en" sz="3300" u="none" cap="none" strike="noStrike">
                <a:solidFill>
                  <a:srgbClr val="000000"/>
                </a:solidFill>
                <a:latin typeface="Calibri"/>
                <a:ea typeface="Calibri"/>
                <a:cs typeface="Calibri"/>
                <a:sym typeface="Calibri"/>
              </a:rPr>
              <a:t>Types of Simulation</a:t>
            </a:r>
            <a:endParaRPr b="0" i="0" sz="3300" u="none" cap="none" strike="noStrike">
              <a:solidFill>
                <a:schemeClr val="dk1"/>
              </a:solidFill>
              <a:latin typeface="Arial"/>
              <a:ea typeface="Arial"/>
              <a:cs typeface="Arial"/>
              <a:sym typeface="Arial"/>
            </a:endParaRPr>
          </a:p>
        </p:txBody>
      </p:sp>
      <p:sp>
        <p:nvSpPr>
          <p:cNvPr id="234" name="Google Shape;234;p41"/>
          <p:cNvSpPr/>
          <p:nvPr/>
        </p:nvSpPr>
        <p:spPr>
          <a:xfrm>
            <a:off x="628560" y="1369170"/>
            <a:ext cx="7886400" cy="3263100"/>
          </a:xfrm>
          <a:prstGeom prst="rect">
            <a:avLst/>
          </a:prstGeom>
          <a:noFill/>
          <a:ln>
            <a:noFill/>
          </a:ln>
        </p:spPr>
        <p:txBody>
          <a:bodyPr anchorCtr="0" anchor="t" bIns="33750" lIns="67500" spcFirstLastPara="1" rIns="67500" wrap="square" tIns="33750">
            <a:noAutofit/>
          </a:bodyPr>
          <a:lstStyle/>
          <a:p>
            <a:pPr indent="-171450" lvl="0" marL="177800" marR="0" rtl="0" algn="l">
              <a:lnSpc>
                <a:spcPct val="90000"/>
              </a:lnSpc>
              <a:spcBef>
                <a:spcPts val="0"/>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A </a:t>
            </a:r>
            <a:r>
              <a:rPr b="1" i="1" lang="en" sz="2500" u="none" cap="none" strike="noStrike">
                <a:solidFill>
                  <a:srgbClr val="000000"/>
                </a:solidFill>
                <a:latin typeface="Calibri"/>
                <a:ea typeface="Calibri"/>
                <a:cs typeface="Calibri"/>
                <a:sym typeface="Calibri"/>
              </a:rPr>
              <a:t>virtual simulation </a:t>
            </a:r>
            <a:r>
              <a:rPr b="0" i="0" lang="en" sz="2500" u="none" cap="none" strike="noStrike">
                <a:solidFill>
                  <a:srgbClr val="000000"/>
                </a:solidFill>
                <a:latin typeface="Calibri"/>
                <a:ea typeface="Calibri"/>
                <a:cs typeface="Calibri"/>
                <a:sym typeface="Calibri"/>
              </a:rPr>
              <a:t>is different from live simulation in that it involves real people operating in simulated systems.</a:t>
            </a:r>
            <a:endParaRPr b="0" i="0" sz="2500" u="none" cap="none" strike="noStrike">
              <a:solidFill>
                <a:schemeClr val="dk1"/>
              </a:solidFill>
              <a:latin typeface="Arial"/>
              <a:ea typeface="Arial"/>
              <a:cs typeface="Arial"/>
              <a:sym typeface="Arial"/>
            </a:endParaRPr>
          </a:p>
          <a:p>
            <a:pPr indent="-171450" lvl="0" marL="177800" marR="0" rtl="0" algn="l">
              <a:lnSpc>
                <a:spcPct val="90000"/>
              </a:lnSpc>
              <a:spcBef>
                <a:spcPts val="800"/>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 These systems are recreated with simulators, and they are designed to immerse the user in a realistic environment.</a:t>
            </a:r>
            <a:endParaRPr b="0" i="0" sz="2500" u="none" cap="none" strike="noStrike">
              <a:solidFill>
                <a:schemeClr val="dk1"/>
              </a:solidFill>
              <a:latin typeface="Arial"/>
              <a:ea typeface="Arial"/>
              <a:cs typeface="Arial"/>
              <a:sym typeface="Arial"/>
            </a:endParaRPr>
          </a:p>
          <a:p>
            <a:pPr indent="-171450" lvl="0" marL="177800" marR="0" rtl="0" algn="l">
              <a:lnSpc>
                <a:spcPct val="90000"/>
              </a:lnSpc>
              <a:spcBef>
                <a:spcPts val="800"/>
              </a:spcBef>
              <a:spcAft>
                <a:spcPts val="0"/>
              </a:spcAft>
              <a:buClr>
                <a:srgbClr val="000000"/>
              </a:buClr>
              <a:buSzPts val="2500"/>
              <a:buFont typeface="Arial"/>
              <a:buChar char="•"/>
            </a:pPr>
            <a:r>
              <a:rPr b="0" i="0" lang="en" sz="2500" u="none" cap="none" strike="noStrike">
                <a:solidFill>
                  <a:srgbClr val="000000"/>
                </a:solidFill>
                <a:latin typeface="Calibri"/>
                <a:ea typeface="Calibri"/>
                <a:cs typeface="Calibri"/>
                <a:sym typeface="Calibri"/>
              </a:rPr>
              <a:t>Example: Cockpit simulator</a:t>
            </a:r>
            <a:endParaRPr b="0" i="0" sz="25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1000"/>
                                        <p:tgtEl>
                                          <p:spTgt spid="2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1000"/>
                                        <p:tgtEl>
                                          <p:spTgt spid="2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Effect filter="fade" transition="in">
                                      <p:cBhvr>
                                        <p:cTn dur="1000"/>
                                        <p:tgtEl>
                                          <p:spTgt spid="23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Font typeface="Arial"/>
              <a:buNone/>
            </a:pPr>
            <a:r>
              <a:rPr lang="en"/>
              <a:t>Types of Simulation</a:t>
            </a:r>
            <a:endParaRPr/>
          </a:p>
        </p:txBody>
      </p:sp>
      <p:sp>
        <p:nvSpPr>
          <p:cNvPr id="240" name="Google Shape;240;p4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800"/>
              </a:spcBef>
              <a:spcAft>
                <a:spcPts val="0"/>
              </a:spcAft>
              <a:buSzPts val="1900"/>
              <a:buChar char="•"/>
            </a:pPr>
            <a:r>
              <a:rPr b="1" i="1" lang="en" sz="1900"/>
              <a:t>Constructive simulation </a:t>
            </a:r>
            <a:endParaRPr b="1" sz="1900">
              <a:latin typeface="Arial"/>
              <a:ea typeface="Arial"/>
              <a:cs typeface="Arial"/>
              <a:sym typeface="Arial"/>
            </a:endParaRPr>
          </a:p>
          <a:p>
            <a:pPr indent="-171450" lvl="0" marL="177800" rtl="0" algn="l">
              <a:lnSpc>
                <a:spcPct val="90000"/>
              </a:lnSpc>
              <a:spcBef>
                <a:spcPts val="800"/>
              </a:spcBef>
              <a:spcAft>
                <a:spcPts val="0"/>
              </a:spcAft>
              <a:buSzPts val="1900"/>
              <a:buChar char="•"/>
            </a:pPr>
            <a:r>
              <a:rPr lang="en" sz="1900"/>
              <a:t>This simulation involves real people making inputs into a simulation that carry out those inputs by simulated people operating in simulated systems. </a:t>
            </a:r>
            <a:endParaRPr sz="1900">
              <a:latin typeface="Arial"/>
              <a:ea typeface="Arial"/>
              <a:cs typeface="Arial"/>
              <a:sym typeface="Arial"/>
            </a:endParaRPr>
          </a:p>
          <a:p>
            <a:pPr indent="-171450" lvl="0" marL="177800" rtl="0" algn="l">
              <a:lnSpc>
                <a:spcPct val="90000"/>
              </a:lnSpc>
              <a:spcBef>
                <a:spcPts val="800"/>
              </a:spcBef>
              <a:spcAft>
                <a:spcPts val="0"/>
              </a:spcAft>
              <a:buSzPts val="1900"/>
              <a:buChar char="•"/>
            </a:pPr>
            <a:r>
              <a:rPr lang="en" sz="1900"/>
              <a:t>The expected result of constructive simulation is that it will provide a useful result.</a:t>
            </a:r>
            <a:endParaRPr sz="1900"/>
          </a:p>
          <a:p>
            <a:pPr indent="-171450" lvl="0" marL="177800" rtl="0" algn="l">
              <a:lnSpc>
                <a:spcPct val="90000"/>
              </a:lnSpc>
              <a:spcBef>
                <a:spcPts val="800"/>
              </a:spcBef>
              <a:spcAft>
                <a:spcPts val="0"/>
              </a:spcAft>
              <a:buSzPts val="1900"/>
              <a:buChar char="•"/>
            </a:pPr>
            <a:r>
              <a:rPr lang="en" sz="1900"/>
              <a:t>Example: </a:t>
            </a:r>
            <a:r>
              <a:rPr lang="en" sz="1900" u="sng">
                <a:solidFill>
                  <a:schemeClr val="hlink"/>
                </a:solidFill>
                <a:hlinkClick r:id="rId3"/>
              </a:rPr>
              <a:t>SimCity</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10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10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1000"/>
                                        <p:tgtEl>
                                          <p:spTgt spid="24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Advantages of M&amp;S</a:t>
            </a:r>
            <a:endParaRPr/>
          </a:p>
        </p:txBody>
      </p:sp>
      <p:sp>
        <p:nvSpPr>
          <p:cNvPr id="246" name="Google Shape;246;p4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fontScale="70000" lnSpcReduction="20000"/>
          </a:bodyPr>
          <a:lstStyle/>
          <a:p>
            <a:pPr indent="-169545" lvl="0" marL="177800" rtl="0" algn="l">
              <a:lnSpc>
                <a:spcPct val="90000"/>
              </a:lnSpc>
              <a:spcBef>
                <a:spcPts val="0"/>
              </a:spcBef>
              <a:spcAft>
                <a:spcPts val="0"/>
              </a:spcAft>
              <a:buClr>
                <a:schemeClr val="dk1"/>
              </a:buClr>
              <a:buSzPct val="100000"/>
              <a:buChar char="•"/>
            </a:pPr>
            <a:r>
              <a:rPr lang="en"/>
              <a:t>The ability to </a:t>
            </a:r>
            <a:r>
              <a:rPr i="1" lang="en"/>
              <a:t>choose correctly </a:t>
            </a:r>
            <a:r>
              <a:rPr lang="en"/>
              <a:t>by testing every aspect of a proposed change without committing additional resources.</a:t>
            </a:r>
            <a:endParaRPr/>
          </a:p>
          <a:p>
            <a:pPr indent="-169545" lvl="0" marL="177800" rtl="0" algn="l">
              <a:lnSpc>
                <a:spcPct val="90000"/>
              </a:lnSpc>
              <a:spcBef>
                <a:spcPts val="800"/>
              </a:spcBef>
              <a:spcAft>
                <a:spcPts val="0"/>
              </a:spcAft>
              <a:buClr>
                <a:schemeClr val="dk1"/>
              </a:buClr>
              <a:buSzPct val="100000"/>
              <a:buChar char="•"/>
            </a:pPr>
            <a:r>
              <a:rPr i="1" lang="en"/>
              <a:t>Compress and expand time </a:t>
            </a:r>
            <a:r>
              <a:rPr lang="en"/>
              <a:t>to allow the user to speed up or slow - down behavior or phenomena to facilitate in - depth research</a:t>
            </a:r>
            <a:endParaRPr/>
          </a:p>
          <a:p>
            <a:pPr indent="-169545" lvl="0" marL="177800" rtl="0" algn="l">
              <a:lnSpc>
                <a:spcPct val="90000"/>
              </a:lnSpc>
              <a:spcBef>
                <a:spcPts val="800"/>
              </a:spcBef>
              <a:spcAft>
                <a:spcPts val="0"/>
              </a:spcAft>
              <a:buClr>
                <a:schemeClr val="dk1"/>
              </a:buClr>
              <a:buSzPct val="100000"/>
              <a:buChar char="•"/>
            </a:pPr>
            <a:r>
              <a:rPr i="1" lang="en"/>
              <a:t>Understand why </a:t>
            </a:r>
            <a:r>
              <a:rPr lang="en"/>
              <a:t>by reconstructing the scenario and examining the scenario closely by controlling the system</a:t>
            </a:r>
            <a:endParaRPr/>
          </a:p>
          <a:p>
            <a:pPr indent="-169545" lvl="0" marL="177800" rtl="0" algn="l">
              <a:lnSpc>
                <a:spcPct val="90000"/>
              </a:lnSpc>
              <a:spcBef>
                <a:spcPts val="800"/>
              </a:spcBef>
              <a:spcAft>
                <a:spcPts val="0"/>
              </a:spcAft>
              <a:buClr>
                <a:schemeClr val="dk1"/>
              </a:buClr>
              <a:buSzPct val="100000"/>
              <a:buChar char="•"/>
            </a:pPr>
            <a:r>
              <a:rPr i="1" lang="en"/>
              <a:t>Explore possibilities </a:t>
            </a:r>
            <a:r>
              <a:rPr lang="en"/>
              <a:t>in the context of policies, operating procedures, methods without disrupting the actual or real system</a:t>
            </a:r>
            <a:endParaRPr/>
          </a:p>
          <a:p>
            <a:pPr indent="-169545" lvl="0" marL="177800" rtl="0" algn="l">
              <a:lnSpc>
                <a:spcPct val="90000"/>
              </a:lnSpc>
              <a:spcBef>
                <a:spcPts val="800"/>
              </a:spcBef>
              <a:spcAft>
                <a:spcPts val="0"/>
              </a:spcAft>
              <a:buClr>
                <a:schemeClr val="dk1"/>
              </a:buClr>
              <a:buSzPct val="100000"/>
              <a:buChar char="•"/>
            </a:pPr>
            <a:r>
              <a:rPr i="1" lang="en"/>
              <a:t>Diagnose problems </a:t>
            </a:r>
            <a:r>
              <a:rPr lang="en"/>
              <a:t>by understanding the interaction among variables that make up complex systems</a:t>
            </a:r>
            <a:endParaRPr/>
          </a:p>
          <a:p>
            <a:pPr indent="-169545" lvl="0" marL="177800" rtl="0" algn="l">
              <a:lnSpc>
                <a:spcPct val="90000"/>
              </a:lnSpc>
              <a:spcBef>
                <a:spcPts val="800"/>
              </a:spcBef>
              <a:spcAft>
                <a:spcPts val="0"/>
              </a:spcAft>
              <a:buClr>
                <a:schemeClr val="dk1"/>
              </a:buClr>
              <a:buSzPct val="100000"/>
              <a:buChar char="•"/>
            </a:pPr>
            <a:r>
              <a:rPr i="1" lang="en"/>
              <a:t>Develop understanding </a:t>
            </a:r>
            <a:r>
              <a:rPr lang="en"/>
              <a:t>by observing how a system operates rather than predictions about how it will operate</a:t>
            </a:r>
            <a:endParaRPr/>
          </a:p>
          <a:p>
            <a:pPr indent="-169545" lvl="0" marL="177800" rtl="0" algn="l">
              <a:lnSpc>
                <a:spcPct val="90000"/>
              </a:lnSpc>
              <a:spcBef>
                <a:spcPts val="800"/>
              </a:spcBef>
              <a:spcAft>
                <a:spcPts val="0"/>
              </a:spcAft>
              <a:buClr>
                <a:schemeClr val="dk1"/>
              </a:buClr>
              <a:buSzPct val="100000"/>
              <a:buChar char="•"/>
            </a:pPr>
            <a:r>
              <a:rPr i="1" lang="en"/>
              <a:t>Visualize the plan </a:t>
            </a:r>
            <a:r>
              <a:rPr lang="en"/>
              <a:t>with the use of animation to observe the system or organization actually operating</a:t>
            </a:r>
            <a:endParaRPr/>
          </a:p>
          <a:p>
            <a:pPr indent="-182245" lvl="0" marL="177800" rtl="0" algn="l">
              <a:lnSpc>
                <a:spcPct val="90000"/>
              </a:lnSpc>
              <a:spcBef>
                <a:spcPts val="800"/>
              </a:spcBef>
              <a:spcAft>
                <a:spcPts val="0"/>
              </a:spcAft>
              <a:buSzPct val="100000"/>
              <a:buChar char="•"/>
            </a:pPr>
            <a:r>
              <a:rPr lang="en"/>
              <a:t> </a:t>
            </a:r>
            <a:r>
              <a:rPr i="1" lang="en"/>
              <a:t>Better training </a:t>
            </a:r>
            <a:r>
              <a:rPr lang="en"/>
              <a:t>can be done less expensively and with less disruption than on - the - job training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1000"/>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1000"/>
                                        <p:tgtEl>
                                          <p:spTgt spid="2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1000"/>
                                        <p:tgtEl>
                                          <p:spTgt spid="2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Effect filter="fade" transition="in">
                                      <p:cBhvr>
                                        <p:cTn dur="1000"/>
                                        <p:tgtEl>
                                          <p:spTgt spid="2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animEffect filter="fade" transition="in">
                                      <p:cBhvr>
                                        <p:cTn dur="1000"/>
                                        <p:tgtEl>
                                          <p:spTgt spid="2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animEffect filter="fade" transition="in">
                                      <p:cBhvr>
                                        <p:cTn dur="1000"/>
                                        <p:tgtEl>
                                          <p:spTgt spid="2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6" st="6"/>
                                            </p:txEl>
                                          </p:spTgt>
                                        </p:tgtEl>
                                        <p:attrNameLst>
                                          <p:attrName>style.visibility</p:attrName>
                                        </p:attrNameLst>
                                      </p:cBhvr>
                                      <p:to>
                                        <p:strVal val="visible"/>
                                      </p:to>
                                    </p:set>
                                    <p:animEffect filter="fade" transition="in">
                                      <p:cBhvr>
                                        <p:cTn dur="1000"/>
                                        <p:tgtEl>
                                          <p:spTgt spid="2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7" st="7"/>
                                            </p:txEl>
                                          </p:spTgt>
                                        </p:tgtEl>
                                        <p:attrNameLst>
                                          <p:attrName>style.visibility</p:attrName>
                                        </p:attrNameLst>
                                      </p:cBhvr>
                                      <p:to>
                                        <p:strVal val="visible"/>
                                      </p:to>
                                    </p:set>
                                    <p:animEffect filter="fade" transition="in">
                                      <p:cBhvr>
                                        <p:cTn dur="1000"/>
                                        <p:tgtEl>
                                          <p:spTgt spid="24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Disadvantages of M &amp; S</a:t>
            </a:r>
            <a:endParaRPr/>
          </a:p>
        </p:txBody>
      </p:sp>
      <p:sp>
        <p:nvSpPr>
          <p:cNvPr id="252" name="Google Shape;252;p4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254000" lvl="0" marL="342900" rtl="0" algn="l">
              <a:lnSpc>
                <a:spcPct val="90000"/>
              </a:lnSpc>
              <a:spcBef>
                <a:spcPts val="800"/>
              </a:spcBef>
              <a:spcAft>
                <a:spcPts val="0"/>
              </a:spcAft>
              <a:buSzPts val="1400"/>
              <a:buChar char="•"/>
            </a:pPr>
            <a:r>
              <a:rPr lang="en"/>
              <a:t>Simulation results may be difficult to interpret</a:t>
            </a:r>
            <a:endParaRPr/>
          </a:p>
          <a:p>
            <a:pPr indent="-254000" lvl="0" marL="342900" rtl="0" algn="l">
              <a:lnSpc>
                <a:spcPct val="90000"/>
              </a:lnSpc>
              <a:spcBef>
                <a:spcPts val="0"/>
              </a:spcBef>
              <a:spcAft>
                <a:spcPts val="0"/>
              </a:spcAft>
              <a:buSzPts val="1400"/>
              <a:buChar char="•"/>
            </a:pPr>
            <a:r>
              <a:rPr lang="en"/>
              <a:t>Some simulations may take months to complete</a:t>
            </a:r>
            <a:endParaRPr/>
          </a:p>
          <a:p>
            <a:pPr indent="-254000" lvl="0" marL="342900" rtl="0" algn="l">
              <a:lnSpc>
                <a:spcPct val="90000"/>
              </a:lnSpc>
              <a:spcBef>
                <a:spcPts val="0"/>
              </a:spcBef>
              <a:spcAft>
                <a:spcPts val="0"/>
              </a:spcAft>
              <a:buSzPts val="1400"/>
              <a:buChar char="•"/>
            </a:pPr>
            <a:r>
              <a:rPr lang="en"/>
              <a:t>Some simulations may require expensive hardware</a:t>
            </a:r>
            <a:endParaRPr/>
          </a:p>
          <a:p>
            <a:pPr indent="-254000" lvl="0" marL="342900" rtl="0" algn="l">
              <a:lnSpc>
                <a:spcPct val="90000"/>
              </a:lnSpc>
              <a:spcBef>
                <a:spcPts val="0"/>
              </a:spcBef>
              <a:spcAft>
                <a:spcPts val="0"/>
              </a:spcAft>
              <a:buSzPts val="1400"/>
              <a:buChar char="•"/>
            </a:pPr>
            <a:r>
              <a:rPr lang="en"/>
              <a:t>Some simulations may be run when they are not needed. For example,when analytical solutions are available.</a:t>
            </a:r>
            <a:endParaRPr/>
          </a:p>
          <a:p>
            <a:pPr indent="0" lvl="0" marL="342900" rtl="0" algn="l">
              <a:lnSpc>
                <a:spcPct val="90000"/>
              </a:lnSpc>
              <a:spcBef>
                <a:spcPts val="800"/>
              </a:spcBef>
              <a:spcAft>
                <a:spcPts val="0"/>
              </a:spcAft>
              <a:buSzPts val="1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1000"/>
                                        <p:tgtEl>
                                          <p:spTgt spid="2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Effect filter="fade" transition="in">
                                      <p:cBhvr>
                                        <p:cTn dur="1000"/>
                                        <p:tgtEl>
                                          <p:spTgt spid="2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animEffect filter="fade" transition="in">
                                      <p:cBhvr>
                                        <p:cTn dur="1000"/>
                                        <p:tgtEl>
                                          <p:spTgt spid="2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animEffect filter="fade" transition="in">
                                      <p:cBhvr>
                                        <p:cTn dur="1000"/>
                                        <p:tgtEl>
                                          <p:spTgt spid="2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4" st="4"/>
                                            </p:txEl>
                                          </p:spTgt>
                                        </p:tgtEl>
                                        <p:attrNameLst>
                                          <p:attrName>style.visibility</p:attrName>
                                        </p:attrNameLst>
                                      </p:cBhvr>
                                      <p:to>
                                        <p:strVal val="visible"/>
                                      </p:to>
                                    </p:set>
                                    <p:animEffect filter="fade" transition="in">
                                      <p:cBhvr>
                                        <p:cTn dur="1000"/>
                                        <p:tgtEl>
                                          <p:spTgt spid="25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p:nvPr/>
        </p:nvSpPr>
        <p:spPr>
          <a:xfrm>
            <a:off x="628560" y="273780"/>
            <a:ext cx="7886400" cy="993600"/>
          </a:xfrm>
          <a:prstGeom prst="rect">
            <a:avLst/>
          </a:prstGeom>
          <a:noFill/>
          <a:ln>
            <a:noFill/>
          </a:ln>
        </p:spPr>
        <p:txBody>
          <a:bodyPr anchorCtr="0" anchor="ctr" bIns="33750" lIns="67500" spcFirstLastPara="1" rIns="67500" wrap="square" tIns="33750">
            <a:noAutofit/>
          </a:bodyPr>
          <a:lstStyle/>
          <a:p>
            <a:pPr indent="0" lvl="0" marL="0" marR="0" rtl="0" algn="l">
              <a:lnSpc>
                <a:spcPct val="90000"/>
              </a:lnSpc>
              <a:spcBef>
                <a:spcPts val="0"/>
              </a:spcBef>
              <a:spcAft>
                <a:spcPts val="0"/>
              </a:spcAft>
              <a:buClr>
                <a:srgbClr val="000000"/>
              </a:buClr>
              <a:buSzPts val="3300"/>
              <a:buFont typeface="Arial"/>
              <a:buNone/>
            </a:pPr>
            <a:r>
              <a:rPr b="0" i="0" lang="en" sz="3300" u="none" cap="none" strike="noStrike">
                <a:solidFill>
                  <a:srgbClr val="000000"/>
                </a:solidFill>
                <a:latin typeface="Calibri"/>
                <a:ea typeface="Calibri"/>
                <a:cs typeface="Calibri"/>
                <a:sym typeface="Calibri"/>
              </a:rPr>
              <a:t>What is this?</a:t>
            </a:r>
            <a:endParaRPr b="0" i="0" sz="3300" u="none" cap="none" strike="noStrike">
              <a:solidFill>
                <a:schemeClr val="dk1"/>
              </a:solidFill>
              <a:latin typeface="Arial"/>
              <a:ea typeface="Arial"/>
              <a:cs typeface="Arial"/>
              <a:sym typeface="Arial"/>
            </a:endParaRPr>
          </a:p>
        </p:txBody>
      </p:sp>
      <p:sp>
        <p:nvSpPr>
          <p:cNvPr id="140" name="Google Shape;140;p27"/>
          <p:cNvSpPr/>
          <p:nvPr/>
        </p:nvSpPr>
        <p:spPr>
          <a:xfrm>
            <a:off x="4946940" y="1369170"/>
            <a:ext cx="3567900" cy="3263100"/>
          </a:xfrm>
          <a:prstGeom prst="rect">
            <a:avLst/>
          </a:prstGeom>
          <a:noFill/>
          <a:ln>
            <a:noFill/>
          </a:ln>
        </p:spPr>
        <p:txBody>
          <a:bodyPr anchorCtr="0" anchor="t" bIns="33750" lIns="67500" spcFirstLastPara="1" rIns="67500" wrap="square" tIns="33750">
            <a:noAutofit/>
          </a:bodyPr>
          <a:lstStyle/>
          <a:p>
            <a:pPr indent="-171450" lvl="0" marL="177800" marR="0" rtl="0" algn="l">
              <a:lnSpc>
                <a:spcPct val="90000"/>
              </a:lnSpc>
              <a:spcBef>
                <a:spcPts val="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This is not an apple.</a:t>
            </a:r>
            <a:endParaRPr b="0" i="0" sz="2100" u="none" cap="none" strike="noStrike">
              <a:solidFill>
                <a:schemeClr val="dk1"/>
              </a:solidFill>
              <a:latin typeface="Arial"/>
              <a:ea typeface="Arial"/>
              <a:cs typeface="Arial"/>
              <a:sym typeface="Arial"/>
            </a:endParaRPr>
          </a:p>
          <a:p>
            <a:pPr indent="-171450" lvl="0" marL="177800" marR="0" rtl="0" algn="l">
              <a:lnSpc>
                <a:spcPct val="90000"/>
              </a:lnSpc>
              <a:spcBef>
                <a:spcPts val="8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It’s a representation of an apple</a:t>
            </a:r>
            <a:endParaRPr b="0" i="0" sz="2100" u="none" cap="none" strike="noStrike">
              <a:solidFill>
                <a:schemeClr val="dk1"/>
              </a:solidFill>
              <a:latin typeface="Arial"/>
              <a:ea typeface="Arial"/>
              <a:cs typeface="Arial"/>
              <a:sym typeface="Arial"/>
            </a:endParaRPr>
          </a:p>
          <a:p>
            <a:pPr indent="-177800" lvl="1" marL="520700" marR="0" rtl="0" algn="l">
              <a:lnSpc>
                <a:spcPct val="90000"/>
              </a:lnSpc>
              <a:spcBef>
                <a:spcPts val="4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Sufficient for those who want to know what an apple looks like but not for those who want to know how it tastes like</a:t>
            </a:r>
            <a:endParaRPr b="0" i="0" sz="1800" u="none" cap="none" strike="noStrike">
              <a:solidFill>
                <a:schemeClr val="dk1"/>
              </a:solidFill>
              <a:latin typeface="Arial"/>
              <a:ea typeface="Arial"/>
              <a:cs typeface="Arial"/>
              <a:sym typeface="Arial"/>
            </a:endParaRPr>
          </a:p>
        </p:txBody>
      </p:sp>
      <p:pic>
        <p:nvPicPr>
          <p:cNvPr id="141" name="Google Shape;141;p27"/>
          <p:cNvPicPr preferRelativeResize="0"/>
          <p:nvPr/>
        </p:nvPicPr>
        <p:blipFill rotWithShape="1">
          <a:blip r:embed="rId3">
            <a:alphaModFix/>
          </a:blip>
          <a:srcRect b="0" l="0" r="0" t="0"/>
          <a:stretch/>
        </p:blipFill>
        <p:spPr>
          <a:xfrm>
            <a:off x="367200" y="1195290"/>
            <a:ext cx="4094551" cy="39476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rPr lang="en"/>
              <a:t>Types of Modelling Techniques</a:t>
            </a:r>
            <a:endParaRPr/>
          </a:p>
        </p:txBody>
      </p:sp>
      <p:sp>
        <p:nvSpPr>
          <p:cNvPr id="258" name="Google Shape;258;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Physics-based</a:t>
            </a:r>
            <a:endParaRPr/>
          </a:p>
          <a:p>
            <a:pPr indent="-342900" lvl="0" marL="457200" rtl="0" algn="l">
              <a:lnSpc>
                <a:spcPct val="115000"/>
              </a:lnSpc>
              <a:spcBef>
                <a:spcPts val="0"/>
              </a:spcBef>
              <a:spcAft>
                <a:spcPts val="0"/>
              </a:spcAft>
              <a:buSzPts val="1800"/>
              <a:buChar char="●"/>
            </a:pPr>
            <a:r>
              <a:rPr lang="en"/>
              <a:t>Data-based</a:t>
            </a:r>
            <a:endParaRPr/>
          </a:p>
          <a:p>
            <a:pPr indent="-342900" lvl="0" marL="457200" rtl="0" algn="l">
              <a:lnSpc>
                <a:spcPct val="115000"/>
              </a:lnSpc>
              <a:spcBef>
                <a:spcPts val="0"/>
              </a:spcBef>
              <a:spcAft>
                <a:spcPts val="0"/>
              </a:spcAft>
              <a:buSzPts val="1800"/>
              <a:buChar char="●"/>
            </a:pPr>
            <a:r>
              <a:rPr lang="en"/>
              <a:t>Agent-based</a:t>
            </a:r>
            <a:endParaRPr/>
          </a:p>
          <a:p>
            <a:pPr indent="-342900" lvl="0" marL="457200" rtl="0" algn="l">
              <a:lnSpc>
                <a:spcPct val="115000"/>
              </a:lnSpc>
              <a:spcBef>
                <a:spcPts val="0"/>
              </a:spcBef>
              <a:spcAft>
                <a:spcPts val="0"/>
              </a:spcAft>
              <a:buSzPts val="1800"/>
              <a:buChar char="●"/>
            </a:pPr>
            <a:r>
              <a:rPr lang="en"/>
              <a:t>Cellular Automata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rPr lang="en"/>
              <a:t>Physics-based Modelling</a:t>
            </a:r>
            <a:endParaRPr/>
          </a:p>
        </p:txBody>
      </p:sp>
      <p:sp>
        <p:nvSpPr>
          <p:cNvPr id="264" name="Google Shape;264;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0360" lvl="0" marL="457200" rtl="0" algn="l">
              <a:lnSpc>
                <a:spcPct val="95000"/>
              </a:lnSpc>
              <a:spcBef>
                <a:spcPts val="0"/>
              </a:spcBef>
              <a:spcAft>
                <a:spcPts val="0"/>
              </a:spcAft>
              <a:buSzPts val="1760"/>
              <a:buChar char="●"/>
            </a:pPr>
            <a:r>
              <a:rPr lang="en" sz="1760"/>
              <a:t>Solidly grounded in </a:t>
            </a:r>
            <a:r>
              <a:rPr b="1" lang="en" sz="1760"/>
              <a:t>Mathematics.</a:t>
            </a:r>
            <a:endParaRPr b="1" sz="1760"/>
          </a:p>
          <a:p>
            <a:pPr indent="-340360" lvl="0" marL="457200" rtl="0" algn="l">
              <a:lnSpc>
                <a:spcPct val="95000"/>
              </a:lnSpc>
              <a:spcBef>
                <a:spcPts val="0"/>
              </a:spcBef>
              <a:spcAft>
                <a:spcPts val="0"/>
              </a:spcAft>
              <a:buSzPts val="1760"/>
              <a:buChar char="●"/>
            </a:pPr>
            <a:r>
              <a:rPr lang="en" sz="1760"/>
              <a:t>A physics - based model is a mathematical model where the model equations are derived from basic physical principles.</a:t>
            </a:r>
            <a:endParaRPr sz="1760"/>
          </a:p>
          <a:p>
            <a:pPr indent="-340360" lvl="0" marL="457200" rtl="0" algn="l">
              <a:lnSpc>
                <a:spcPct val="95000"/>
              </a:lnSpc>
              <a:spcBef>
                <a:spcPts val="0"/>
              </a:spcBef>
              <a:spcAft>
                <a:spcPts val="0"/>
              </a:spcAft>
              <a:buSzPts val="1760"/>
              <a:buChar char="●"/>
            </a:pPr>
            <a:r>
              <a:rPr lang="en" sz="1760"/>
              <a:t>Example:</a:t>
            </a:r>
            <a:endParaRPr sz="1760"/>
          </a:p>
          <a:p>
            <a:pPr indent="-322580" lvl="1" marL="914400" rtl="0" algn="l">
              <a:lnSpc>
                <a:spcPct val="95000"/>
              </a:lnSpc>
              <a:spcBef>
                <a:spcPts val="0"/>
              </a:spcBef>
              <a:spcAft>
                <a:spcPts val="0"/>
              </a:spcAft>
              <a:buSzPts val="1480"/>
              <a:buChar char="○"/>
            </a:pPr>
            <a:r>
              <a:rPr lang="en" sz="1480"/>
              <a:t>The height of a body falling freely under gravity is modelled by</a:t>
            </a:r>
            <a:endParaRPr sz="1480"/>
          </a:p>
          <a:p>
            <a:pPr indent="0" lvl="0" marL="457200" rtl="0" algn="ctr">
              <a:lnSpc>
                <a:spcPct val="95000"/>
              </a:lnSpc>
              <a:spcBef>
                <a:spcPts val="1200"/>
              </a:spcBef>
              <a:spcAft>
                <a:spcPts val="0"/>
              </a:spcAft>
              <a:buSzPts val="770"/>
              <a:buNone/>
            </a:pPr>
            <a:r>
              <a:rPr lang="en" sz="2060"/>
              <a:t>h = v</a:t>
            </a:r>
            <a:r>
              <a:rPr baseline="-25000" lang="en" sz="2060"/>
              <a:t>i</a:t>
            </a:r>
            <a:r>
              <a:rPr lang="en" sz="2060"/>
              <a:t>t+1/2gt</a:t>
            </a:r>
            <a:r>
              <a:rPr baseline="30000" lang="en" sz="2060"/>
              <a:t>2   </a:t>
            </a:r>
            <a:r>
              <a:rPr baseline="30000" lang="en" sz="1760"/>
              <a:t> </a:t>
            </a:r>
            <a:endParaRPr sz="1760"/>
          </a:p>
          <a:p>
            <a:pPr indent="-340360" lvl="0" marL="914400" rtl="0" algn="l">
              <a:lnSpc>
                <a:spcPct val="95000"/>
              </a:lnSpc>
              <a:spcBef>
                <a:spcPts val="1200"/>
              </a:spcBef>
              <a:spcAft>
                <a:spcPts val="0"/>
              </a:spcAft>
              <a:buSzPts val="1760"/>
              <a:buChar char="●"/>
            </a:pPr>
            <a:r>
              <a:rPr lang="en" sz="1760"/>
              <a:t>Predator-Prey relationship is modelled by</a:t>
            </a:r>
            <a:endParaRPr sz="1760"/>
          </a:p>
          <a:p>
            <a:pPr indent="0" lvl="0" marL="0" rtl="0" algn="ctr">
              <a:lnSpc>
                <a:spcPct val="70000"/>
              </a:lnSpc>
              <a:spcBef>
                <a:spcPts val="1200"/>
              </a:spcBef>
              <a:spcAft>
                <a:spcPts val="0"/>
              </a:spcAft>
              <a:buSzPts val="770"/>
              <a:buNone/>
            </a:pPr>
            <a:r>
              <a:rPr lang="en" sz="2060"/>
              <a:t>ds/dt = k</a:t>
            </a:r>
            <a:r>
              <a:rPr baseline="-25000" lang="en" sz="2060"/>
              <a:t>s</a:t>
            </a:r>
            <a:r>
              <a:rPr lang="en" sz="2060"/>
              <a:t>s – k</a:t>
            </a:r>
            <a:r>
              <a:rPr baseline="-25000" lang="en" sz="2060"/>
              <a:t>hs</a:t>
            </a:r>
            <a:r>
              <a:rPr lang="en" sz="2060"/>
              <a:t>h</a:t>
            </a:r>
            <a:r>
              <a:rPr baseline="-25000" lang="en" sz="2060"/>
              <a:t>s</a:t>
            </a:r>
            <a:endParaRPr baseline="-25000" sz="2060"/>
          </a:p>
          <a:p>
            <a:pPr indent="0" lvl="0" marL="457200" rtl="0" algn="ctr">
              <a:lnSpc>
                <a:spcPct val="70000"/>
              </a:lnSpc>
              <a:spcBef>
                <a:spcPts val="1000"/>
              </a:spcBef>
              <a:spcAft>
                <a:spcPts val="0"/>
              </a:spcAft>
              <a:buSzPts val="770"/>
              <a:buNone/>
            </a:pPr>
            <a:r>
              <a:rPr lang="en" sz="2060"/>
              <a:t>dh/dt = k</a:t>
            </a:r>
            <a:r>
              <a:rPr baseline="-25000" lang="en" sz="2060"/>
              <a:t>sh</a:t>
            </a:r>
            <a:r>
              <a:rPr lang="en" sz="2060"/>
              <a:t>s</a:t>
            </a:r>
            <a:r>
              <a:rPr baseline="-25000" lang="en" sz="2060"/>
              <a:t>h </a:t>
            </a:r>
            <a:r>
              <a:rPr lang="en" sz="2060"/>
              <a:t>– k</a:t>
            </a:r>
            <a:r>
              <a:rPr baseline="-25000" lang="en" sz="2060"/>
              <a:t>h</a:t>
            </a:r>
            <a:r>
              <a:rPr lang="en" sz="2060"/>
              <a:t>h</a:t>
            </a:r>
            <a:endParaRPr sz="2060"/>
          </a:p>
          <a:p>
            <a:pPr indent="0" lvl="0" marL="914400" rtl="0" algn="l">
              <a:lnSpc>
                <a:spcPct val="95000"/>
              </a:lnSpc>
              <a:spcBef>
                <a:spcPts val="0"/>
              </a:spcBef>
              <a:spcAft>
                <a:spcPts val="0"/>
              </a:spcAft>
              <a:buSzPts val="770"/>
              <a:buNone/>
            </a:pPr>
            <a:r>
              <a:t/>
            </a:r>
            <a:endParaRPr sz="1760"/>
          </a:p>
          <a:p>
            <a:pPr indent="0" lvl="0" marL="457200" rtl="0" algn="l">
              <a:lnSpc>
                <a:spcPct val="95000"/>
              </a:lnSpc>
              <a:spcBef>
                <a:spcPts val="1200"/>
              </a:spcBef>
              <a:spcAft>
                <a:spcPts val="0"/>
              </a:spcAft>
              <a:buSzPts val="770"/>
              <a:buNone/>
            </a:pPr>
            <a:r>
              <a:t/>
            </a:r>
            <a:endParaRPr sz="1760"/>
          </a:p>
          <a:p>
            <a:pPr indent="0" lvl="0" marL="0" rtl="0" algn="l">
              <a:lnSpc>
                <a:spcPct val="95000"/>
              </a:lnSpc>
              <a:spcBef>
                <a:spcPts val="1200"/>
              </a:spcBef>
              <a:spcAft>
                <a:spcPts val="1200"/>
              </a:spcAft>
              <a:buSzPts val="770"/>
              <a:buNone/>
            </a:pPr>
            <a:r>
              <a:t/>
            </a:r>
            <a:endParaRPr baseline="30000" sz="126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10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10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10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1000"/>
                                        <p:tgtEl>
                                          <p:spTgt spid="2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Effect filter="fade" transition="in">
                                      <p:cBhvr>
                                        <p:cTn dur="1000"/>
                                        <p:tgtEl>
                                          <p:spTgt spid="2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animEffect filter="fade" transition="in">
                                      <p:cBhvr>
                                        <p:cTn dur="1000"/>
                                        <p:tgtEl>
                                          <p:spTgt spid="2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animEffect filter="fade" transition="in">
                                      <p:cBhvr>
                                        <p:cTn dur="1000"/>
                                        <p:tgtEl>
                                          <p:spTgt spid="2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animEffect filter="fade" transition="in">
                                      <p:cBhvr>
                                        <p:cTn dur="1000"/>
                                        <p:tgtEl>
                                          <p:spTgt spid="26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8" st="8"/>
                                            </p:txEl>
                                          </p:spTgt>
                                        </p:tgtEl>
                                        <p:attrNameLst>
                                          <p:attrName>style.visibility</p:attrName>
                                        </p:attrNameLst>
                                      </p:cBhvr>
                                      <p:to>
                                        <p:strVal val="visible"/>
                                      </p:to>
                                    </p:set>
                                    <p:animEffect filter="fade" transition="in">
                                      <p:cBhvr>
                                        <p:cTn dur="1000"/>
                                        <p:tgtEl>
                                          <p:spTgt spid="26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9" st="9"/>
                                            </p:txEl>
                                          </p:spTgt>
                                        </p:tgtEl>
                                        <p:attrNameLst>
                                          <p:attrName>style.visibility</p:attrName>
                                        </p:attrNameLst>
                                      </p:cBhvr>
                                      <p:to>
                                        <p:strVal val="visible"/>
                                      </p:to>
                                    </p:set>
                                    <p:animEffect filter="fade" transition="in">
                                      <p:cBhvr>
                                        <p:cTn dur="1000"/>
                                        <p:tgtEl>
                                          <p:spTgt spid="26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0" st="10"/>
                                            </p:txEl>
                                          </p:spTgt>
                                        </p:tgtEl>
                                        <p:attrNameLst>
                                          <p:attrName>style.visibility</p:attrName>
                                        </p:attrNameLst>
                                      </p:cBhvr>
                                      <p:to>
                                        <p:strVal val="visible"/>
                                      </p:to>
                                    </p:set>
                                    <p:animEffect filter="fade" transition="in">
                                      <p:cBhvr>
                                        <p:cTn dur="1000"/>
                                        <p:tgtEl>
                                          <p:spTgt spid="26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rPr lang="en"/>
              <a:t>Data-based (Data-Driven) Modelling</a:t>
            </a:r>
            <a:endParaRPr/>
          </a:p>
        </p:txBody>
      </p:sp>
      <p:sp>
        <p:nvSpPr>
          <p:cNvPr id="270" name="Google Shape;270;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15000"/>
              </a:lnSpc>
              <a:spcBef>
                <a:spcPts val="0"/>
              </a:spcBef>
              <a:spcAft>
                <a:spcPts val="0"/>
              </a:spcAft>
              <a:buSzPct val="85714"/>
              <a:buChar char="●"/>
            </a:pPr>
            <a:r>
              <a:rPr lang="en"/>
              <a:t>Results from models based on </a:t>
            </a:r>
            <a:r>
              <a:rPr b="1" lang="en"/>
              <a:t>data </a:t>
            </a:r>
            <a:r>
              <a:rPr lang="en"/>
              <a:t>describing represented aspects of the subject of the model. </a:t>
            </a:r>
            <a:endParaRPr/>
          </a:p>
          <a:p>
            <a:pPr indent="-334327" lvl="0" marL="457200" rtl="0" algn="l">
              <a:lnSpc>
                <a:spcPct val="115000"/>
              </a:lnSpc>
              <a:spcBef>
                <a:spcPts val="0"/>
              </a:spcBef>
              <a:spcAft>
                <a:spcPts val="0"/>
              </a:spcAft>
              <a:buSzPct val="85714"/>
              <a:buChar char="●"/>
            </a:pPr>
            <a:r>
              <a:rPr lang="en"/>
              <a:t>Model development begins with data collection, which is used in simulations. </a:t>
            </a:r>
            <a:endParaRPr/>
          </a:p>
          <a:p>
            <a:pPr indent="-334327" lvl="0" marL="457200" rtl="0" algn="l">
              <a:lnSpc>
                <a:spcPct val="115000"/>
              </a:lnSpc>
              <a:spcBef>
                <a:spcPts val="0"/>
              </a:spcBef>
              <a:spcAft>
                <a:spcPts val="0"/>
              </a:spcAft>
              <a:buSzPct val="85714"/>
              <a:buChar char="●"/>
            </a:pPr>
            <a:r>
              <a:rPr lang="en"/>
              <a:t>When the physics of the model subject is not understood or computations costs are high, data - based modelling can substitute. </a:t>
            </a:r>
            <a:endParaRPr/>
          </a:p>
          <a:p>
            <a:pPr indent="-334327" lvl="0" marL="457200" rtl="0" algn="l">
              <a:lnSpc>
                <a:spcPct val="115000"/>
              </a:lnSpc>
              <a:spcBef>
                <a:spcPts val="0"/>
              </a:spcBef>
              <a:spcAft>
                <a:spcPts val="0"/>
              </a:spcAft>
              <a:buSzPct val="85714"/>
              <a:buChar char="●"/>
            </a:pPr>
            <a:r>
              <a:rPr lang="en"/>
              <a:t>This modeling relies on data availability — it functions at its best when the data are accurate and reliable.</a:t>
            </a:r>
            <a:endParaRPr/>
          </a:p>
          <a:p>
            <a:pPr indent="0" lvl="0" marL="457200" rtl="0" algn="l">
              <a:lnSpc>
                <a:spcPct val="115000"/>
              </a:lnSpc>
              <a:spcBef>
                <a:spcPts val="1200"/>
              </a:spcBef>
              <a:spcAft>
                <a:spcPts val="0"/>
              </a:spcAft>
              <a:buSzPct val="85714"/>
              <a:buNone/>
            </a:pPr>
            <a:r>
              <a:t/>
            </a:r>
            <a:endParaRPr/>
          </a:p>
          <a:p>
            <a:pPr indent="0" lvl="0" marL="457200" rtl="0" algn="l">
              <a:lnSpc>
                <a:spcPct val="115000"/>
              </a:lnSpc>
              <a:spcBef>
                <a:spcPts val="1200"/>
              </a:spcBef>
              <a:spcAft>
                <a:spcPts val="1200"/>
              </a:spcAft>
              <a:buSzPct val="85714"/>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1000"/>
                                        <p:tgtEl>
                                          <p:spTgt spid="2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Effect filter="fade" transition="in">
                                      <p:cBhvr>
                                        <p:cTn dur="1000"/>
                                        <p:tgtEl>
                                          <p:spTgt spid="2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Effect filter="fade" transition="in">
                                      <p:cBhvr>
                                        <p:cTn dur="1000"/>
                                        <p:tgtEl>
                                          <p:spTgt spid="2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Effect filter="fade" transition="in">
                                      <p:cBhvr>
                                        <p:cTn dur="1000"/>
                                        <p:tgtEl>
                                          <p:spTgt spid="2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Effect filter="fade" transition="in">
                                      <p:cBhvr>
                                        <p:cTn dur="1000"/>
                                        <p:tgtEl>
                                          <p:spTgt spid="2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animEffect filter="fade" transition="in">
                                      <p:cBhvr>
                                        <p:cTn dur="1000"/>
                                        <p:tgtEl>
                                          <p:spTgt spid="27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3332"/>
              <a:buFont typeface="Arial"/>
              <a:buNone/>
            </a:pPr>
            <a:r>
              <a:rPr lang="en"/>
              <a:t>Data-based (Data-Driven) Modelling</a:t>
            </a:r>
            <a:endParaRPr/>
          </a:p>
        </p:txBody>
      </p:sp>
      <p:sp>
        <p:nvSpPr>
          <p:cNvPr id="276" name="Google Shape;276;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We have data measurements and wish to obtain a function that roughly goes through a plot of the data points capturing the trend of the data, or fitting the data. </a:t>
            </a:r>
            <a:endParaRPr/>
          </a:p>
          <a:p>
            <a:pPr indent="-342900" lvl="0" marL="457200" rtl="0" algn="l">
              <a:lnSpc>
                <a:spcPct val="115000"/>
              </a:lnSpc>
              <a:spcBef>
                <a:spcPts val="0"/>
              </a:spcBef>
              <a:spcAft>
                <a:spcPts val="0"/>
              </a:spcAft>
              <a:buSzPts val="1800"/>
              <a:buChar char="●"/>
            </a:pPr>
            <a:r>
              <a:rPr lang="en"/>
              <a:t>Then we can use the function to find estimates at places where data do not exist or to perform further computations. </a:t>
            </a:r>
            <a:endParaRPr/>
          </a:p>
          <a:p>
            <a:pPr indent="-342900" lvl="0" marL="457200" rtl="0" algn="l">
              <a:lnSpc>
                <a:spcPct val="115000"/>
              </a:lnSpc>
              <a:spcBef>
                <a:spcPts val="0"/>
              </a:spcBef>
              <a:spcAft>
                <a:spcPts val="0"/>
              </a:spcAft>
              <a:buSzPts val="1800"/>
              <a:buChar char="●"/>
            </a:pPr>
            <a:r>
              <a:rPr lang="en"/>
              <a:t>This function is called Empirical Model.</a:t>
            </a:r>
            <a:endParaRPr/>
          </a:p>
          <a:p>
            <a:pPr indent="-342900" lvl="0" marL="457200" rtl="0" algn="l">
              <a:lnSpc>
                <a:spcPct val="115000"/>
              </a:lnSpc>
              <a:spcBef>
                <a:spcPts val="0"/>
              </a:spcBef>
              <a:spcAft>
                <a:spcPts val="0"/>
              </a:spcAft>
              <a:buSzPts val="1800"/>
              <a:buChar char="●"/>
            </a:pPr>
            <a:r>
              <a:rPr lang="en"/>
              <a:t>An empirical model is based only on data and is used to predict, not explain, a system. </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1000"/>
                                        <p:tgtEl>
                                          <p:spTgt spid="2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Effect filter="fade" transition="in">
                                      <p:cBhvr>
                                        <p:cTn dur="1000"/>
                                        <p:tgtEl>
                                          <p:spTgt spid="27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rPr lang="en"/>
              <a:t>Example of Data-Driven Modelling</a:t>
            </a:r>
            <a:endParaRPr/>
          </a:p>
        </p:txBody>
      </p:sp>
      <p:pic>
        <p:nvPicPr>
          <p:cNvPr id="282" name="Google Shape;282;p49"/>
          <p:cNvPicPr preferRelativeResize="0"/>
          <p:nvPr/>
        </p:nvPicPr>
        <p:blipFill rotWithShape="1">
          <a:blip r:embed="rId3">
            <a:alphaModFix/>
          </a:blip>
          <a:srcRect b="0" l="0" r="0" t="0"/>
          <a:stretch/>
        </p:blipFill>
        <p:spPr>
          <a:xfrm>
            <a:off x="37763" y="2352613"/>
            <a:ext cx="4191000" cy="2419350"/>
          </a:xfrm>
          <a:prstGeom prst="rect">
            <a:avLst/>
          </a:prstGeom>
          <a:noFill/>
          <a:ln>
            <a:noFill/>
          </a:ln>
        </p:spPr>
      </p:pic>
      <p:pic>
        <p:nvPicPr>
          <p:cNvPr id="283" name="Google Shape;283;p49"/>
          <p:cNvPicPr preferRelativeResize="0"/>
          <p:nvPr/>
        </p:nvPicPr>
        <p:blipFill rotWithShape="1">
          <a:blip r:embed="rId4">
            <a:alphaModFix/>
          </a:blip>
          <a:srcRect b="0" l="0" r="0" t="0"/>
          <a:stretch/>
        </p:blipFill>
        <p:spPr>
          <a:xfrm>
            <a:off x="4475775" y="926713"/>
            <a:ext cx="3562350" cy="2314575"/>
          </a:xfrm>
          <a:prstGeom prst="rect">
            <a:avLst/>
          </a:prstGeom>
          <a:noFill/>
          <a:ln>
            <a:noFill/>
          </a:ln>
        </p:spPr>
      </p:pic>
      <p:pic>
        <p:nvPicPr>
          <p:cNvPr id="284" name="Google Shape;284;p49"/>
          <p:cNvPicPr preferRelativeResize="0"/>
          <p:nvPr/>
        </p:nvPicPr>
        <p:blipFill rotWithShape="1">
          <a:blip r:embed="rId5">
            <a:alphaModFix/>
          </a:blip>
          <a:srcRect b="0" l="0" r="0" t="0"/>
          <a:stretch/>
        </p:blipFill>
        <p:spPr>
          <a:xfrm>
            <a:off x="490188" y="1152475"/>
            <a:ext cx="3286125" cy="1200150"/>
          </a:xfrm>
          <a:prstGeom prst="rect">
            <a:avLst/>
          </a:prstGeom>
          <a:noFill/>
          <a:ln>
            <a:noFill/>
          </a:ln>
        </p:spPr>
      </p:pic>
      <p:sp>
        <p:nvSpPr>
          <p:cNvPr id="285" name="Google Shape;285;p49"/>
          <p:cNvSpPr txBox="1"/>
          <p:nvPr/>
        </p:nvSpPr>
        <p:spPr>
          <a:xfrm>
            <a:off x="1056675" y="4771975"/>
            <a:ext cx="341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Plot of given data with best-fit line</a:t>
            </a:r>
            <a:endParaRPr b="0" i="0" sz="1400" u="none" cap="none" strike="noStrike">
              <a:solidFill>
                <a:srgbClr val="000000"/>
              </a:solidFill>
              <a:latin typeface="Arial"/>
              <a:ea typeface="Arial"/>
              <a:cs typeface="Arial"/>
              <a:sym typeface="Arial"/>
            </a:endParaRPr>
          </a:p>
        </p:txBody>
      </p:sp>
      <p:sp>
        <p:nvSpPr>
          <p:cNvPr id="286" name="Google Shape;286;p49"/>
          <p:cNvSpPr txBox="1"/>
          <p:nvPr/>
        </p:nvSpPr>
        <p:spPr>
          <a:xfrm>
            <a:off x="5121325" y="3241300"/>
            <a:ext cx="278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Plot of given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rPr lang="en"/>
              <a:t>Agent-based Modelling</a:t>
            </a:r>
            <a:endParaRPr/>
          </a:p>
        </p:txBody>
      </p:sp>
      <p:sp>
        <p:nvSpPr>
          <p:cNvPr id="292" name="Google Shape;292;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ABMs consist of </a:t>
            </a:r>
            <a:r>
              <a:rPr b="1" lang="en"/>
              <a:t>agents.</a:t>
            </a:r>
            <a:endParaRPr b="1"/>
          </a:p>
          <a:p>
            <a:pPr indent="-342900" lvl="0" marL="457200" rtl="0" algn="l">
              <a:lnSpc>
                <a:spcPct val="115000"/>
              </a:lnSpc>
              <a:spcBef>
                <a:spcPts val="0"/>
              </a:spcBef>
              <a:spcAft>
                <a:spcPts val="0"/>
              </a:spcAft>
              <a:buSzPts val="1800"/>
              <a:buChar char="●"/>
            </a:pPr>
            <a:r>
              <a:rPr lang="en"/>
              <a:t>Agents are defined as “</a:t>
            </a:r>
            <a:r>
              <a:rPr b="1" lang="en"/>
              <a:t>autonomous </a:t>
            </a:r>
            <a:r>
              <a:rPr lang="en"/>
              <a:t>software entities that interact with their environment or other agents to achieve some goal or accomplish some task. “</a:t>
            </a:r>
            <a:endParaRPr/>
          </a:p>
          <a:p>
            <a:pPr indent="-342900" lvl="0" marL="457200" rtl="0" algn="l">
              <a:lnSpc>
                <a:spcPct val="115000"/>
              </a:lnSpc>
              <a:spcBef>
                <a:spcPts val="0"/>
              </a:spcBef>
              <a:spcAft>
                <a:spcPts val="0"/>
              </a:spcAft>
              <a:buSzPts val="1800"/>
              <a:buChar char="●"/>
            </a:pPr>
            <a:r>
              <a:rPr lang="en"/>
              <a:t>An agent’s environment and the existence of other agents in that environment also play a key role on how an agent may behave.</a:t>
            </a:r>
            <a:endParaRPr/>
          </a:p>
          <a:p>
            <a:pPr indent="0" lvl="0" marL="457200" rtl="0" algn="l">
              <a:lnSpc>
                <a:spcPct val="115000"/>
              </a:lnSpc>
              <a:spcBef>
                <a:spcPts val="1200"/>
              </a:spcBef>
              <a:spcAft>
                <a:spcPts val="1200"/>
              </a:spcAft>
              <a:buSzPts val="1800"/>
              <a:buNone/>
            </a:pPr>
            <a:r>
              <a:rPr lang="en"/>
              <a:t>Example: If the Predator-Prey relationship is modeled using Agent-based modelling then the Predator and Prey will be both modelled as agents each with their own set of states which they change based on their interaction with each other and their environment.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animEffect filter="fade" transition="in">
                                      <p:cBhvr>
                                        <p:cTn dur="1000"/>
                                        <p:tgtEl>
                                          <p:spTgt spid="2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animEffect filter="fade" transition="in">
                                      <p:cBhvr>
                                        <p:cTn dur="1000"/>
                                        <p:tgtEl>
                                          <p:spTgt spid="2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animEffect filter="fade" transition="in">
                                      <p:cBhvr>
                                        <p:cTn dur="1000"/>
                                        <p:tgtEl>
                                          <p:spTgt spid="2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animEffect filter="fade" transition="in">
                                      <p:cBhvr>
                                        <p:cTn dur="1000"/>
                                        <p:tgtEl>
                                          <p:spTgt spid="29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3332"/>
              <a:buFont typeface="Arial"/>
              <a:buNone/>
            </a:pPr>
            <a:r>
              <a:rPr lang="en"/>
              <a:t>Agent-based Modelling</a:t>
            </a:r>
            <a:endParaRPr/>
          </a:p>
        </p:txBody>
      </p:sp>
      <p:sp>
        <p:nvSpPr>
          <p:cNvPr id="298" name="Google Shape;298;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Each agent has a state, which is represented by a set of state variables and behaviors, which control its actions. </a:t>
            </a:r>
            <a:endParaRPr/>
          </a:p>
          <a:p>
            <a:pPr indent="-342900" lvl="0" marL="457200" rtl="0" algn="l">
              <a:lnSpc>
                <a:spcPct val="115000"/>
              </a:lnSpc>
              <a:spcBef>
                <a:spcPts val="0"/>
              </a:spcBef>
              <a:spcAft>
                <a:spcPts val="0"/>
              </a:spcAft>
              <a:buSzPts val="1800"/>
              <a:buChar char="●"/>
            </a:pPr>
            <a:r>
              <a:rPr lang="en"/>
              <a:t>A method or procedure, which is associated with a class, or breed or group, of agents, is a function that captures some or all of an agent’s behavior.</a:t>
            </a:r>
            <a:endParaRPr/>
          </a:p>
          <a:p>
            <a:pPr indent="-342900" lvl="0" marL="457200" rtl="0" algn="l">
              <a:lnSpc>
                <a:spcPct val="115000"/>
              </a:lnSpc>
              <a:spcBef>
                <a:spcPts val="0"/>
              </a:spcBef>
              <a:spcAft>
                <a:spcPts val="0"/>
              </a:spcAft>
              <a:buSzPts val="1800"/>
              <a:buChar char="●"/>
            </a:pPr>
            <a:r>
              <a:rPr lang="en"/>
              <a:t> A simulation frequently includes several global simulation variables, which all agents can access. </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1000"/>
                                        <p:tgtEl>
                                          <p:spTgt spid="2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Effect filter="fade" transition="in">
                                      <p:cBhvr>
                                        <p:cTn dur="1000"/>
                                        <p:tgtEl>
                                          <p:spTgt spid="2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animEffect filter="fade" transition="in">
                                      <p:cBhvr>
                                        <p:cTn dur="1000"/>
                                        <p:tgtEl>
                                          <p:spTgt spid="2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animEffect filter="fade" transition="in">
                                      <p:cBhvr>
                                        <p:cTn dur="1000"/>
                                        <p:tgtEl>
                                          <p:spTgt spid="29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Cellular Automata</a:t>
            </a:r>
            <a:endParaRPr/>
          </a:p>
        </p:txBody>
      </p:sp>
      <p:sp>
        <p:nvSpPr>
          <p:cNvPr id="304" name="Google Shape;304;p52"/>
          <p:cNvSpPr txBox="1"/>
          <p:nvPr>
            <p:ph idx="1" type="body"/>
          </p:nvPr>
        </p:nvSpPr>
        <p:spPr>
          <a:xfrm>
            <a:off x="311700" y="1152475"/>
            <a:ext cx="8520600" cy="2232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a:t>
            </a:r>
            <a:r>
              <a:rPr lang="en"/>
              <a:t> discrete model of computation</a:t>
            </a:r>
            <a:endParaRPr/>
          </a:p>
          <a:p>
            <a:pPr indent="-342900" lvl="0" marL="457200" rtl="0" algn="l">
              <a:spcBef>
                <a:spcPts val="0"/>
              </a:spcBef>
              <a:spcAft>
                <a:spcPts val="0"/>
              </a:spcAft>
              <a:buSzPts val="1800"/>
              <a:buChar char="●"/>
            </a:pPr>
            <a:r>
              <a:rPr lang="en"/>
              <a:t>Cellular automata have found application in various areas, including physics, theoretical biology and microstructure modeling.</a:t>
            </a:r>
            <a:endParaRPr/>
          </a:p>
          <a:p>
            <a:pPr indent="-342900" lvl="0" marL="457200" rtl="0" algn="l">
              <a:spcBef>
                <a:spcPts val="0"/>
              </a:spcBef>
              <a:spcAft>
                <a:spcPts val="0"/>
              </a:spcAft>
              <a:buSzPts val="1800"/>
              <a:buChar char="●"/>
            </a:pPr>
            <a:r>
              <a:rPr lang="en"/>
              <a:t>A cellular automaton consists of a regular grid of cells, each in one of a finite number of states, such as on and off</a:t>
            </a:r>
            <a:endParaRPr/>
          </a:p>
          <a:p>
            <a:pPr indent="0" lvl="0" marL="457200" rtl="0" algn="l">
              <a:spcBef>
                <a:spcPts val="0"/>
              </a:spcBef>
              <a:spcAft>
                <a:spcPts val="0"/>
              </a:spcAft>
              <a:buNone/>
            </a:pPr>
            <a:r>
              <a:t/>
            </a:r>
            <a:endParaRPr/>
          </a:p>
        </p:txBody>
      </p:sp>
      <p:pic>
        <p:nvPicPr>
          <p:cNvPr id="305" name="Google Shape;305;p52"/>
          <p:cNvPicPr preferRelativeResize="0"/>
          <p:nvPr/>
        </p:nvPicPr>
        <p:blipFill>
          <a:blip r:embed="rId3">
            <a:alphaModFix/>
          </a:blip>
          <a:stretch>
            <a:fillRect/>
          </a:stretch>
        </p:blipFill>
        <p:spPr>
          <a:xfrm>
            <a:off x="2571750" y="3217395"/>
            <a:ext cx="4293651" cy="14097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rPr lang="en"/>
              <a:t>Paradigms of Simulation</a:t>
            </a:r>
            <a:endParaRPr/>
          </a:p>
        </p:txBody>
      </p:sp>
      <p:sp>
        <p:nvSpPr>
          <p:cNvPr id="311" name="Google Shape;311;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Continuous Simulation</a:t>
            </a:r>
            <a:endParaRPr/>
          </a:p>
          <a:p>
            <a:pPr indent="-342900" lvl="0" marL="457200" rtl="0" algn="l">
              <a:lnSpc>
                <a:spcPct val="115000"/>
              </a:lnSpc>
              <a:spcBef>
                <a:spcPts val="0"/>
              </a:spcBef>
              <a:spcAft>
                <a:spcPts val="0"/>
              </a:spcAft>
              <a:buSzPts val="1800"/>
              <a:buChar char="●"/>
            </a:pPr>
            <a:r>
              <a:rPr lang="en"/>
              <a:t>Discrete-Event Simulation</a:t>
            </a:r>
            <a:endParaRPr/>
          </a:p>
          <a:p>
            <a:pPr indent="-342900" lvl="0" marL="457200" rtl="0" algn="l">
              <a:lnSpc>
                <a:spcPct val="115000"/>
              </a:lnSpc>
              <a:spcBef>
                <a:spcPts val="0"/>
              </a:spcBef>
              <a:spcAft>
                <a:spcPts val="0"/>
              </a:spcAft>
              <a:buSzPts val="1800"/>
              <a:buChar char="●"/>
            </a:pPr>
            <a:r>
              <a:rPr lang="en"/>
              <a:t>Monte Carlo Simulation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1000"/>
                                        <p:tgtEl>
                                          <p:spTgt spid="3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Effect filter="fade" transition="in">
                                      <p:cBhvr>
                                        <p:cTn dur="1000"/>
                                        <p:tgtEl>
                                          <p:spTgt spid="3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animEffect filter="fade" transition="in">
                                      <p:cBhvr>
                                        <p:cTn dur="1000"/>
                                        <p:tgtEl>
                                          <p:spTgt spid="31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rPr lang="en"/>
              <a:t>Continuous Simulation</a:t>
            </a:r>
            <a:endParaRPr/>
          </a:p>
        </p:txBody>
      </p:sp>
      <p:sp>
        <p:nvSpPr>
          <p:cNvPr id="317" name="Google Shape;317;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system variables are </a:t>
            </a:r>
            <a:r>
              <a:rPr b="1" lang="en"/>
              <a:t>continuous functions of time </a:t>
            </a:r>
            <a:r>
              <a:rPr lang="en"/>
              <a:t>. </a:t>
            </a:r>
            <a:endParaRPr/>
          </a:p>
          <a:p>
            <a:pPr indent="-342900" lvl="0" marL="457200" rtl="0" algn="l">
              <a:lnSpc>
                <a:spcPct val="115000"/>
              </a:lnSpc>
              <a:spcBef>
                <a:spcPts val="0"/>
              </a:spcBef>
              <a:spcAft>
                <a:spcPts val="0"/>
              </a:spcAft>
              <a:buSzPts val="1800"/>
              <a:buChar char="●"/>
            </a:pPr>
            <a:r>
              <a:rPr lang="en"/>
              <a:t>Time is the </a:t>
            </a:r>
            <a:r>
              <a:rPr b="1" lang="en"/>
              <a:t>independent</a:t>
            </a:r>
            <a:r>
              <a:rPr lang="en"/>
              <a:t> variable and the system variables evolve as time progresses. </a:t>
            </a:r>
            <a:endParaRPr/>
          </a:p>
          <a:p>
            <a:pPr indent="-342900" lvl="0" marL="457200" rtl="0" algn="l">
              <a:lnSpc>
                <a:spcPct val="115000"/>
              </a:lnSpc>
              <a:spcBef>
                <a:spcPts val="0"/>
              </a:spcBef>
              <a:spcAft>
                <a:spcPts val="0"/>
              </a:spcAft>
              <a:buSzPts val="1800"/>
              <a:buChar char="●"/>
            </a:pPr>
            <a:r>
              <a:rPr lang="en"/>
              <a:t>Continuous simulations systems make use of differential equations in developing the model</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10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1000"/>
                                        <p:tgtEl>
                                          <p:spTgt spid="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Effect filter="fade" transition="in">
                                      <p:cBhvr>
                                        <p:cTn dur="1000"/>
                                        <p:tgtEl>
                                          <p:spTgt spid="3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animEffect filter="fade" transition="in">
                                      <p:cBhvr>
                                        <p:cTn dur="1000"/>
                                        <p:tgtEl>
                                          <p:spTgt spid="31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p:nvPr/>
        </p:nvSpPr>
        <p:spPr>
          <a:xfrm>
            <a:off x="628560" y="273780"/>
            <a:ext cx="7886400" cy="993600"/>
          </a:xfrm>
          <a:prstGeom prst="rect">
            <a:avLst/>
          </a:prstGeom>
          <a:noFill/>
          <a:ln>
            <a:noFill/>
          </a:ln>
        </p:spPr>
        <p:txBody>
          <a:bodyPr anchorCtr="0" anchor="ctr" bIns="33750" lIns="67500" spcFirstLastPara="1" rIns="67500" wrap="square" tIns="33750">
            <a:noAutofit/>
          </a:bodyPr>
          <a:lstStyle/>
          <a:p>
            <a:pPr indent="0" lvl="0" marL="0" marR="0" rtl="0" algn="l">
              <a:lnSpc>
                <a:spcPct val="90000"/>
              </a:lnSpc>
              <a:spcBef>
                <a:spcPts val="0"/>
              </a:spcBef>
              <a:spcAft>
                <a:spcPts val="0"/>
              </a:spcAft>
              <a:buClr>
                <a:srgbClr val="000000"/>
              </a:buClr>
              <a:buSzPts val="3300"/>
              <a:buFont typeface="Arial"/>
              <a:buNone/>
            </a:pPr>
            <a:r>
              <a:rPr b="0" i="0" lang="en" sz="3300" u="none" cap="none" strike="noStrike">
                <a:solidFill>
                  <a:srgbClr val="000000"/>
                </a:solidFill>
                <a:latin typeface="Calibri"/>
                <a:ea typeface="Calibri"/>
                <a:cs typeface="Calibri"/>
                <a:sym typeface="Calibri"/>
              </a:rPr>
              <a:t>What is a model?</a:t>
            </a:r>
            <a:endParaRPr b="0" i="0" sz="3300" u="none" cap="none" strike="noStrike">
              <a:solidFill>
                <a:schemeClr val="dk1"/>
              </a:solidFill>
              <a:latin typeface="Arial"/>
              <a:ea typeface="Arial"/>
              <a:cs typeface="Arial"/>
              <a:sym typeface="Arial"/>
            </a:endParaRPr>
          </a:p>
        </p:txBody>
      </p:sp>
      <p:sp>
        <p:nvSpPr>
          <p:cNvPr id="147" name="Google Shape;147;p28"/>
          <p:cNvSpPr/>
          <p:nvPr/>
        </p:nvSpPr>
        <p:spPr>
          <a:xfrm>
            <a:off x="628560" y="1369170"/>
            <a:ext cx="7886400" cy="3263100"/>
          </a:xfrm>
          <a:prstGeom prst="rect">
            <a:avLst/>
          </a:prstGeom>
          <a:noFill/>
          <a:ln>
            <a:noFill/>
          </a:ln>
        </p:spPr>
        <p:txBody>
          <a:bodyPr anchorCtr="0" anchor="t" bIns="33750" lIns="67500" spcFirstLastPara="1" rIns="67500" wrap="square" tIns="33750">
            <a:noAutofit/>
          </a:bodyPr>
          <a:lstStyle/>
          <a:p>
            <a:pPr indent="-171450" lvl="0" marL="177800" marR="0" rtl="0" algn="l">
              <a:lnSpc>
                <a:spcPct val="90000"/>
              </a:lnSpc>
              <a:spcBef>
                <a:spcPts val="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A model is an abstract representation of a system.</a:t>
            </a:r>
            <a:endParaRPr b="0" i="0" sz="2100" u="none" cap="none" strike="noStrike">
              <a:solidFill>
                <a:schemeClr val="dk1"/>
              </a:solidFill>
              <a:latin typeface="Arial"/>
              <a:ea typeface="Arial"/>
              <a:cs typeface="Arial"/>
              <a:sym typeface="Arial"/>
            </a:endParaRPr>
          </a:p>
          <a:p>
            <a:pPr indent="-171450" lvl="0" marL="177800" marR="0" rtl="0" algn="l">
              <a:lnSpc>
                <a:spcPct val="90000"/>
              </a:lnSpc>
              <a:spcBef>
                <a:spcPts val="8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An abstraction in which only the essential ingredients are retained according to the questions we ask about the system.</a:t>
            </a:r>
            <a:endParaRPr b="0" i="0" sz="2100" u="none" cap="none" strike="noStrike">
              <a:solidFill>
                <a:schemeClr val="dk1"/>
              </a:solidFill>
              <a:latin typeface="Arial"/>
              <a:ea typeface="Arial"/>
              <a:cs typeface="Arial"/>
              <a:sym typeface="Arial"/>
            </a:endParaRPr>
          </a:p>
          <a:p>
            <a:pPr indent="-171450" lvl="0" marL="177800" marR="0" rtl="0" algn="l">
              <a:lnSpc>
                <a:spcPct val="90000"/>
              </a:lnSpc>
              <a:spcBef>
                <a:spcPts val="8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Level of details?</a:t>
            </a:r>
            <a:endParaRPr b="0" i="0" sz="2100" u="none" cap="none" strike="noStrike">
              <a:solidFill>
                <a:schemeClr val="dk1"/>
              </a:solidFill>
              <a:latin typeface="Arial"/>
              <a:ea typeface="Arial"/>
              <a:cs typeface="Arial"/>
              <a:sym typeface="Arial"/>
            </a:endParaRPr>
          </a:p>
          <a:p>
            <a:pPr indent="-177800" lvl="1" marL="520700" marR="0" rtl="0" algn="l">
              <a:lnSpc>
                <a:spcPct val="90000"/>
              </a:lnSpc>
              <a:spcBef>
                <a:spcPts val="4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“Everything should be made as simple as possible but not simpler.” Albert Einstein.</a:t>
            </a:r>
            <a:endParaRPr b="0" i="0" sz="1800" u="none" cap="none" strike="noStrike">
              <a:solidFill>
                <a:schemeClr val="dk1"/>
              </a:solidFill>
              <a:latin typeface="Arial"/>
              <a:ea typeface="Arial"/>
              <a:cs typeface="Arial"/>
              <a:sym typeface="Arial"/>
            </a:endParaRPr>
          </a:p>
          <a:p>
            <a:pPr indent="-171450" lvl="0" marL="177800" marR="0" rtl="0" algn="l">
              <a:lnSpc>
                <a:spcPct val="90000"/>
              </a:lnSpc>
              <a:spcBef>
                <a:spcPts val="8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The same system can be described at different scales.</a:t>
            </a:r>
            <a:endParaRPr b="0" i="0" sz="2100" u="none" cap="none" strike="noStrike">
              <a:solidFill>
                <a:schemeClr val="dk1"/>
              </a:solidFill>
              <a:latin typeface="Arial"/>
              <a:ea typeface="Arial"/>
              <a:cs typeface="Arial"/>
              <a:sym typeface="Arial"/>
            </a:endParaRPr>
          </a:p>
          <a:p>
            <a:pPr indent="-177800" lvl="1" marL="520700" marR="0" rtl="0" algn="l">
              <a:lnSpc>
                <a:spcPct val="90000"/>
              </a:lnSpc>
              <a:spcBef>
                <a:spcPts val="4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Cells, tissues, organs, living beings</a:t>
            </a:r>
            <a:endParaRPr b="0" i="0" sz="1800" u="none" cap="none" strike="noStrike">
              <a:solidFill>
                <a:schemeClr val="dk1"/>
              </a:solidFill>
              <a:latin typeface="Arial"/>
              <a:ea typeface="Arial"/>
              <a:cs typeface="Arial"/>
              <a:sym typeface="Arial"/>
            </a:endParaRPr>
          </a:p>
          <a:p>
            <a:pPr indent="-177800" lvl="1" marL="520700" marR="0" rtl="0" algn="l">
              <a:lnSpc>
                <a:spcPct val="90000"/>
              </a:lnSpc>
              <a:spcBef>
                <a:spcPts val="4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Mechanical parts, cars, traffic</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rPr lang="en"/>
              <a:t>Continuous Simulation</a:t>
            </a:r>
            <a:endParaRPr/>
          </a:p>
        </p:txBody>
      </p:sp>
      <p:sp>
        <p:nvSpPr>
          <p:cNvPr id="323" name="Google Shape;323;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Example: Consider bacterial population of size 100, an instantaneous growth rate of 10% = 0.10, and time measured in hours. Then, the population growth can be modeled using the following equation: </a:t>
            </a:r>
            <a:endParaRPr/>
          </a:p>
          <a:p>
            <a:pPr indent="0" lvl="0" marL="457200" rtl="0" algn="l">
              <a:lnSpc>
                <a:spcPct val="115000"/>
              </a:lnSpc>
              <a:spcBef>
                <a:spcPts val="1200"/>
              </a:spcBef>
              <a:spcAft>
                <a:spcPts val="0"/>
              </a:spcAft>
              <a:buSzPts val="1800"/>
              <a:buNone/>
            </a:pPr>
            <a:r>
              <a:t/>
            </a:r>
            <a:endParaRPr/>
          </a:p>
          <a:p>
            <a:pPr indent="0" lvl="0" marL="457200" rtl="0" algn="l">
              <a:lnSpc>
                <a:spcPct val="115000"/>
              </a:lnSpc>
              <a:spcBef>
                <a:spcPts val="1200"/>
              </a:spcBef>
              <a:spcAft>
                <a:spcPts val="0"/>
              </a:spcAft>
              <a:buSzPts val="1800"/>
              <a:buNone/>
            </a:pPr>
            <a:r>
              <a:t/>
            </a:r>
            <a:endParaRPr/>
          </a:p>
          <a:p>
            <a:pPr indent="0" lvl="0" marL="91440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324" name="Google Shape;324;p55"/>
          <p:cNvPicPr preferRelativeResize="0"/>
          <p:nvPr/>
        </p:nvPicPr>
        <p:blipFill rotWithShape="1">
          <a:blip r:embed="rId3">
            <a:alphaModFix/>
          </a:blip>
          <a:srcRect b="0" l="0" r="0" t="0"/>
          <a:stretch/>
        </p:blipFill>
        <p:spPr>
          <a:xfrm>
            <a:off x="3699650" y="2239200"/>
            <a:ext cx="1393050" cy="864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rPr lang="en"/>
              <a:t>Discrete-Event Simulation</a:t>
            </a:r>
            <a:endParaRPr/>
          </a:p>
        </p:txBody>
      </p:sp>
      <p:sp>
        <p:nvSpPr>
          <p:cNvPr id="330" name="Google Shape;330;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85714"/>
              <a:buChar char="●"/>
            </a:pPr>
            <a:r>
              <a:rPr lang="en"/>
              <a:t>The system variables are </a:t>
            </a:r>
            <a:r>
              <a:rPr b="1" lang="en"/>
              <a:t>discrete functions in time</a:t>
            </a:r>
            <a:r>
              <a:rPr lang="en"/>
              <a:t>.</a:t>
            </a:r>
            <a:endParaRPr/>
          </a:p>
          <a:p>
            <a:pPr indent="-334327" lvl="0" marL="457200" rtl="0" algn="l">
              <a:lnSpc>
                <a:spcPct val="115000"/>
              </a:lnSpc>
              <a:spcBef>
                <a:spcPts val="0"/>
              </a:spcBef>
              <a:spcAft>
                <a:spcPts val="0"/>
              </a:spcAft>
              <a:buSzPct val="85714"/>
              <a:buChar char="●"/>
            </a:pPr>
            <a:r>
              <a:rPr lang="en"/>
              <a:t>These discrete functions in time result in system variables that change only at distinct instants of time. </a:t>
            </a:r>
            <a:endParaRPr/>
          </a:p>
          <a:p>
            <a:pPr indent="-334327" lvl="0" marL="457200" rtl="0" algn="l">
              <a:lnSpc>
                <a:spcPct val="115000"/>
              </a:lnSpc>
              <a:spcBef>
                <a:spcPts val="0"/>
              </a:spcBef>
              <a:spcAft>
                <a:spcPts val="0"/>
              </a:spcAft>
              <a:buSzPct val="85714"/>
              <a:buChar char="●"/>
            </a:pPr>
            <a:r>
              <a:rPr lang="en"/>
              <a:t>The changes are associated with an occurence of a system event. </a:t>
            </a:r>
            <a:endParaRPr/>
          </a:p>
          <a:p>
            <a:pPr indent="-334327" lvl="0" marL="457200" rtl="0" algn="l">
              <a:lnSpc>
                <a:spcPct val="115000"/>
              </a:lnSpc>
              <a:spcBef>
                <a:spcPts val="0"/>
              </a:spcBef>
              <a:spcAft>
                <a:spcPts val="0"/>
              </a:spcAft>
              <a:buSzPct val="85714"/>
              <a:buChar char="●"/>
            </a:pPr>
            <a:r>
              <a:rPr lang="en"/>
              <a:t>Discrete - event simulations advance time from one event to the next event. </a:t>
            </a:r>
            <a:endParaRPr/>
          </a:p>
          <a:p>
            <a:pPr indent="-334327" lvl="0" marL="457200" rtl="0" algn="l">
              <a:lnSpc>
                <a:spcPct val="115000"/>
              </a:lnSpc>
              <a:spcBef>
                <a:spcPts val="0"/>
              </a:spcBef>
              <a:spcAft>
                <a:spcPts val="0"/>
              </a:spcAft>
              <a:buSzPct val="85714"/>
              <a:buChar char="●"/>
            </a:pPr>
            <a:r>
              <a:rPr lang="en"/>
              <a:t>This simulation paradigm adheres to</a:t>
            </a:r>
            <a:r>
              <a:rPr b="1" lang="en"/>
              <a:t> queuing theory models</a:t>
            </a:r>
            <a:r>
              <a:rPr lang="en"/>
              <a:t>. </a:t>
            </a:r>
            <a:endParaRPr/>
          </a:p>
          <a:p>
            <a:pPr indent="0" lvl="0" marL="457200" rtl="0" algn="l">
              <a:lnSpc>
                <a:spcPct val="115000"/>
              </a:lnSpc>
              <a:spcBef>
                <a:spcPts val="1200"/>
              </a:spcBef>
              <a:spcAft>
                <a:spcPts val="0"/>
              </a:spcAft>
              <a:buSzPct val="85714"/>
              <a:buNone/>
            </a:pPr>
            <a:r>
              <a:t/>
            </a:r>
            <a:endParaRPr/>
          </a:p>
          <a:p>
            <a:pPr indent="0" lvl="0" marL="457200" rtl="0" algn="l">
              <a:lnSpc>
                <a:spcPct val="115000"/>
              </a:lnSpc>
              <a:spcBef>
                <a:spcPts val="1200"/>
              </a:spcBef>
              <a:spcAft>
                <a:spcPts val="0"/>
              </a:spcAft>
              <a:buSzPct val="85714"/>
              <a:buNone/>
            </a:pPr>
            <a:r>
              <a:t/>
            </a:r>
            <a:endParaRPr/>
          </a:p>
          <a:p>
            <a:pPr indent="0" lvl="0" marL="457200" rtl="0" algn="l">
              <a:lnSpc>
                <a:spcPct val="115000"/>
              </a:lnSpc>
              <a:spcBef>
                <a:spcPts val="1200"/>
              </a:spcBef>
              <a:spcAft>
                <a:spcPts val="1200"/>
              </a:spcAft>
              <a:buSzPct val="85714"/>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1000"/>
                                        <p:tgtEl>
                                          <p:spTgt spid="3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1000"/>
                                        <p:tgtEl>
                                          <p:spTgt spid="3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1000"/>
                                        <p:tgtEl>
                                          <p:spTgt spid="3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Effect filter="fade" transition="in">
                                      <p:cBhvr>
                                        <p:cTn dur="1000"/>
                                        <p:tgtEl>
                                          <p:spTgt spid="3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animEffect filter="fade" transition="in">
                                      <p:cBhvr>
                                        <p:cTn dur="1000"/>
                                        <p:tgtEl>
                                          <p:spTgt spid="3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animEffect filter="fade" transition="in">
                                      <p:cBhvr>
                                        <p:cTn dur="1000"/>
                                        <p:tgtEl>
                                          <p:spTgt spid="3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animEffect filter="fade" transition="in">
                                      <p:cBhvr>
                                        <p:cTn dur="1000"/>
                                        <p:tgtEl>
                                          <p:spTgt spid="3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7" st="7"/>
                                            </p:txEl>
                                          </p:spTgt>
                                        </p:tgtEl>
                                        <p:attrNameLst>
                                          <p:attrName>style.visibility</p:attrName>
                                        </p:attrNameLst>
                                      </p:cBhvr>
                                      <p:to>
                                        <p:strVal val="visible"/>
                                      </p:to>
                                    </p:set>
                                    <p:animEffect filter="fade" transition="in">
                                      <p:cBhvr>
                                        <p:cTn dur="1000"/>
                                        <p:tgtEl>
                                          <p:spTgt spid="33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3332"/>
              <a:buFont typeface="Arial"/>
              <a:buNone/>
            </a:pPr>
            <a:r>
              <a:rPr lang="en"/>
              <a:t>Discrete-Event Simulation</a:t>
            </a:r>
            <a:endParaRPr/>
          </a:p>
        </p:txBody>
      </p:sp>
      <p:sp>
        <p:nvSpPr>
          <p:cNvPr id="336" name="Google Shape;336;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SzPct val="85714"/>
              <a:buChar char="●"/>
            </a:pPr>
            <a:r>
              <a:rPr lang="en"/>
              <a:t>Take the example of traffic light.</a:t>
            </a:r>
            <a:endParaRPr/>
          </a:p>
          <a:p>
            <a:pPr indent="-317182" lvl="0" marL="457200" rtl="0" algn="l">
              <a:lnSpc>
                <a:spcPct val="115000"/>
              </a:lnSpc>
              <a:spcBef>
                <a:spcPts val="0"/>
              </a:spcBef>
              <a:spcAft>
                <a:spcPts val="0"/>
              </a:spcAft>
              <a:buSzPct val="85714"/>
              <a:buChar char="●"/>
            </a:pPr>
            <a:r>
              <a:rPr lang="en"/>
              <a:t>State:  Its state can be represented by  which light is activated at any given time. So State variable called </a:t>
            </a:r>
            <a:r>
              <a:rPr b="1" lang="en"/>
              <a:t>  light color </a:t>
            </a:r>
            <a:r>
              <a:rPr lang="en"/>
              <a:t>is  chosen to represent its state. </a:t>
            </a:r>
            <a:endParaRPr/>
          </a:p>
          <a:p>
            <a:pPr indent="-317182" lvl="0" marL="457200" rtl="0" algn="l">
              <a:lnSpc>
                <a:spcPct val="115000"/>
              </a:lnSpc>
              <a:spcBef>
                <a:spcPts val="0"/>
              </a:spcBef>
              <a:spcAft>
                <a:spcPts val="0"/>
              </a:spcAft>
              <a:buSzPct val="85714"/>
              <a:buChar char="●"/>
            </a:pPr>
            <a:r>
              <a:rPr lang="en"/>
              <a:t>The value of that variable at any given point in time completely describes the state of the traffic light.</a:t>
            </a:r>
            <a:endParaRPr/>
          </a:p>
          <a:p>
            <a:pPr indent="-317182" lvl="0" marL="457200" rtl="0" algn="l">
              <a:lnSpc>
                <a:spcPct val="115000"/>
              </a:lnSpc>
              <a:spcBef>
                <a:spcPts val="0"/>
              </a:spcBef>
              <a:spcAft>
                <a:spcPts val="0"/>
              </a:spcAft>
              <a:buSzPct val="85714"/>
              <a:buChar char="●"/>
            </a:pPr>
            <a:r>
              <a:rPr lang="en"/>
              <a:t> Events for the traffic light system  consist of   switch to red, switch to yellow ,  and    switch to green .  </a:t>
            </a:r>
            <a:endParaRPr/>
          </a:p>
          <a:p>
            <a:pPr indent="-317182" lvl="0" marL="457200" rtl="0" algn="l">
              <a:lnSpc>
                <a:spcPct val="115000"/>
              </a:lnSpc>
              <a:spcBef>
                <a:spcPts val="0"/>
              </a:spcBef>
              <a:spcAft>
                <a:spcPts val="0"/>
              </a:spcAft>
              <a:buSzPct val="85714"/>
              <a:buChar char="●"/>
            </a:pPr>
            <a:r>
              <a:rPr lang="en"/>
              <a:t>These  events  occur in a predetermined sequence and may be triggered by the passage of a certain amount  of time. Or they may be triggered by the event of the presence of a vehicle over some roadway sensor or a video system recognizing when a vehicle enters its field of view. </a:t>
            </a:r>
            <a:endParaRPr/>
          </a:p>
          <a:p>
            <a:pPr indent="0" lvl="0" marL="0" rtl="0" algn="l">
              <a:lnSpc>
                <a:spcPct val="115000"/>
              </a:lnSpc>
              <a:spcBef>
                <a:spcPts val="1200"/>
              </a:spcBef>
              <a:spcAft>
                <a:spcPts val="1200"/>
              </a:spcAft>
              <a:buSzPct val="92663"/>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rPr lang="en"/>
              <a:t>Monte Carlo Simulation</a:t>
            </a:r>
            <a:endParaRPr/>
          </a:p>
        </p:txBody>
      </p:sp>
      <p:sp>
        <p:nvSpPr>
          <p:cNvPr id="342" name="Google Shape;342;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Randomly samples values from each input variable distribution and uses that sample to calculate the model ’ s output. </a:t>
            </a:r>
            <a:endParaRPr/>
          </a:p>
          <a:p>
            <a:pPr indent="-342900" lvl="0" marL="457200" rtl="0" algn="l">
              <a:lnSpc>
                <a:spcPct val="115000"/>
              </a:lnSpc>
              <a:spcBef>
                <a:spcPts val="0"/>
              </a:spcBef>
              <a:spcAft>
                <a:spcPts val="0"/>
              </a:spcAft>
              <a:buSzPts val="1800"/>
              <a:buChar char="●"/>
            </a:pPr>
            <a:r>
              <a:rPr lang="en"/>
              <a:t>This process of random sampling is repeated until there is a sense of how the output varies given the random input values. </a:t>
            </a:r>
            <a:endParaRPr/>
          </a:p>
          <a:p>
            <a:pPr indent="-342900" lvl="0" marL="457200" rtl="0" algn="l">
              <a:lnSpc>
                <a:spcPct val="115000"/>
              </a:lnSpc>
              <a:spcBef>
                <a:spcPts val="0"/>
              </a:spcBef>
              <a:spcAft>
                <a:spcPts val="0"/>
              </a:spcAft>
              <a:buSzPts val="1800"/>
              <a:buChar char="●"/>
            </a:pPr>
            <a:r>
              <a:rPr lang="en"/>
              <a:t>Monte Carlo simulation models system behavior using probabilities. </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Effect filter="fade" transition="in">
                                      <p:cBhvr>
                                        <p:cTn dur="1000"/>
                                        <p:tgtEl>
                                          <p:spTgt spid="3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Effect filter="fade" transition="in">
                                      <p:cBhvr>
                                        <p:cTn dur="1000"/>
                                        <p:tgtEl>
                                          <p:spTgt spid="3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Effect filter="fade" transition="in">
                                      <p:cBhvr>
                                        <p:cTn dur="1000"/>
                                        <p:tgtEl>
                                          <p:spTgt spid="3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animEffect filter="fade" transition="in">
                                      <p:cBhvr>
                                        <p:cTn dur="1000"/>
                                        <p:tgtEl>
                                          <p:spTgt spid="3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rPr lang="en"/>
              <a:t>Example of Monte Carlo Simulation</a:t>
            </a:r>
            <a:endParaRPr/>
          </a:p>
        </p:txBody>
      </p:sp>
      <p:sp>
        <p:nvSpPr>
          <p:cNvPr id="348" name="Google Shape;348;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Consider you have a coin which you toss four times and you want to find the probability of having 3 heads and 1 tail.</a:t>
            </a:r>
            <a:endParaRPr/>
          </a:p>
          <a:p>
            <a:pPr indent="-342900" lvl="0" marL="457200" rtl="0" algn="l">
              <a:lnSpc>
                <a:spcPct val="115000"/>
              </a:lnSpc>
              <a:spcBef>
                <a:spcPts val="0"/>
              </a:spcBef>
              <a:spcAft>
                <a:spcPts val="0"/>
              </a:spcAft>
              <a:buSzPts val="1800"/>
              <a:buChar char="●"/>
            </a:pPr>
            <a:r>
              <a:rPr lang="en"/>
              <a:t>Using combinatorics, we’ll find the probability in the following way</a:t>
            </a:r>
            <a:endParaRPr/>
          </a:p>
          <a:p>
            <a:pPr indent="-342900" lvl="0" marL="457200" rtl="0" algn="l">
              <a:lnSpc>
                <a:spcPct val="115000"/>
              </a:lnSpc>
              <a:spcBef>
                <a:spcPts val="0"/>
              </a:spcBef>
              <a:spcAft>
                <a:spcPts val="0"/>
              </a:spcAft>
              <a:buSzPts val="1800"/>
              <a:buChar char="●"/>
            </a:pPr>
            <a:r>
              <a:rPr lang="en"/>
              <a:t>P(3 heads and 1 tail) = 4/16 = 1/4</a:t>
            </a:r>
            <a:endParaRPr/>
          </a:p>
          <a:p>
            <a:pPr indent="-342900" lvl="0" marL="457200" rtl="0" algn="l">
              <a:lnSpc>
                <a:spcPct val="115000"/>
              </a:lnSpc>
              <a:spcBef>
                <a:spcPts val="0"/>
              </a:spcBef>
              <a:spcAft>
                <a:spcPts val="0"/>
              </a:spcAft>
              <a:buSzPts val="1800"/>
              <a:buChar char="●"/>
            </a:pPr>
            <a:r>
              <a:rPr lang="en"/>
              <a:t> There are 4 possibilities that tail would occur exactly once so remaining three times heads would occur and the total number of possible combinations of heads and tails in 4 tosses would be 2</a:t>
            </a:r>
            <a:r>
              <a:rPr baseline="30000" lang="en"/>
              <a:t>4</a:t>
            </a:r>
            <a:r>
              <a:rPr lang="en"/>
              <a:t>=16.</a:t>
            </a:r>
            <a:endParaRPr/>
          </a:p>
          <a:p>
            <a:pPr indent="-342900" lvl="0" marL="457200" rtl="0" algn="l">
              <a:lnSpc>
                <a:spcPct val="115000"/>
              </a:lnSpc>
              <a:spcBef>
                <a:spcPts val="0"/>
              </a:spcBef>
              <a:spcAft>
                <a:spcPts val="0"/>
              </a:spcAft>
              <a:buSzPts val="1800"/>
              <a:buChar char="●"/>
            </a:pPr>
            <a:r>
              <a:rPr lang="en"/>
              <a:t>But not in every situation you can use the concept of combinatorics to find the probability of an event.</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3332"/>
              <a:buFont typeface="Arial"/>
              <a:buNone/>
            </a:pPr>
            <a:r>
              <a:rPr lang="en"/>
              <a:t>Example of Monte Carlo Simulation</a:t>
            </a:r>
            <a:endParaRPr/>
          </a:p>
        </p:txBody>
      </p:sp>
      <p:sp>
        <p:nvSpPr>
          <p:cNvPr id="354" name="Google Shape;354;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The probability of 3 heads and 1 tail in 4 tosses of the coin can be found by the Monte Carlo simulation in the following way:</a:t>
            </a:r>
            <a:endParaRPr/>
          </a:p>
          <a:p>
            <a:pPr indent="-342900" lvl="0" marL="457200" rtl="0" algn="l">
              <a:lnSpc>
                <a:spcPct val="115000"/>
              </a:lnSpc>
              <a:spcBef>
                <a:spcPts val="0"/>
              </a:spcBef>
              <a:spcAft>
                <a:spcPts val="0"/>
              </a:spcAft>
              <a:buSzPts val="1800"/>
              <a:buChar char="●"/>
            </a:pPr>
            <a:r>
              <a:rPr lang="en"/>
              <a:t>Toss the coin 4 times and see if the desired outcome (3 heads and 1 tail) has occurred or not.</a:t>
            </a:r>
            <a:endParaRPr/>
          </a:p>
          <a:p>
            <a:pPr indent="-342900" lvl="0" marL="457200" rtl="0" algn="l">
              <a:lnSpc>
                <a:spcPct val="115000"/>
              </a:lnSpc>
              <a:spcBef>
                <a:spcPts val="0"/>
              </a:spcBef>
              <a:spcAft>
                <a:spcPts val="0"/>
              </a:spcAft>
              <a:buSzPts val="1800"/>
              <a:buChar char="●"/>
            </a:pPr>
            <a:r>
              <a:rPr lang="en"/>
              <a:t>Tossing 4 coins once constitute one experiment.</a:t>
            </a:r>
            <a:endParaRPr/>
          </a:p>
          <a:p>
            <a:pPr indent="-342900" lvl="0" marL="457200" rtl="0" algn="l">
              <a:lnSpc>
                <a:spcPct val="115000"/>
              </a:lnSpc>
              <a:spcBef>
                <a:spcPts val="0"/>
              </a:spcBef>
              <a:spcAft>
                <a:spcPts val="0"/>
              </a:spcAft>
              <a:buSzPts val="1800"/>
              <a:buChar char="●"/>
            </a:pPr>
            <a:r>
              <a:rPr lang="en"/>
              <a:t>Repeat this experiment a larger number of times.</a:t>
            </a:r>
            <a:endParaRPr/>
          </a:p>
          <a:p>
            <a:pPr indent="-342900" lvl="0" marL="457200" rtl="0" algn="l">
              <a:lnSpc>
                <a:spcPct val="115000"/>
              </a:lnSpc>
              <a:spcBef>
                <a:spcPts val="0"/>
              </a:spcBef>
              <a:spcAft>
                <a:spcPts val="0"/>
              </a:spcAft>
              <a:buSzPts val="1800"/>
              <a:buChar char="●"/>
            </a:pPr>
            <a:r>
              <a:rPr lang="en"/>
              <a:t>Count the number of times the desired outcome has occurred.</a:t>
            </a:r>
            <a:endParaRPr/>
          </a:p>
          <a:p>
            <a:pPr indent="-342900" lvl="0" marL="457200" rtl="0" algn="l">
              <a:lnSpc>
                <a:spcPct val="115000"/>
              </a:lnSpc>
              <a:spcBef>
                <a:spcPts val="0"/>
              </a:spcBef>
              <a:spcAft>
                <a:spcPts val="0"/>
              </a:spcAft>
              <a:buSzPts val="1800"/>
              <a:buChar char="●"/>
            </a:pPr>
            <a:r>
              <a:rPr lang="en"/>
              <a:t>Divide the count in the above step by total number of experiments.</a:t>
            </a:r>
            <a:endParaRPr/>
          </a:p>
          <a:p>
            <a:pPr indent="-342900" lvl="0" marL="457200" rtl="0" algn="l">
              <a:lnSpc>
                <a:spcPct val="115000"/>
              </a:lnSpc>
              <a:spcBef>
                <a:spcPts val="0"/>
              </a:spcBef>
              <a:spcAft>
                <a:spcPts val="0"/>
              </a:spcAft>
              <a:buSzPts val="1800"/>
              <a:buChar char="●"/>
            </a:pPr>
            <a:r>
              <a:rPr lang="en"/>
              <a:t>The result will be the probability of getting three heads and 1 tail in 4 tosses of coin using Monte Carlo simulation.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Effect filter="fade" transition="in">
                                      <p:cBhvr>
                                        <p:cTn dur="1000"/>
                                        <p:tgtEl>
                                          <p:spTgt spid="3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Effect filter="fade" transition="in">
                                      <p:cBhvr>
                                        <p:cTn dur="1000"/>
                                        <p:tgtEl>
                                          <p:spTgt spid="3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animEffect filter="fade" transition="in">
                                      <p:cBhvr>
                                        <p:cTn dur="1000"/>
                                        <p:tgtEl>
                                          <p:spTgt spid="3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3" st="3"/>
                                            </p:txEl>
                                          </p:spTgt>
                                        </p:tgtEl>
                                        <p:attrNameLst>
                                          <p:attrName>style.visibility</p:attrName>
                                        </p:attrNameLst>
                                      </p:cBhvr>
                                      <p:to>
                                        <p:strVal val="visible"/>
                                      </p:to>
                                    </p:set>
                                    <p:animEffect filter="fade" transition="in">
                                      <p:cBhvr>
                                        <p:cTn dur="1000"/>
                                        <p:tgtEl>
                                          <p:spTgt spid="3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4" st="4"/>
                                            </p:txEl>
                                          </p:spTgt>
                                        </p:tgtEl>
                                        <p:attrNameLst>
                                          <p:attrName>style.visibility</p:attrName>
                                        </p:attrNameLst>
                                      </p:cBhvr>
                                      <p:to>
                                        <p:strVal val="visible"/>
                                      </p:to>
                                    </p:set>
                                    <p:animEffect filter="fade" transition="in">
                                      <p:cBhvr>
                                        <p:cTn dur="1000"/>
                                        <p:tgtEl>
                                          <p:spTgt spid="3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5" st="5"/>
                                            </p:txEl>
                                          </p:spTgt>
                                        </p:tgtEl>
                                        <p:attrNameLst>
                                          <p:attrName>style.visibility</p:attrName>
                                        </p:attrNameLst>
                                      </p:cBhvr>
                                      <p:to>
                                        <p:strVal val="visible"/>
                                      </p:to>
                                    </p:set>
                                    <p:animEffect filter="fade" transition="in">
                                      <p:cBhvr>
                                        <p:cTn dur="1000"/>
                                        <p:tgtEl>
                                          <p:spTgt spid="3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6" st="6"/>
                                            </p:txEl>
                                          </p:spTgt>
                                        </p:tgtEl>
                                        <p:attrNameLst>
                                          <p:attrName>style.visibility</p:attrName>
                                        </p:attrNameLst>
                                      </p:cBhvr>
                                      <p:to>
                                        <p:strVal val="visible"/>
                                      </p:to>
                                    </p:set>
                                    <p:animEffect filter="fade" transition="in">
                                      <p:cBhvr>
                                        <p:cTn dur="1000"/>
                                        <p:tgtEl>
                                          <p:spTgt spid="35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p:nvPr/>
        </p:nvSpPr>
        <p:spPr>
          <a:xfrm>
            <a:off x="628560" y="273780"/>
            <a:ext cx="7886400" cy="993600"/>
          </a:xfrm>
          <a:prstGeom prst="rect">
            <a:avLst/>
          </a:prstGeom>
          <a:noFill/>
          <a:ln>
            <a:noFill/>
          </a:ln>
        </p:spPr>
        <p:txBody>
          <a:bodyPr anchorCtr="0" anchor="ctr" bIns="33750" lIns="67500" spcFirstLastPara="1" rIns="67500" wrap="square" tIns="33750">
            <a:noAutofit/>
          </a:bodyPr>
          <a:lstStyle/>
          <a:p>
            <a:pPr indent="0" lvl="0" marL="0" marR="0" rtl="0" algn="l">
              <a:lnSpc>
                <a:spcPct val="90000"/>
              </a:lnSpc>
              <a:spcBef>
                <a:spcPts val="0"/>
              </a:spcBef>
              <a:spcAft>
                <a:spcPts val="0"/>
              </a:spcAft>
              <a:buClr>
                <a:srgbClr val="000000"/>
              </a:buClr>
              <a:buSzPts val="3300"/>
              <a:buFont typeface="Arial"/>
              <a:buNone/>
            </a:pPr>
            <a:r>
              <a:rPr b="0" i="0" lang="en" sz="3300" u="none" cap="none" strike="noStrike">
                <a:solidFill>
                  <a:srgbClr val="000000"/>
                </a:solidFill>
                <a:latin typeface="Calibri"/>
                <a:ea typeface="Calibri"/>
                <a:cs typeface="Calibri"/>
                <a:sym typeface="Calibri"/>
              </a:rPr>
              <a:t>System</a:t>
            </a:r>
            <a:endParaRPr b="0" i="0" sz="3300" u="none" cap="none" strike="noStrike">
              <a:solidFill>
                <a:schemeClr val="dk1"/>
              </a:solidFill>
              <a:latin typeface="Arial"/>
              <a:ea typeface="Arial"/>
              <a:cs typeface="Arial"/>
              <a:sym typeface="Arial"/>
            </a:endParaRPr>
          </a:p>
        </p:txBody>
      </p:sp>
      <p:sp>
        <p:nvSpPr>
          <p:cNvPr id="153" name="Google Shape;153;p29"/>
          <p:cNvSpPr/>
          <p:nvPr/>
        </p:nvSpPr>
        <p:spPr>
          <a:xfrm>
            <a:off x="700210" y="1385910"/>
            <a:ext cx="7886400" cy="3263100"/>
          </a:xfrm>
          <a:prstGeom prst="rect">
            <a:avLst/>
          </a:prstGeom>
          <a:noFill/>
          <a:ln>
            <a:noFill/>
          </a:ln>
        </p:spPr>
        <p:txBody>
          <a:bodyPr anchorCtr="0" anchor="t" bIns="33750" lIns="67500" spcFirstLastPara="1" rIns="67500" wrap="square" tIns="33750">
            <a:noAutofit/>
          </a:bodyPr>
          <a:lstStyle/>
          <a:p>
            <a:pPr indent="-171450" lvl="0" marL="177800" marR="0" rtl="0" algn="l">
              <a:lnSpc>
                <a:spcPct val="90000"/>
              </a:lnSpc>
              <a:spcBef>
                <a:spcPts val="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The term "system" comes from the Latin word </a:t>
            </a:r>
            <a:r>
              <a:rPr b="0" i="1" lang="en" sz="2100" u="none" cap="none" strike="noStrike">
                <a:solidFill>
                  <a:srgbClr val="000000"/>
                </a:solidFill>
                <a:latin typeface="Calibri"/>
                <a:ea typeface="Calibri"/>
                <a:cs typeface="Calibri"/>
                <a:sym typeface="Calibri"/>
              </a:rPr>
              <a:t>systēma</a:t>
            </a:r>
            <a:r>
              <a:rPr b="0" i="0" lang="en" sz="2100" u="none" cap="none" strike="noStrike">
                <a:solidFill>
                  <a:srgbClr val="000000"/>
                </a:solidFill>
                <a:latin typeface="Calibri"/>
                <a:ea typeface="Calibri"/>
                <a:cs typeface="Calibri"/>
                <a:sym typeface="Calibri"/>
              </a:rPr>
              <a:t>,  "whole concept made of several parts or members”</a:t>
            </a:r>
            <a:endParaRPr b="0" i="0" sz="2100" u="none" cap="none" strike="noStrike">
              <a:solidFill>
                <a:schemeClr val="dk1"/>
              </a:solidFill>
              <a:latin typeface="Arial"/>
              <a:ea typeface="Arial"/>
              <a:cs typeface="Arial"/>
              <a:sym typeface="Arial"/>
            </a:endParaRPr>
          </a:p>
          <a:p>
            <a:pPr indent="-171450" lvl="0" marL="177800" marR="0" rtl="0" algn="l">
              <a:lnSpc>
                <a:spcPct val="90000"/>
              </a:lnSpc>
              <a:spcBef>
                <a:spcPts val="8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An entity or group of entities that exist and operate in time and space.</a:t>
            </a:r>
            <a:endParaRPr b="0" i="0" sz="1100" u="none" cap="none" strike="noStrike">
              <a:solidFill>
                <a:srgbClr val="000000"/>
              </a:solidFill>
              <a:latin typeface="Arial"/>
              <a:ea typeface="Arial"/>
              <a:cs typeface="Arial"/>
              <a:sym typeface="Arial"/>
            </a:endParaRPr>
          </a:p>
          <a:p>
            <a:pPr indent="-171450" lvl="0" marL="177800" marR="0" rtl="0" algn="l">
              <a:lnSpc>
                <a:spcPct val="90000"/>
              </a:lnSpc>
              <a:spcBef>
                <a:spcPts val="800"/>
              </a:spcBef>
              <a:spcAft>
                <a:spcPts val="0"/>
              </a:spcAft>
              <a:buClr>
                <a:srgbClr val="000000"/>
              </a:buClr>
              <a:buSzPts val="2100"/>
              <a:buFont typeface="Arial"/>
              <a:buChar char="•"/>
            </a:pPr>
            <a:r>
              <a:rPr b="0" i="0" lang="en" sz="2100" u="none" cap="none" strike="noStrike">
                <a:solidFill>
                  <a:schemeClr val="dk1"/>
                </a:solidFill>
                <a:latin typeface="Calibri"/>
                <a:ea typeface="Calibri"/>
                <a:cs typeface="Calibri"/>
                <a:sym typeface="Calibri"/>
              </a:rPr>
              <a:t>International Council of Systems Engineering INCOSE suggests that a </a:t>
            </a:r>
            <a:r>
              <a:rPr b="0" i="1" lang="en" sz="2100" u="none" cap="none" strike="noStrike">
                <a:solidFill>
                  <a:schemeClr val="dk1"/>
                </a:solidFill>
                <a:latin typeface="Calibri"/>
                <a:ea typeface="Calibri"/>
                <a:cs typeface="Calibri"/>
                <a:sym typeface="Calibri"/>
              </a:rPr>
              <a:t>system </a:t>
            </a:r>
            <a:r>
              <a:rPr b="0" i="0" lang="en" sz="2100" u="none" cap="none" strike="noStrike">
                <a:solidFill>
                  <a:schemeClr val="dk1"/>
                </a:solidFill>
                <a:latin typeface="Calibri"/>
                <a:ea typeface="Calibri"/>
                <a:cs typeface="Calibri"/>
                <a:sym typeface="Calibri"/>
              </a:rPr>
              <a:t>is a construct or collection of different elements that together produces results not obtainable by the elements alone.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rgbClr val="000000"/>
              </a:buClr>
              <a:buSzPts val="2100"/>
              <a:buFont typeface="Arial"/>
              <a:buChar char="•"/>
            </a:pPr>
            <a:r>
              <a:rPr b="0" i="0" lang="en" sz="2100" u="none" cap="none" strike="noStrike">
                <a:solidFill>
                  <a:schemeClr val="dk1"/>
                </a:solidFill>
                <a:latin typeface="Calibri"/>
                <a:ea typeface="Calibri"/>
                <a:cs typeface="Calibri"/>
                <a:sym typeface="Calibri"/>
              </a:rPr>
              <a:t>System refers to the subject of model development; that is, it is the subject or thing that will be investigated or studied using M &amp; S.</a:t>
            </a:r>
            <a:endParaRPr b="0" i="0" sz="2100" u="none" cap="none" strike="noStrike">
              <a:solidFill>
                <a:schemeClr val="dk1"/>
              </a:solidFill>
              <a:latin typeface="Calibri"/>
              <a:ea typeface="Calibri"/>
              <a:cs typeface="Calibri"/>
              <a:sym typeface="Calibri"/>
            </a:endParaRPr>
          </a:p>
          <a:p>
            <a:pPr indent="-38100" lvl="0" marL="177800" marR="0" rtl="0" algn="l">
              <a:lnSpc>
                <a:spcPct val="90000"/>
              </a:lnSpc>
              <a:spcBef>
                <a:spcPts val="800"/>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a:p>
            <a:pPr indent="-38100" lvl="0" marL="177800" marR="0" rtl="0" algn="l">
              <a:lnSpc>
                <a:spcPct val="90000"/>
              </a:lnSpc>
              <a:spcBef>
                <a:spcPts val="800"/>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154" name="Google Shape;154;p29"/>
          <p:cNvSpPr/>
          <p:nvPr/>
        </p:nvSpPr>
        <p:spPr>
          <a:xfrm>
            <a:off x="6457860" y="4767390"/>
            <a:ext cx="2057100" cy="273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5" name="Google Shape;155;p29"/>
          <p:cNvSpPr/>
          <p:nvPr/>
        </p:nvSpPr>
        <p:spPr>
          <a:xfrm>
            <a:off x="1987740" y="4628880"/>
            <a:ext cx="189300" cy="27300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a:t>
            </a:r>
            <a:endParaRPr b="0"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System</a:t>
            </a:r>
            <a:endParaRPr/>
          </a:p>
        </p:txBody>
      </p:sp>
      <p:pic>
        <p:nvPicPr>
          <p:cNvPr id="161" name="Google Shape;161;p30"/>
          <p:cNvPicPr preferRelativeResize="0"/>
          <p:nvPr/>
        </p:nvPicPr>
        <p:blipFill rotWithShape="1">
          <a:blip r:embed="rId3">
            <a:alphaModFix/>
          </a:blip>
          <a:srcRect b="0" l="0" r="0" t="0"/>
          <a:stretch/>
        </p:blipFill>
        <p:spPr>
          <a:xfrm>
            <a:off x="1221581" y="1563488"/>
            <a:ext cx="6700838" cy="271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p:nvPr/>
        </p:nvSpPr>
        <p:spPr>
          <a:xfrm>
            <a:off x="628560" y="273780"/>
            <a:ext cx="7886400" cy="993600"/>
          </a:xfrm>
          <a:prstGeom prst="rect">
            <a:avLst/>
          </a:prstGeom>
          <a:noFill/>
          <a:ln>
            <a:noFill/>
          </a:ln>
        </p:spPr>
        <p:txBody>
          <a:bodyPr anchorCtr="0" anchor="ctr" bIns="33750" lIns="67500" spcFirstLastPara="1" rIns="67500" wrap="square" tIns="33750">
            <a:noAutofit/>
          </a:bodyPr>
          <a:lstStyle/>
          <a:p>
            <a:pPr indent="0" lvl="0" marL="0" marR="0" rtl="0" algn="l">
              <a:lnSpc>
                <a:spcPct val="90000"/>
              </a:lnSpc>
              <a:spcBef>
                <a:spcPts val="0"/>
              </a:spcBef>
              <a:spcAft>
                <a:spcPts val="0"/>
              </a:spcAft>
              <a:buClr>
                <a:srgbClr val="000000"/>
              </a:buClr>
              <a:buSzPts val="3300"/>
              <a:buFont typeface="Arial"/>
              <a:buNone/>
            </a:pPr>
            <a:r>
              <a:rPr b="0" i="0" lang="en" sz="3300" u="none" cap="none" strike="noStrike">
                <a:solidFill>
                  <a:srgbClr val="000000"/>
                </a:solidFill>
                <a:latin typeface="Calibri"/>
                <a:ea typeface="Calibri"/>
                <a:cs typeface="Calibri"/>
                <a:sym typeface="Calibri"/>
              </a:rPr>
              <a:t>System </a:t>
            </a:r>
            <a:endParaRPr b="0" i="0" sz="3300" u="none" cap="none" strike="noStrike">
              <a:solidFill>
                <a:schemeClr val="dk1"/>
              </a:solidFill>
              <a:latin typeface="Arial"/>
              <a:ea typeface="Arial"/>
              <a:cs typeface="Arial"/>
              <a:sym typeface="Arial"/>
            </a:endParaRPr>
          </a:p>
        </p:txBody>
      </p:sp>
      <p:sp>
        <p:nvSpPr>
          <p:cNvPr id="167" name="Google Shape;167;p31"/>
          <p:cNvSpPr/>
          <p:nvPr/>
        </p:nvSpPr>
        <p:spPr>
          <a:xfrm>
            <a:off x="628560" y="1369170"/>
            <a:ext cx="7886400" cy="3263100"/>
          </a:xfrm>
          <a:prstGeom prst="rect">
            <a:avLst/>
          </a:prstGeom>
          <a:noFill/>
          <a:ln>
            <a:noFill/>
          </a:ln>
        </p:spPr>
        <p:txBody>
          <a:bodyPr anchorCtr="0" anchor="t" bIns="33750" lIns="67500" spcFirstLastPara="1" rIns="67500" wrap="square" tIns="33750">
            <a:noAutofit/>
          </a:bodyPr>
          <a:lstStyle/>
          <a:p>
            <a:pPr indent="-171450" lvl="0" marL="177800" marR="0" rtl="0" algn="l">
              <a:lnSpc>
                <a:spcPct val="90000"/>
              </a:lnSpc>
              <a:spcBef>
                <a:spcPts val="0"/>
              </a:spcBef>
              <a:spcAft>
                <a:spcPts val="0"/>
              </a:spcAft>
              <a:buClr>
                <a:srgbClr val="000000"/>
              </a:buClr>
              <a:buSzPts val="2100"/>
              <a:buFont typeface="Arial"/>
              <a:buChar char="•"/>
            </a:pPr>
            <a:r>
              <a:rPr b="1" i="0" lang="en" sz="2100" u="none" cap="none" strike="noStrike">
                <a:solidFill>
                  <a:srgbClr val="000000"/>
                </a:solidFill>
                <a:latin typeface="Calibri"/>
                <a:ea typeface="Calibri"/>
                <a:cs typeface="Calibri"/>
                <a:sym typeface="Calibri"/>
              </a:rPr>
              <a:t>Examples</a:t>
            </a:r>
            <a:endParaRPr b="0" i="0" sz="2100" u="none" cap="none" strike="noStrike">
              <a:solidFill>
                <a:schemeClr val="dk1"/>
              </a:solidFill>
              <a:latin typeface="Arial"/>
              <a:ea typeface="Arial"/>
              <a:cs typeface="Arial"/>
              <a:sym typeface="Arial"/>
            </a:endParaRPr>
          </a:p>
          <a:p>
            <a:pPr indent="-177800" lvl="1" marL="520700" marR="0" rtl="0" algn="l">
              <a:lnSpc>
                <a:spcPct val="90000"/>
              </a:lnSpc>
              <a:spcBef>
                <a:spcPts val="4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Planetary system in the universe (gravitation bound objects in orbit around a star)</a:t>
            </a:r>
            <a:endParaRPr b="0" i="0" sz="1800" u="none" cap="none" strike="noStrike">
              <a:solidFill>
                <a:schemeClr val="dk1"/>
              </a:solidFill>
              <a:latin typeface="Arial"/>
              <a:ea typeface="Arial"/>
              <a:cs typeface="Arial"/>
              <a:sym typeface="Arial"/>
            </a:endParaRPr>
          </a:p>
          <a:p>
            <a:pPr indent="-177800" lvl="1" marL="520700" marR="0" rtl="0" algn="l">
              <a:lnSpc>
                <a:spcPct val="90000"/>
              </a:lnSpc>
              <a:spcBef>
                <a:spcPts val="4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Banking system in finance industry (payment, loan, deposit, investment processes)</a:t>
            </a:r>
            <a:endParaRPr b="0" i="0" sz="1800" u="none" cap="none" strike="noStrike">
              <a:solidFill>
                <a:schemeClr val="dk1"/>
              </a:solidFill>
              <a:latin typeface="Arial"/>
              <a:ea typeface="Arial"/>
              <a:cs typeface="Arial"/>
              <a:sym typeface="Arial"/>
            </a:endParaRPr>
          </a:p>
          <a:p>
            <a:pPr indent="-177800" lvl="1" marL="520700" marR="0" rtl="0" algn="l">
              <a:lnSpc>
                <a:spcPct val="90000"/>
              </a:lnSpc>
              <a:spcBef>
                <a:spcPts val="4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Software system in a computer (processes, threads, IPC, etc.)</a:t>
            </a:r>
            <a:endParaRPr b="0" i="0" sz="1800" u="none" cap="none" strike="noStrike">
              <a:solidFill>
                <a:schemeClr val="dk1"/>
              </a:solidFill>
              <a:latin typeface="Arial"/>
              <a:ea typeface="Arial"/>
              <a:cs typeface="Arial"/>
              <a:sym typeface="Arial"/>
            </a:endParaRPr>
          </a:p>
          <a:p>
            <a:pPr indent="-177800" lvl="1" marL="520700" marR="0" rtl="0" algn="l">
              <a:lnSpc>
                <a:spcPct val="90000"/>
              </a:lnSpc>
              <a:spcBef>
                <a:spcPts val="4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Other examples are in medicine, biology, socio-economic, political, communications, environment, transportation, electrical, mechanical, etc</a:t>
            </a:r>
            <a:endParaRPr b="0" i="0" sz="1800" u="none" cap="none" strike="noStrike">
              <a:solidFill>
                <a:schemeClr val="dk1"/>
              </a:solidFill>
              <a:latin typeface="Arial"/>
              <a:ea typeface="Arial"/>
              <a:cs typeface="Arial"/>
              <a:sym typeface="Arial"/>
            </a:endParaRPr>
          </a:p>
        </p:txBody>
      </p:sp>
      <p:sp>
        <p:nvSpPr>
          <p:cNvPr id="168" name="Google Shape;168;p31"/>
          <p:cNvSpPr/>
          <p:nvPr/>
        </p:nvSpPr>
        <p:spPr>
          <a:xfrm>
            <a:off x="6457860" y="4767390"/>
            <a:ext cx="2057100" cy="273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Types of Models</a:t>
            </a:r>
            <a:endParaRPr/>
          </a:p>
        </p:txBody>
      </p:sp>
      <p:sp>
        <p:nvSpPr>
          <p:cNvPr id="174" name="Google Shape;174;p3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Physical</a:t>
            </a:r>
            <a:endParaRPr/>
          </a:p>
          <a:p>
            <a:pPr indent="-171450" lvl="0" marL="177800" rtl="0" algn="l">
              <a:lnSpc>
                <a:spcPct val="90000"/>
              </a:lnSpc>
              <a:spcBef>
                <a:spcPts val="800"/>
              </a:spcBef>
              <a:spcAft>
                <a:spcPts val="0"/>
              </a:spcAft>
              <a:buClr>
                <a:schemeClr val="dk1"/>
              </a:buClr>
              <a:buSzPts val="2100"/>
              <a:buChar char="•"/>
            </a:pPr>
            <a:r>
              <a:rPr lang="en"/>
              <a:t>Notional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p:nvPr/>
        </p:nvSpPr>
        <p:spPr>
          <a:xfrm>
            <a:off x="628560" y="273780"/>
            <a:ext cx="7886400" cy="993600"/>
          </a:xfrm>
          <a:prstGeom prst="rect">
            <a:avLst/>
          </a:prstGeom>
          <a:noFill/>
          <a:ln>
            <a:noFill/>
          </a:ln>
        </p:spPr>
        <p:txBody>
          <a:bodyPr anchorCtr="0" anchor="ctr" bIns="33750" lIns="67500" spcFirstLastPara="1" rIns="67500" wrap="square" tIns="33750">
            <a:noAutofit/>
          </a:bodyPr>
          <a:lstStyle/>
          <a:p>
            <a:pPr indent="0" lvl="0" marL="0" marR="0" rtl="0" algn="l">
              <a:lnSpc>
                <a:spcPct val="90000"/>
              </a:lnSpc>
              <a:spcBef>
                <a:spcPts val="0"/>
              </a:spcBef>
              <a:spcAft>
                <a:spcPts val="0"/>
              </a:spcAft>
              <a:buClr>
                <a:srgbClr val="000000"/>
              </a:buClr>
              <a:buSzPts val="3300"/>
              <a:buFont typeface="Arial"/>
              <a:buNone/>
            </a:pPr>
            <a:r>
              <a:rPr b="0" i="0" lang="en" sz="3300" u="none" cap="none" strike="noStrike">
                <a:solidFill>
                  <a:srgbClr val="000000"/>
                </a:solidFill>
                <a:latin typeface="Calibri"/>
                <a:ea typeface="Calibri"/>
                <a:cs typeface="Calibri"/>
                <a:sym typeface="Calibri"/>
              </a:rPr>
              <a:t>Types of Models</a:t>
            </a:r>
            <a:endParaRPr b="0" i="0" sz="3300" u="none" cap="none" strike="noStrike">
              <a:solidFill>
                <a:schemeClr val="dk1"/>
              </a:solidFill>
              <a:latin typeface="Arial"/>
              <a:ea typeface="Arial"/>
              <a:cs typeface="Arial"/>
              <a:sym typeface="Arial"/>
            </a:endParaRPr>
          </a:p>
        </p:txBody>
      </p:sp>
      <p:sp>
        <p:nvSpPr>
          <p:cNvPr id="180" name="Google Shape;180;p33"/>
          <p:cNvSpPr/>
          <p:nvPr/>
        </p:nvSpPr>
        <p:spPr>
          <a:xfrm>
            <a:off x="628560" y="1369170"/>
            <a:ext cx="7886400" cy="3263100"/>
          </a:xfrm>
          <a:prstGeom prst="rect">
            <a:avLst/>
          </a:prstGeom>
          <a:noFill/>
          <a:ln>
            <a:noFill/>
          </a:ln>
        </p:spPr>
        <p:txBody>
          <a:bodyPr anchorCtr="0" anchor="t" bIns="33750" lIns="67500" spcFirstLastPara="1" rIns="67500" wrap="square" tIns="33750">
            <a:noAutofit/>
          </a:bodyPr>
          <a:lstStyle/>
          <a:p>
            <a:pPr indent="-171450" lvl="0" marL="177800" marR="0" rtl="0" algn="l">
              <a:lnSpc>
                <a:spcPct val="90000"/>
              </a:lnSpc>
              <a:spcBef>
                <a:spcPts val="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A model can be </a:t>
            </a:r>
            <a:r>
              <a:rPr b="1" i="0" lang="en" sz="2100" u="none" cap="none" strike="noStrike">
                <a:solidFill>
                  <a:srgbClr val="000000"/>
                </a:solidFill>
                <a:latin typeface="Calibri"/>
                <a:ea typeface="Calibri"/>
                <a:cs typeface="Calibri"/>
                <a:sym typeface="Calibri"/>
              </a:rPr>
              <a:t>physical</a:t>
            </a:r>
            <a:r>
              <a:rPr b="0" i="1" lang="en" sz="2100" u="none" cap="none" strike="noStrike">
                <a:solidFill>
                  <a:srgbClr val="000000"/>
                </a:solidFill>
                <a:latin typeface="Calibri"/>
                <a:ea typeface="Calibri"/>
                <a:cs typeface="Calibri"/>
                <a:sym typeface="Calibri"/>
              </a:rPr>
              <a:t> </a:t>
            </a:r>
            <a:r>
              <a:rPr b="0" i="0" lang="en" sz="2100" u="none" cap="none" strike="noStrike">
                <a:solidFill>
                  <a:srgbClr val="000000"/>
                </a:solidFill>
                <a:latin typeface="Calibri"/>
                <a:ea typeface="Calibri"/>
                <a:cs typeface="Calibri"/>
                <a:sym typeface="Calibri"/>
              </a:rPr>
              <a:t>, such as a scale model of an airplane to study aerodynamic behavior.</a:t>
            </a:r>
            <a:endParaRPr b="0" i="0" sz="21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181" name="Google Shape;181;p33"/>
          <p:cNvSpPr/>
          <p:nvPr/>
        </p:nvSpPr>
        <p:spPr>
          <a:xfrm>
            <a:off x="6457860" y="4767390"/>
            <a:ext cx="2057100" cy="273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182" name="Google Shape;182;p33"/>
          <p:cNvPicPr preferRelativeResize="0"/>
          <p:nvPr/>
        </p:nvPicPr>
        <p:blipFill rotWithShape="1">
          <a:blip r:embed="rId3">
            <a:alphaModFix/>
          </a:blip>
          <a:srcRect b="0" l="0" r="0" t="0"/>
          <a:stretch/>
        </p:blipFill>
        <p:spPr>
          <a:xfrm>
            <a:off x="1885950" y="2590650"/>
            <a:ext cx="2599830" cy="2079810"/>
          </a:xfrm>
          <a:prstGeom prst="rect">
            <a:avLst/>
          </a:prstGeom>
          <a:noFill/>
          <a:ln>
            <a:noFill/>
          </a:ln>
        </p:spPr>
      </p:pic>
      <p:pic>
        <p:nvPicPr>
          <p:cNvPr id="183" name="Google Shape;183;p33"/>
          <p:cNvPicPr preferRelativeResize="0"/>
          <p:nvPr/>
        </p:nvPicPr>
        <p:blipFill rotWithShape="1">
          <a:blip r:embed="rId4">
            <a:alphaModFix/>
          </a:blip>
          <a:srcRect b="0" l="0" r="0" t="0"/>
          <a:stretch/>
        </p:blipFill>
        <p:spPr>
          <a:xfrm>
            <a:off x="5104080" y="2540700"/>
            <a:ext cx="2192670" cy="21926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p:nvPr/>
        </p:nvSpPr>
        <p:spPr>
          <a:xfrm>
            <a:off x="628560" y="273780"/>
            <a:ext cx="7886400" cy="993600"/>
          </a:xfrm>
          <a:prstGeom prst="rect">
            <a:avLst/>
          </a:prstGeom>
          <a:noFill/>
          <a:ln>
            <a:noFill/>
          </a:ln>
        </p:spPr>
        <p:txBody>
          <a:bodyPr anchorCtr="0" anchor="ctr" bIns="33750" lIns="67500" spcFirstLastPara="1" rIns="67500" wrap="square" tIns="33750">
            <a:noAutofit/>
          </a:bodyPr>
          <a:lstStyle/>
          <a:p>
            <a:pPr indent="0" lvl="0" marL="0" marR="0" rtl="0" algn="l">
              <a:lnSpc>
                <a:spcPct val="90000"/>
              </a:lnSpc>
              <a:spcBef>
                <a:spcPts val="0"/>
              </a:spcBef>
              <a:spcAft>
                <a:spcPts val="0"/>
              </a:spcAft>
              <a:buClr>
                <a:srgbClr val="000000"/>
              </a:buClr>
              <a:buSzPts val="3300"/>
              <a:buFont typeface="Arial"/>
              <a:buNone/>
            </a:pPr>
            <a:r>
              <a:rPr b="0" i="0" lang="en" sz="3300" u="none" cap="none" strike="noStrike">
                <a:solidFill>
                  <a:srgbClr val="000000"/>
                </a:solidFill>
                <a:latin typeface="Calibri"/>
                <a:ea typeface="Calibri"/>
                <a:cs typeface="Calibri"/>
                <a:sym typeface="Calibri"/>
              </a:rPr>
              <a:t>Types of Models</a:t>
            </a:r>
            <a:endParaRPr b="0" i="0" sz="3300" u="none" cap="none" strike="noStrike">
              <a:solidFill>
                <a:schemeClr val="dk1"/>
              </a:solidFill>
              <a:latin typeface="Arial"/>
              <a:ea typeface="Arial"/>
              <a:cs typeface="Arial"/>
              <a:sym typeface="Arial"/>
            </a:endParaRPr>
          </a:p>
        </p:txBody>
      </p:sp>
      <p:sp>
        <p:nvSpPr>
          <p:cNvPr id="189" name="Google Shape;189;p34"/>
          <p:cNvSpPr/>
          <p:nvPr/>
        </p:nvSpPr>
        <p:spPr>
          <a:xfrm>
            <a:off x="628560" y="1369170"/>
            <a:ext cx="7886400" cy="3263100"/>
          </a:xfrm>
          <a:prstGeom prst="rect">
            <a:avLst/>
          </a:prstGeom>
          <a:noFill/>
          <a:ln>
            <a:noFill/>
          </a:ln>
        </p:spPr>
        <p:txBody>
          <a:bodyPr anchorCtr="0" anchor="t" bIns="33750" lIns="67500" spcFirstLastPara="1" rIns="67500" wrap="square" tIns="33750">
            <a:noAutofit/>
          </a:bodyPr>
          <a:lstStyle/>
          <a:p>
            <a:pPr indent="-171450" lvl="0" marL="177800" marR="0" rtl="0" algn="l">
              <a:lnSpc>
                <a:spcPct val="90000"/>
              </a:lnSpc>
              <a:spcBef>
                <a:spcPts val="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A model can be </a:t>
            </a:r>
            <a:r>
              <a:rPr b="1" i="0" lang="en" sz="2100" u="none" cap="none" strike="noStrike">
                <a:solidFill>
                  <a:srgbClr val="000000"/>
                </a:solidFill>
                <a:latin typeface="Calibri"/>
                <a:ea typeface="Calibri"/>
                <a:cs typeface="Calibri"/>
                <a:sym typeface="Calibri"/>
              </a:rPr>
              <a:t>notional</a:t>
            </a:r>
            <a:r>
              <a:rPr b="0" i="0" lang="en" sz="2100" u="none" cap="none" strike="noStrike">
                <a:solidFill>
                  <a:srgbClr val="000000"/>
                </a:solidFill>
                <a:latin typeface="Calibri"/>
                <a:ea typeface="Calibri"/>
                <a:cs typeface="Calibri"/>
                <a:sym typeface="Calibri"/>
              </a:rPr>
              <a:t> i.e. a model consists of a set of mathematical equations or logic statements that describes the behavior of the system.</a:t>
            </a:r>
            <a:endParaRPr b="0" i="0" sz="2100" u="none" cap="none" strike="noStrike">
              <a:solidFill>
                <a:schemeClr val="dk1"/>
              </a:solidFill>
              <a:latin typeface="Arial"/>
              <a:ea typeface="Arial"/>
              <a:cs typeface="Arial"/>
              <a:sym typeface="Arial"/>
            </a:endParaRPr>
          </a:p>
          <a:p>
            <a:pPr indent="-177800" lvl="1" marL="520700" marR="0" rtl="0" algn="l">
              <a:lnSpc>
                <a:spcPct val="90000"/>
              </a:lnSpc>
              <a:spcBef>
                <a:spcPts val="4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 Mathematical model</a:t>
            </a:r>
            <a:endParaRPr b="0" i="0" sz="1800" u="none" cap="none" strike="noStrike">
              <a:solidFill>
                <a:schemeClr val="dk1"/>
              </a:solidFill>
              <a:latin typeface="Arial"/>
              <a:ea typeface="Arial"/>
              <a:cs typeface="Arial"/>
              <a:sym typeface="Arial"/>
            </a:endParaRPr>
          </a:p>
          <a:p>
            <a:pPr indent="-171450" lvl="2" marL="863600" marR="0" rtl="0" algn="l">
              <a:lnSpc>
                <a:spcPct val="90000"/>
              </a:lnSpc>
              <a:spcBef>
                <a:spcPts val="400"/>
              </a:spcBef>
              <a:spcAft>
                <a:spcPts val="0"/>
              </a:spcAft>
              <a:buClr>
                <a:srgbClr val="000000"/>
              </a:buClr>
              <a:buSzPts val="1500"/>
              <a:buFont typeface="Arial"/>
              <a:buChar char="•"/>
            </a:pPr>
            <a:r>
              <a:rPr b="0" i="0" lang="en" sz="1500" u="none" cap="none" strike="noStrike">
                <a:solidFill>
                  <a:srgbClr val="000000"/>
                </a:solidFill>
                <a:latin typeface="Calibri"/>
                <a:ea typeface="Calibri"/>
                <a:cs typeface="Calibri"/>
                <a:sym typeface="Calibri"/>
              </a:rPr>
              <a:t>Simple equations often result in analytic solutions that has mathematical proofs.</a:t>
            </a:r>
            <a:endParaRPr b="0" i="0" sz="1500" u="none" cap="none" strike="noStrike">
              <a:solidFill>
                <a:schemeClr val="dk1"/>
              </a:solidFill>
              <a:latin typeface="Arial"/>
              <a:ea typeface="Arial"/>
              <a:cs typeface="Arial"/>
              <a:sym typeface="Arial"/>
            </a:endParaRPr>
          </a:p>
          <a:p>
            <a:pPr indent="-171450" lvl="2" marL="863600" marR="0" rtl="0" algn="l">
              <a:lnSpc>
                <a:spcPct val="90000"/>
              </a:lnSpc>
              <a:spcBef>
                <a:spcPts val="400"/>
              </a:spcBef>
              <a:spcAft>
                <a:spcPts val="0"/>
              </a:spcAft>
              <a:buClr>
                <a:srgbClr val="000000"/>
              </a:buClr>
              <a:buSzPts val="1500"/>
              <a:buFont typeface="Arial"/>
              <a:buChar char="•"/>
            </a:pPr>
            <a:r>
              <a:rPr b="0" i="0" lang="en" sz="1500" u="none" cap="none" strike="noStrike">
                <a:solidFill>
                  <a:srgbClr val="000000"/>
                </a:solidFill>
                <a:latin typeface="Calibri"/>
                <a:ea typeface="Calibri"/>
                <a:cs typeface="Calibri"/>
                <a:sym typeface="Calibri"/>
              </a:rPr>
              <a:t>Some mathematical models require numerical solutions</a:t>
            </a:r>
            <a:endParaRPr b="0" i="0" sz="1500" u="none" cap="none" strike="noStrike">
              <a:solidFill>
                <a:schemeClr val="dk1"/>
              </a:solidFill>
              <a:latin typeface="Arial"/>
              <a:ea typeface="Arial"/>
              <a:cs typeface="Arial"/>
              <a:sym typeface="Arial"/>
            </a:endParaRPr>
          </a:p>
          <a:p>
            <a:pPr indent="-177800" lvl="1" marL="520700" marR="0" rtl="0" algn="l">
              <a:lnSpc>
                <a:spcPct val="90000"/>
              </a:lnSpc>
              <a:spcBef>
                <a:spcPts val="4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Logical model</a:t>
            </a:r>
            <a:endParaRPr b="0" i="0" sz="1800" u="none" cap="none" strike="noStrike">
              <a:solidFill>
                <a:schemeClr val="dk1"/>
              </a:solidFill>
              <a:latin typeface="Arial"/>
              <a:ea typeface="Arial"/>
              <a:cs typeface="Arial"/>
              <a:sym typeface="Arial"/>
            </a:endParaRPr>
          </a:p>
          <a:p>
            <a:pPr indent="-171450" lvl="2" marL="863600" marR="0" rtl="0" algn="l">
              <a:lnSpc>
                <a:spcPct val="90000"/>
              </a:lnSpc>
              <a:spcBef>
                <a:spcPts val="400"/>
              </a:spcBef>
              <a:spcAft>
                <a:spcPts val="0"/>
              </a:spcAft>
              <a:buClr>
                <a:srgbClr val="000000"/>
              </a:buClr>
              <a:buSzPts val="1500"/>
              <a:buFont typeface="Arial"/>
              <a:buChar char="•"/>
            </a:pPr>
            <a:r>
              <a:rPr b="0" i="0" lang="en" sz="1500" u="none" cap="none" strike="noStrike">
                <a:solidFill>
                  <a:srgbClr val="000000"/>
                </a:solidFill>
                <a:latin typeface="Calibri"/>
                <a:ea typeface="Calibri"/>
                <a:cs typeface="Calibri"/>
                <a:sym typeface="Calibri"/>
              </a:rPr>
              <a:t>Software analysis/design models, computer programs.</a:t>
            </a:r>
            <a:endParaRPr b="0" i="0" sz="15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