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2e4417096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2e4417096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Modeling and Simulation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10-11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000" y="1690560"/>
            <a:ext cx="4925160" cy="34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/>
          <p:nvPr/>
        </p:nvSpPr>
        <p:spPr>
          <a:xfrm>
            <a:off x="1754280" y="5537160"/>
            <a:ext cx="81331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 point, (8, 223), and point obtained by Euler’s method, (8, 180)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Corrector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7"/>
          <p:cNvSpPr/>
          <p:nvPr/>
        </p:nvSpPr>
        <p:spPr>
          <a:xfrm>
            <a:off x="203040" y="1690560"/>
            <a:ext cx="643824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estimate 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we would really like to use the slope of the chord from 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to 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instead of the slope of the tangent line at 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2000" y="1584000"/>
            <a:ext cx="5959080" cy="36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7"/>
          <p:cNvSpPr/>
          <p:nvPr/>
        </p:nvSpPr>
        <p:spPr>
          <a:xfrm>
            <a:off x="4178160" y="5395680"/>
            <a:ext cx="87440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 point, (8,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(8)) ≈ (8, 223), along the chord between (0, 100) and (8,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Corrector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838080" y="1825560"/>
            <a:ext cx="10514880" cy="21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Although we do not know the slope of the chord between (0,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(0)) and (8,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(8)), we can estimate it as approximately the average of the slopes of the tangent lines at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(0) 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slope of the chord b/w P(0) and P(8)        = ( slope of tan at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(0))+ ((slope of tan      at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(8))/2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160" y="4297680"/>
            <a:ext cx="5171400" cy="24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8"/>
          <p:cNvSpPr/>
          <p:nvPr/>
        </p:nvSpPr>
        <p:spPr>
          <a:xfrm>
            <a:off x="7012800" y="6583680"/>
            <a:ext cx="45086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Tangent lines at (0,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(0)) and (8,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Corrector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9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can we find the slope of the tangent line at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 when we do not know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 of using the exact value, which we do not know, we predict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 as in Euler’s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 computation in the first section, “Euler’s Estimate as a Predictor,” shows, in this case, the prediction is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180. We use the point (8, 180) in derivative formula to obtain an estimate of slope at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8.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this case, the slope of the tangent line at (8, 180), or the derivative, is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(8, 180) = 0.1(180) = 18.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18 as the approximate slope of the tangent line at (8,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(8)), we estimate the slope of chord between (0,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(0)) and (8,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(8)) as the following average of tangent line slopes: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slope of chord ≈ (10 + 18)/2 = 0.5(10 + 18) = 14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14, the corrected estimate is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= 100 + 14*8 = 212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RK-2 Method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160" y="1690560"/>
            <a:ext cx="5923080" cy="32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/>
          <p:nvPr/>
        </p:nvSpPr>
        <p:spPr>
          <a:xfrm>
            <a:off x="2864160" y="5111280"/>
            <a:ext cx="54979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and corrected estimation of (8,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RK-2 Algorithm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00" y="1566700"/>
            <a:ext cx="10385525" cy="49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 in RK-2 Method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440" y="2266200"/>
            <a:ext cx="8885520" cy="314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Runge-Kutta 4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three integration techniques —Euler’s, Runge-Kutta 2, and Runge-Kutta 4 methods—the last is the most involved but the most accurate. </a:t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relative errors of the techniques are O(Δ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O(Δ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3000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and O(Δ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3000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respectively, with the names Runge-Kutta 2 and 4 indicating the exponents of Δ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Thus, the latter technique improves the most as Δ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gets smaller.</a:t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illustrate Runge-Kutta 4 method, we use the example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f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dP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dt 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0.10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with 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100 and Δ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8, to show the derivation of 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estimate 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technique adds to 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weighted average of four estimates—∂1, ∂2, ∂3,and ∂4—of the change in </a:t>
            </a:r>
            <a:r>
              <a:rPr b="0" i="1" lang="en-US" sz="259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Estimate, ∂1, Using Euler’s Method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838080" y="1825560"/>
            <a:ext cx="10514880" cy="143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general,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estimate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Δ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n-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as follows: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∂1 = 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tn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–1, 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Pn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720" y="3149640"/>
            <a:ext cx="4914360" cy="3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/>
          <p:nvPr/>
        </p:nvSpPr>
        <p:spPr>
          <a:xfrm>
            <a:off x="3345840" y="6426360"/>
            <a:ext cx="43567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estimate of change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∂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80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Simulation Techniques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Numerical Methods for solving ODEs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Euler’s Method,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Runge-Kutta 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Runge-Kutta 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 Estimate, ∂2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6"/>
          <p:cNvSpPr/>
          <p:nvPr/>
        </p:nvSpPr>
        <p:spPr>
          <a:xfrm>
            <a:off x="838080" y="1825560"/>
            <a:ext cx="1051488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calculate the second estimate of Δ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previous example, we use the point halfway between the initial point (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 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0), and point from Euler’s estimate, (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Δ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∂1), in the figure below. </a:t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midpoint is on the tangent line to the graph of the function 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(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(0, 100). Its first coordinate is 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+ 0.5Δ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0 + 0.5(8) = 4, and its second coordinate is 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+ 0.5∂1 = 100 + 0.5(80) = 140. Figure below depicts this point</a:t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160" y="3475080"/>
            <a:ext cx="4771440" cy="26949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/>
          <p:nvPr/>
        </p:nvSpPr>
        <p:spPr>
          <a:xfrm>
            <a:off x="3048120" y="6211800"/>
            <a:ext cx="609516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Midpoint (4, 140) between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(0, 100) and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Δ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∂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(8, 180)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 Estimate, ∂2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7"/>
          <p:cNvSpPr/>
          <p:nvPr/>
        </p:nvSpPr>
        <p:spPr>
          <a:xfrm>
            <a:off x="838080" y="1825560"/>
            <a:ext cx="1051488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calculate the derivative,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for this midpoint using the derivative formula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0.1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as follows:</a:t>
            </a:r>
            <a:endParaRPr b="0" i="0" sz="21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(4, 140) = 0.1(140) = 14</a:t>
            </a:r>
            <a:endParaRPr b="0" i="0" sz="21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below shows, with less thickness, the exponential function through (4, 140) that has derivative 14 at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4. Thus, at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4 the curve’s tangent line, which is in color, has slope 14</a:t>
            </a:r>
            <a:endParaRPr b="0" i="0" sz="21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360" y="3728880"/>
            <a:ext cx="4152240" cy="25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7"/>
          <p:cNvSpPr/>
          <p:nvPr/>
        </p:nvSpPr>
        <p:spPr>
          <a:xfrm>
            <a:off x="2704320" y="6454800"/>
            <a:ext cx="6782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slope at midpoint between (0, 100) and (8, 180)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 Estimate, ∂2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8"/>
          <p:cNvSpPr/>
          <p:nvPr/>
        </p:nvSpPr>
        <p:spPr>
          <a:xfrm>
            <a:off x="838080" y="1863720"/>
            <a:ext cx="10514880" cy="23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second estimate of the change in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∂2, we determine the change in the vertical direction for this line for Δ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8, as follows: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∂2 = ((0.1)(140)) (8) = 14 (8) = 112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below pictures a line of the same slope (14) that passes through the initial point (0, 100). After a change in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8 units,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7600" y="4012560"/>
            <a:ext cx="3990240" cy="25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8"/>
          <p:cNvSpPr/>
          <p:nvPr/>
        </p:nvSpPr>
        <p:spPr>
          <a:xfrm>
            <a:off x="3665880" y="6488640"/>
            <a:ext cx="48596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estimate of change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∂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112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 Estimate, ∂2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360" y="2561400"/>
            <a:ext cx="7850160" cy="169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Third Estimate, ∂3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0"/>
          <p:cNvSpPr/>
          <p:nvPr/>
        </p:nvSpPr>
        <p:spPr>
          <a:xfrm>
            <a:off x="838080" y="1825560"/>
            <a:ext cx="1051488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third estimate, ∂3, we use the same process as for the second estimate on the line that passes through the initial point (0, 100) and the second estimate point, (</a:t>
            </a:r>
            <a:r>
              <a:rPr b="0" i="1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Δ</a:t>
            </a:r>
            <a:r>
              <a:rPr b="0" i="1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∂2) = (8, 212). 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First, we find the midpoint, (4, 156), between the endpoints.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derivative formula, </a:t>
            </a:r>
            <a:r>
              <a:rPr b="0" i="1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0.1</a:t>
            </a:r>
            <a:r>
              <a:rPr b="0" i="1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we estimate the slope of the curve at </a:t>
            </a:r>
            <a:r>
              <a:rPr b="0" i="1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4 as </a:t>
            </a:r>
            <a:r>
              <a:rPr b="0" i="1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1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(4, 156) = 0.1(156) = 15.6. The line through (4, 156) with slope 15.6 appears in color in 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680" y="3543480"/>
            <a:ext cx="4056840" cy="24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480" y="3438720"/>
            <a:ext cx="4190400" cy="251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0"/>
          <p:cNvSpPr/>
          <p:nvPr/>
        </p:nvSpPr>
        <p:spPr>
          <a:xfrm>
            <a:off x="31680" y="6088320"/>
            <a:ext cx="594360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Midpoint (4, 156) between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0) = (0, 100) and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+ Δ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+ ∂2) = (8, 212)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0"/>
          <p:cNvSpPr/>
          <p:nvPr/>
        </p:nvSpPr>
        <p:spPr>
          <a:xfrm>
            <a:off x="5733360" y="6101640"/>
            <a:ext cx="6782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slope at midpoint between (0, 100) and (8, 212)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Third Estimate, ∂3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1"/>
          <p:cNvSpPr/>
          <p:nvPr/>
        </p:nvSpPr>
        <p:spPr>
          <a:xfrm>
            <a:off x="838080" y="1825560"/>
            <a:ext cx="1051488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slope of this line, we determine the third estimated change in 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 Δ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8, ∂3, as follows:</a:t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∂3 = ((0.1)(156)) (8) = 15.6 (8) = 124.8</a:t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below displays this third estimate of Δ</a:t>
            </a:r>
            <a:r>
              <a:rPr b="0" i="1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∂3, as the length of the colored, vertical dashed line to the point, (8, 224.8), both of which are in color.</a:t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80" y="3618000"/>
            <a:ext cx="4466520" cy="261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9680" y="3594240"/>
            <a:ext cx="4104720" cy="25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/>
          <p:nvPr/>
        </p:nvSpPr>
        <p:spPr>
          <a:xfrm>
            <a:off x="471960" y="6303960"/>
            <a:ext cx="4821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estimate of change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∂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124.8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1"/>
          <p:cNvSpPr/>
          <p:nvPr/>
        </p:nvSpPr>
        <p:spPr>
          <a:xfrm>
            <a:off x="5426640" y="6237360"/>
            <a:ext cx="44424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Δ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∂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(8, 224.8)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Third Estimate, ∂3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080" y="2575800"/>
            <a:ext cx="9005760" cy="200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Fourth Estimate, ∂4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3"/>
          <p:cNvSpPr/>
          <p:nvPr/>
        </p:nvSpPr>
        <p:spPr>
          <a:xfrm>
            <a:off x="838080" y="1825560"/>
            <a:ext cx="10514880" cy="252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fourth estimate, ∂4, of the change in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 the interval of length Δ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occurs at the end of the interval. </a:t>
            </a:r>
            <a:endParaRPr b="0" i="0" sz="21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third estimate ∂3, the endpoint is (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Δ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∂3) = (8, 224.8) for the example under discussion.</a:t>
            </a:r>
            <a:endParaRPr b="0" i="0" sz="21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dP/dt 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0.1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following computation estimates the slope at the endpoint: </a:t>
            </a:r>
            <a:r>
              <a:rPr b="0" i="1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(8, 224.8) = 0.1(224.8) = 22.48</a:t>
            </a:r>
            <a:endParaRPr b="0" i="0" sz="21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Below figure shows the endpoint along with the exponential function and tangent line of slope 22.48 through that point.</a:t>
            </a:r>
            <a:endParaRPr b="0" i="0" sz="21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480" y="4251240"/>
            <a:ext cx="4590360" cy="2504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3"/>
          <p:cNvSpPr/>
          <p:nvPr/>
        </p:nvSpPr>
        <p:spPr>
          <a:xfrm>
            <a:off x="3775680" y="6571800"/>
            <a:ext cx="33706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slope at (8, 224.8)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Fourth Estimate, ∂4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4"/>
          <p:cNvSpPr/>
          <p:nvPr/>
        </p:nvSpPr>
        <p:spPr>
          <a:xfrm>
            <a:off x="838080" y="1825560"/>
            <a:ext cx="10514880" cy="21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this slope, we estimate ∂4, the increase in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increases, by Δ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8, as follows: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∂4 = ((0.1)(224.8))(8) = 22.48(8) = 179.84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fourth estimate of Δ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length of the boldfaced, vertical dashed line to the point (8, 279.84), both of which are in color in the below figure. Using ∂4, 279.84 is the new estimate of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271320"/>
            <a:ext cx="4939560" cy="326844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4"/>
          <p:cNvSpPr/>
          <p:nvPr/>
        </p:nvSpPr>
        <p:spPr>
          <a:xfrm>
            <a:off x="4481640" y="6355800"/>
            <a:ext cx="5120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estimate of change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∂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179.84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 estimates of RK 4 method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160" y="1961280"/>
            <a:ext cx="6394320" cy="389268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5"/>
          <p:cNvSpPr/>
          <p:nvPr/>
        </p:nvSpPr>
        <p:spPr>
          <a:xfrm>
            <a:off x="3980160" y="6125400"/>
            <a:ext cx="25416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estimates of Δ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Euler’s method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838080" y="1825560"/>
            <a:ext cx="10514880" cy="481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an unconstrained growth model where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growth_rate = 0.10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population(0) = 100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growth(t) = growth_rate * population(t - Δt)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population(t) = population(t - Δt) + growth(t) * Δt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Starting with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(0) = 100 and using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8. In the situation,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8,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−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0, growth(t) is the derivative at that time is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Pʹ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(0) = 0.1(100) = 10, which is the slope of the tangent line to the curve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at (0,100).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multiply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8, by this derivative at the previous time step, 10, to obtain the estimated change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80.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Consequently, the estimate for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as follows: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estimate for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previous value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estimated change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=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Pʹ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(0)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= 100 + 10(8)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= 180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four estimates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6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determine the Runge-Kutta 4 estimate of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 we add to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= 100 a weighted average of ∂1, ∂2, ∂3, and ∂4. Giving twice the weight to the estimates at the midpoint, the computation is as follows: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P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(∂1 + 2∂2 + 2∂3 + ∂4)/6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 + (80 + 2 ∙ 112 + 2 ∙ 124.8 + 179.84)/6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100 + 122.24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222.24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60" y="5126040"/>
            <a:ext cx="7630200" cy="14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Runge-Kutta 4 Algorithm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1600"/>
            <a:ext cx="10086840" cy="488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20" y="2331360"/>
            <a:ext cx="7829280" cy="3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9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480" y="2301120"/>
            <a:ext cx="5847480" cy="343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0"/>
          <p:cNvSpPr/>
          <p:nvPr/>
        </p:nvSpPr>
        <p:spPr>
          <a:xfrm>
            <a:off x="1703520" y="5981400"/>
            <a:ext cx="81331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 point, (8, 223), and point obtained by Euler’s method, (8, 180)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Euler’s Method Algorithm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200" y="1442160"/>
            <a:ext cx="7848000" cy="2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200" y="4447440"/>
            <a:ext cx="7848000" cy="241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 in Euler Method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00" y="2627280"/>
            <a:ext cx="5352480" cy="23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2"/>
          <p:cNvSpPr/>
          <p:nvPr/>
        </p:nvSpPr>
        <p:spPr>
          <a:xfrm>
            <a:off x="539640" y="4941720"/>
            <a:ext cx="537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Unconstrained growth model with monitoring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3640" y="2627280"/>
            <a:ext cx="5161680" cy="261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2"/>
          <p:cNvSpPr/>
          <p:nvPr/>
        </p:nvSpPr>
        <p:spPr>
          <a:xfrm>
            <a:off x="5124960" y="5530680"/>
            <a:ext cx="672012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Graphs of analytical solution and Euler’s Method solution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 in Euler Method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 time 100, the analytical value for the population is 2,202,647, while the simulated solution using Euler’s method produces 1,378,061, so that the relative error is more than 37.4%.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Δ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being cut in half, the relative error is almost cut in half to 21.5% at time 100.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cut the time step in half again so that Δ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0.25, the relative also reduces by about half to 11.6% at time 100.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Thus, the relative error is proportional to Δ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We say that the relative error is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the order of Δ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O(Δ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Runge-Kutta 2 Method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4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called Euler’s predictor-corrector (EPC)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first step, Euler method is used to predict the value of the function whose differential equation we wish to solve.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Euler’s Estimate as a Predictor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is sometimes a more convenient notation for the derivative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Step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Thus, at 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(0, 100), the derivative is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(0, 100) = 0.1(100) = 10. According to that technique, using the derivative at 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which is always equal to the slope of the tangent line there, we have the following computation for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estimation of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Δ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