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3034584a1_0_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f3034584a1_0_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3034584a1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f3034584a1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1523880" y="1122480"/>
            <a:ext cx="9142560" cy="2386080"/>
          </a:xfrm>
          <a:prstGeom prst="rect">
            <a:avLst/>
          </a:prstGeom>
          <a:noFill/>
          <a:ln>
            <a:noFill/>
          </a:ln>
        </p:spPr>
        <p:txBody>
          <a:bodyPr anchorCtr="0" anchor="b" bIns="45000" lIns="90000" spcFirstLastPara="1" rIns="90000" wrap="square" tIns="450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Computer Modeling and Simulation</a:t>
            </a:r>
            <a:endParaRPr b="0" i="0" sz="6000" u="none" cap="none" strike="noStrike">
              <a:latin typeface="Arial"/>
              <a:ea typeface="Arial"/>
              <a:cs typeface="Arial"/>
              <a:sym typeface="Arial"/>
            </a:endParaRPr>
          </a:p>
        </p:txBody>
      </p:sp>
      <p:sp>
        <p:nvSpPr>
          <p:cNvPr id="61" name="Google Shape;61;p14"/>
          <p:cNvSpPr/>
          <p:nvPr/>
        </p:nvSpPr>
        <p:spPr>
          <a:xfrm>
            <a:off x="1523880" y="3602160"/>
            <a:ext cx="9142560" cy="16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Modeling Competition</a:t>
            </a:r>
            <a:endParaRPr b="0" i="0" sz="4400" u="none" cap="none" strike="noStrike">
              <a:latin typeface="Arial"/>
              <a:ea typeface="Arial"/>
              <a:cs typeface="Arial"/>
              <a:sym typeface="Arial"/>
            </a:endParaRPr>
          </a:p>
        </p:txBody>
      </p:sp>
      <p:sp>
        <p:nvSpPr>
          <p:cNvPr id="126" name="Google Shape;126;p23"/>
          <p:cNvSpPr/>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22716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Sometimes two species are not eating each other but are competing for the same limited food source. </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example, whitetip sharks (WTS) and blacktip sharks (BTS) in an area might feed on the same kinds of fish in a year when the fish supply is low.</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large increase in one species, such as BTS, might have a detrimental effect on the ability of the other species, such as WTS, to obtain an adequate amount of food and, therefore, to thrive. </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Also, we expect that superior hunting skills of one species would diminish the food supply for the other species.</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As one species grows, the other shrinks, and vice versa</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Modeling Competition</a:t>
            </a:r>
            <a:endParaRPr b="0" i="0" sz="4400" u="none" cap="none" strike="noStrike">
              <a:latin typeface="Arial"/>
              <a:ea typeface="Arial"/>
              <a:cs typeface="Arial"/>
              <a:sym typeface="Arial"/>
            </a:endParaRPr>
          </a:p>
        </p:txBody>
      </p:sp>
      <p:sp>
        <p:nvSpPr>
          <p:cNvPr id="132" name="Google Shape;132;p24"/>
          <p:cNvSpPr/>
          <p:nvPr/>
        </p:nvSpPr>
        <p:spPr>
          <a:xfrm>
            <a:off x="838080" y="1825560"/>
            <a:ext cx="10514160" cy="4858560"/>
          </a:xfrm>
          <a:prstGeom prst="rect">
            <a:avLst/>
          </a:prstGeom>
          <a:noFill/>
          <a:ln>
            <a:noFill/>
          </a:ln>
        </p:spPr>
        <p:txBody>
          <a:bodyPr anchorCtr="0" anchor="t" bIns="45000" lIns="90000" spcFirstLastPara="1" rIns="90000" wrap="square" tIns="45000">
            <a:noAutofit/>
          </a:bodyPr>
          <a:lstStyle/>
          <a:p>
            <a:pPr indent="-22716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an unconstrained growth model, which ignores competition and limiting factors, we consider a population’s (</a:t>
            </a:r>
            <a:r>
              <a:rPr b="0" i="1" lang="en-US" sz="2800" u="none" cap="none" strike="noStrike">
                <a:solidFill>
                  <a:srgbClr val="000000"/>
                </a:solidFill>
                <a:latin typeface="Calibri"/>
                <a:ea typeface="Calibri"/>
                <a:cs typeface="Calibri"/>
                <a:sym typeface="Calibri"/>
              </a:rPr>
              <a:t>P</a:t>
            </a:r>
            <a:r>
              <a:rPr b="0" i="0" lang="en-US" sz="2800" u="none" cap="none" strike="noStrike">
                <a:solidFill>
                  <a:srgbClr val="000000"/>
                </a:solidFill>
                <a:latin typeface="Calibri"/>
                <a:ea typeface="Calibri"/>
                <a:cs typeface="Calibri"/>
                <a:sym typeface="Calibri"/>
              </a:rPr>
              <a:t>) births to be proportional to the number of individuals in the population (</a:t>
            </a:r>
            <a:r>
              <a:rPr b="0" i="1" lang="en-US" sz="2800" u="none" cap="none" strike="noStrike">
                <a:solidFill>
                  <a:srgbClr val="000000"/>
                </a:solidFill>
                <a:latin typeface="Calibri"/>
                <a:ea typeface="Calibri"/>
                <a:cs typeface="Calibri"/>
                <a:sym typeface="Calibri"/>
              </a:rPr>
              <a:t>r</a:t>
            </a:r>
            <a:r>
              <a:rPr b="0" baseline="-25000" i="0" lang="en-US" sz="2800" u="none" cap="none" strike="noStrike">
                <a:solidFill>
                  <a:srgbClr val="000000"/>
                </a:solidFill>
                <a:latin typeface="Calibri"/>
                <a:ea typeface="Calibri"/>
                <a:cs typeface="Calibri"/>
                <a:sym typeface="Calibri"/>
              </a:rPr>
              <a:t>1</a:t>
            </a:r>
            <a:r>
              <a:rPr b="0" i="1" lang="en-US" sz="2800" u="none" cap="none" strike="noStrike">
                <a:solidFill>
                  <a:srgbClr val="000000"/>
                </a:solidFill>
                <a:latin typeface="Calibri"/>
                <a:ea typeface="Calibri"/>
                <a:cs typeface="Calibri"/>
                <a:sym typeface="Calibri"/>
              </a:rPr>
              <a:t>P</a:t>
            </a:r>
            <a:r>
              <a:rPr b="0" i="0" lang="en-US" sz="2800" u="none" cap="none" strike="noStrike">
                <a:solidFill>
                  <a:srgbClr val="000000"/>
                </a:solidFill>
                <a:latin typeface="Calibri"/>
                <a:ea typeface="Calibri"/>
                <a:cs typeface="Calibri"/>
                <a:sym typeface="Calibri"/>
              </a:rPr>
              <a:t>) and its deaths to follow a similar proportionality (</a:t>
            </a:r>
            <a:r>
              <a:rPr b="0" i="1" lang="en-US" sz="2800" u="none" cap="none" strike="noStrike">
                <a:solidFill>
                  <a:srgbClr val="000000"/>
                </a:solidFill>
                <a:latin typeface="Calibri"/>
                <a:ea typeface="Calibri"/>
                <a:cs typeface="Calibri"/>
                <a:sym typeface="Calibri"/>
              </a:rPr>
              <a:t>r</a:t>
            </a:r>
            <a:r>
              <a:rPr b="0" baseline="-25000" i="0" lang="en-US" sz="2800" u="none" cap="none" strike="noStrike">
                <a:solidFill>
                  <a:srgbClr val="000000"/>
                </a:solidFill>
                <a:latin typeface="Calibri"/>
                <a:ea typeface="Calibri"/>
                <a:cs typeface="Calibri"/>
                <a:sym typeface="Calibri"/>
              </a:rPr>
              <a:t>2</a:t>
            </a:r>
            <a:r>
              <a:rPr b="0" i="1" lang="en-US" sz="2800" u="none" cap="none" strike="noStrike">
                <a:solidFill>
                  <a:srgbClr val="000000"/>
                </a:solidFill>
                <a:latin typeface="Calibri"/>
                <a:ea typeface="Calibri"/>
                <a:cs typeface="Calibri"/>
                <a:sym typeface="Calibri"/>
              </a:rPr>
              <a:t>P</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in this model, the rate of change of the population is</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dP/dt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r</a:t>
            </a:r>
            <a:r>
              <a:rPr b="0" baseline="-25000" i="0" lang="en-US" sz="2900" u="none" cap="none" strike="noStrike">
                <a:solidFill>
                  <a:srgbClr val="000000"/>
                </a:solidFill>
                <a:latin typeface="Calibri"/>
                <a:ea typeface="Calibri"/>
                <a:cs typeface="Calibri"/>
                <a:sym typeface="Calibri"/>
              </a:rPr>
              <a:t>1</a:t>
            </a:r>
            <a:r>
              <a:rPr b="0" i="1" lang="en-US" sz="2800" u="none" cap="none" strike="noStrike">
                <a:solidFill>
                  <a:srgbClr val="000000"/>
                </a:solidFill>
                <a:latin typeface="Calibri"/>
                <a:ea typeface="Calibri"/>
                <a:cs typeface="Calibri"/>
                <a:sym typeface="Calibri"/>
              </a:rPr>
              <a:t>P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r</a:t>
            </a:r>
            <a:r>
              <a:rPr b="0" baseline="-25000" i="0" lang="en-US" sz="2900" u="none" cap="none" strike="noStrike">
                <a:solidFill>
                  <a:srgbClr val="000000"/>
                </a:solidFill>
                <a:latin typeface="Calibri"/>
                <a:ea typeface="Calibri"/>
                <a:cs typeface="Calibri"/>
                <a:sym typeface="Calibri"/>
              </a:rPr>
              <a:t>2</a:t>
            </a:r>
            <a:r>
              <a:rPr b="0" i="1" lang="en-US" sz="2800" u="none" cap="none" strike="noStrike">
                <a:solidFill>
                  <a:srgbClr val="000000"/>
                </a:solidFill>
                <a:latin typeface="Calibri"/>
                <a:ea typeface="Calibri"/>
                <a:cs typeface="Calibri"/>
                <a:sym typeface="Calibri"/>
              </a:rPr>
              <a:t>P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r</a:t>
            </a:r>
            <a:r>
              <a:rPr b="0" baseline="-25000" i="0" lang="en-US" sz="2900" u="none" cap="none" strike="noStrike">
                <a:solidFill>
                  <a:srgbClr val="000000"/>
                </a:solidFill>
                <a:latin typeface="Calibri"/>
                <a:ea typeface="Calibri"/>
                <a:cs typeface="Calibri"/>
                <a:sym typeface="Calibri"/>
              </a:rPr>
              <a:t>1</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r</a:t>
            </a:r>
            <a:r>
              <a:rPr b="0" baseline="-25000" i="0" lang="en-US" sz="2900" u="none" cap="none" strike="noStrike">
                <a:solidFill>
                  <a:srgbClr val="000000"/>
                </a:solidFill>
                <a:latin typeface="Calibri"/>
                <a:ea typeface="Calibri"/>
                <a:cs typeface="Calibri"/>
                <a:sym typeface="Calibri"/>
              </a:rPr>
              <a:t>2</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P</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solution is an exponential function, </a:t>
            </a:r>
            <a:r>
              <a:rPr b="0" i="1" lang="en-US" sz="2800" u="none" cap="none" strike="noStrike">
                <a:solidFill>
                  <a:srgbClr val="000000"/>
                </a:solidFill>
                <a:latin typeface="Calibri"/>
                <a:ea typeface="Calibri"/>
                <a:cs typeface="Calibri"/>
                <a:sym typeface="Calibri"/>
              </a:rPr>
              <a:t>P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P</a:t>
            </a:r>
            <a:r>
              <a:rPr b="0" baseline="-25000" i="0" lang="en-US" sz="2800" u="none" cap="none" strike="noStrike">
                <a:solidFill>
                  <a:srgbClr val="000000"/>
                </a:solidFill>
                <a:latin typeface="Calibri"/>
                <a:ea typeface="Calibri"/>
                <a:cs typeface="Calibri"/>
                <a:sym typeface="Calibri"/>
              </a:rPr>
              <a:t>0</a:t>
            </a:r>
            <a:r>
              <a:rPr b="0" i="1" lang="en-US" sz="2800" u="none" cap="none" strike="noStrike">
                <a:solidFill>
                  <a:srgbClr val="000000"/>
                </a:solidFill>
                <a:latin typeface="Calibri"/>
                <a:ea typeface="Calibri"/>
                <a:cs typeface="Calibri"/>
                <a:sym typeface="Calibri"/>
              </a:rPr>
              <a:t>e</a:t>
            </a:r>
            <a:r>
              <a:rPr b="0" baseline="30000" i="0" lang="en-US" sz="2800" u="none" cap="none" strike="noStrike">
                <a:solidFill>
                  <a:srgbClr val="000000"/>
                </a:solidFill>
                <a:latin typeface="Calibri"/>
                <a:ea typeface="Calibri"/>
                <a:cs typeface="Calibri"/>
                <a:sym typeface="Calibri"/>
              </a:rPr>
              <a:t>(</a:t>
            </a:r>
            <a:r>
              <a:rPr b="0" baseline="30000" i="1" lang="en-US" sz="2800" u="none" cap="none" strike="noStrike">
                <a:solidFill>
                  <a:srgbClr val="000000"/>
                </a:solidFill>
                <a:latin typeface="Calibri"/>
                <a:ea typeface="Calibri"/>
                <a:cs typeface="Calibri"/>
                <a:sym typeface="Calibri"/>
              </a:rPr>
              <a:t>r</a:t>
            </a:r>
            <a:r>
              <a:rPr b="0" baseline="30000" i="0" lang="en-US" sz="2800" u="none" cap="none" strike="noStrike">
                <a:solidFill>
                  <a:srgbClr val="000000"/>
                </a:solidFill>
                <a:latin typeface="Calibri"/>
                <a:ea typeface="Calibri"/>
                <a:cs typeface="Calibri"/>
                <a:sym typeface="Calibri"/>
              </a:rPr>
              <a:t>1 – </a:t>
            </a:r>
            <a:r>
              <a:rPr b="0" baseline="30000" i="1" lang="en-US" sz="2800" u="none" cap="none" strike="noStrike">
                <a:solidFill>
                  <a:srgbClr val="000000"/>
                </a:solidFill>
                <a:latin typeface="Calibri"/>
                <a:ea typeface="Calibri"/>
                <a:cs typeface="Calibri"/>
                <a:sym typeface="Calibri"/>
              </a:rPr>
              <a:t>r</a:t>
            </a:r>
            <a:r>
              <a:rPr b="0" baseline="30000" i="0" lang="en-US" sz="2800" u="none" cap="none" strike="noStrike">
                <a:solidFill>
                  <a:srgbClr val="000000"/>
                </a:solidFill>
                <a:latin typeface="Calibri"/>
                <a:ea typeface="Calibri"/>
                <a:cs typeface="Calibri"/>
                <a:sym typeface="Calibri"/>
              </a:rPr>
              <a:t>2)</a:t>
            </a:r>
            <a:r>
              <a:rPr b="0" baseline="3000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However, with competition, a competing species has a negative impact on the rate of change of a population.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p:nvPr/>
        </p:nvSpPr>
        <p:spPr>
          <a:xfrm>
            <a:off x="838080" y="365040"/>
            <a:ext cx="10514100" cy="13242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Modeling Competition</a:t>
            </a:r>
            <a:endParaRPr b="0" i="0" sz="4400" u="none" cap="none" strike="noStrike">
              <a:latin typeface="Arial"/>
              <a:ea typeface="Arial"/>
              <a:cs typeface="Arial"/>
              <a:sym typeface="Arial"/>
            </a:endParaRPr>
          </a:p>
        </p:txBody>
      </p:sp>
      <p:sp>
        <p:nvSpPr>
          <p:cNvPr id="138" name="Google Shape;138;p25"/>
          <p:cNvSpPr/>
          <p:nvPr/>
        </p:nvSpPr>
        <p:spPr>
          <a:xfrm>
            <a:off x="838080" y="1825560"/>
            <a:ext cx="10514100" cy="4858500"/>
          </a:xfrm>
          <a:prstGeom prst="rect">
            <a:avLst/>
          </a:prstGeom>
          <a:noFill/>
          <a:ln>
            <a:noFill/>
          </a:ln>
        </p:spPr>
        <p:txBody>
          <a:bodyPr anchorCtr="0" anchor="t" bIns="45000" lIns="90000" spcFirstLastPara="1" rIns="90000" wrap="square" tIns="45000">
            <a:noAutofit/>
          </a:bodyPr>
          <a:lstStyle/>
          <a:p>
            <a:pPr indent="-22715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this situation, we can model the number of deaths of each species as being proportional to its population size and the population size of the other species.</a:t>
            </a:r>
            <a:endParaRPr b="0" i="0" sz="2800" u="none" cap="none" strike="noStrike">
              <a:latin typeface="Arial"/>
              <a:ea typeface="Arial"/>
              <a:cs typeface="Arial"/>
              <a:sym typeface="Arial"/>
            </a:endParaRPr>
          </a:p>
          <a:p>
            <a:pPr indent="-22715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Thus, for </a:t>
            </a:r>
            <a:r>
              <a:rPr b="0" i="1" lang="en-US" sz="2800" u="none" cap="none" strike="noStrike">
                <a:solidFill>
                  <a:srgbClr val="000000"/>
                </a:solidFill>
                <a:latin typeface="Calibri"/>
                <a:ea typeface="Calibri"/>
                <a:cs typeface="Calibri"/>
                <a:sym typeface="Calibri"/>
              </a:rPr>
              <a:t>B </a:t>
            </a:r>
            <a:r>
              <a:rPr b="0" i="0" lang="en-US" sz="2800" u="none" cap="none" strike="noStrike">
                <a:solidFill>
                  <a:srgbClr val="000000"/>
                </a:solidFill>
                <a:latin typeface="Calibri"/>
                <a:ea typeface="Calibri"/>
                <a:cs typeface="Calibri"/>
                <a:sym typeface="Calibri"/>
              </a:rPr>
              <a:t>being the population of BTS and </a:t>
            </a:r>
            <a:r>
              <a:rPr b="0" i="1" lang="en-US" sz="2800" u="none" cap="none" strike="noStrike">
                <a:solidFill>
                  <a:srgbClr val="000000"/>
                </a:solidFill>
                <a:latin typeface="Calibri"/>
                <a:ea typeface="Calibri"/>
                <a:cs typeface="Calibri"/>
                <a:sym typeface="Calibri"/>
              </a:rPr>
              <a:t>W </a:t>
            </a:r>
            <a:r>
              <a:rPr b="0" i="0" lang="en-US" sz="2800" u="none" cap="none" strike="noStrike">
                <a:solidFill>
                  <a:srgbClr val="000000"/>
                </a:solidFill>
                <a:latin typeface="Calibri"/>
                <a:ea typeface="Calibri"/>
                <a:cs typeface="Calibri"/>
                <a:sym typeface="Calibri"/>
              </a:rPr>
              <a:t>the population of WTS, the number of deaths of each species is proportional to the product </a:t>
            </a:r>
            <a:r>
              <a:rPr b="0" i="1" lang="en-US" sz="2800" u="none" cap="none" strike="noStrike">
                <a:solidFill>
                  <a:srgbClr val="000000"/>
                </a:solidFill>
                <a:latin typeface="Calibri"/>
                <a:ea typeface="Calibri"/>
                <a:cs typeface="Calibri"/>
                <a:sym typeface="Calibri"/>
              </a:rPr>
              <a:t>BW</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159"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Moreover, the constant of proportionality associated with this proportionality for one species reflects competitive skills of the other species.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Modeling Competition</a:t>
            </a:r>
            <a:endParaRPr b="0" i="0" sz="4400" u="none" cap="none" strike="noStrike">
              <a:latin typeface="Arial"/>
              <a:ea typeface="Arial"/>
              <a:cs typeface="Arial"/>
              <a:sym typeface="Arial"/>
            </a:endParaRPr>
          </a:p>
        </p:txBody>
      </p:sp>
      <p:sp>
        <p:nvSpPr>
          <p:cNvPr id="144" name="Google Shape;144;p26"/>
          <p:cNvSpPr/>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22716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this situation, we can model the number of deaths of each species as being proportional to its population size and the population size of the other species.</a:t>
            </a:r>
            <a:endParaRPr b="0" i="0" sz="2800" u="none" cap="none" strike="noStrike">
              <a:latin typeface="Arial"/>
              <a:ea typeface="Arial"/>
              <a:cs typeface="Arial"/>
              <a:sym typeface="Arial"/>
            </a:endParaRPr>
          </a:p>
          <a:p>
            <a:pPr indent="-227160" lvl="0" marL="228600" marR="0" rtl="0" algn="ctr">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Δ(deaths of WTS) = </a:t>
            </a:r>
            <a:r>
              <a:rPr b="0" i="1" lang="en-US" sz="2800" u="none" cap="none" strike="noStrike">
                <a:solidFill>
                  <a:srgbClr val="000000"/>
                </a:solidFill>
                <a:latin typeface="Calibri"/>
                <a:ea typeface="Calibri"/>
                <a:cs typeface="Calibri"/>
                <a:sym typeface="Calibri"/>
              </a:rPr>
              <a:t>wBW</a:t>
            </a:r>
            <a:r>
              <a:rPr b="0" i="0" lang="en-US" sz="2800" u="none" cap="none" strike="noStrike">
                <a:solidFill>
                  <a:srgbClr val="000000"/>
                </a:solidFill>
                <a:latin typeface="Calibri"/>
                <a:ea typeface="Calibri"/>
                <a:cs typeface="Calibri"/>
                <a:sym typeface="Calibri"/>
              </a:rPr>
              <a:t>, where </a:t>
            </a:r>
            <a:r>
              <a:rPr b="0" i="1" lang="en-US" sz="2800" u="none" cap="none" strike="noStrike">
                <a:solidFill>
                  <a:srgbClr val="000000"/>
                </a:solidFill>
                <a:latin typeface="Calibri"/>
                <a:ea typeface="Calibri"/>
                <a:cs typeface="Calibri"/>
                <a:sym typeface="Calibri"/>
              </a:rPr>
              <a:t>w </a:t>
            </a:r>
            <a:r>
              <a:rPr b="0" i="0" lang="en-US" sz="2800" u="none" cap="none" strike="noStrike">
                <a:solidFill>
                  <a:srgbClr val="000000"/>
                </a:solidFill>
                <a:latin typeface="Calibri"/>
                <a:ea typeface="Calibri"/>
                <a:cs typeface="Calibri"/>
                <a:sym typeface="Calibri"/>
              </a:rPr>
              <a:t>is a WTS death proportionality constant</a:t>
            </a:r>
            <a:endParaRPr b="0" i="0" sz="2800" u="none" cap="none" strike="noStrike">
              <a:latin typeface="Arial"/>
              <a:ea typeface="Arial"/>
              <a:cs typeface="Arial"/>
              <a:sym typeface="Arial"/>
            </a:endParaRPr>
          </a:p>
          <a:p>
            <a:pPr indent="-227160" lvl="0" marL="228600" marR="0" rtl="0" algn="ctr">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Δ(deaths of BTS) = </a:t>
            </a:r>
            <a:r>
              <a:rPr b="0" i="1" lang="en-US" sz="2800" u="none" cap="none" strike="noStrike">
                <a:solidFill>
                  <a:srgbClr val="000000"/>
                </a:solidFill>
                <a:latin typeface="Calibri"/>
                <a:ea typeface="Calibri"/>
                <a:cs typeface="Calibri"/>
                <a:sym typeface="Calibri"/>
              </a:rPr>
              <a:t>bWB </a:t>
            </a:r>
            <a:r>
              <a:rPr b="0" i="0" lang="en-US" sz="2800" u="none" cap="none" strike="noStrike">
                <a:solidFill>
                  <a:srgbClr val="000000"/>
                </a:solidFill>
                <a:latin typeface="Calibri"/>
                <a:ea typeface="Calibri"/>
                <a:cs typeface="Calibri"/>
                <a:sym typeface="Calibri"/>
              </a:rPr>
              <a:t>where </a:t>
            </a:r>
            <a:r>
              <a:rPr b="0" i="1" lang="en-US" sz="2800" u="none" cap="none" strike="noStrike">
                <a:solidFill>
                  <a:srgbClr val="000000"/>
                </a:solidFill>
                <a:latin typeface="Calibri"/>
                <a:ea typeface="Calibri"/>
                <a:cs typeface="Calibri"/>
                <a:sym typeface="Calibri"/>
              </a:rPr>
              <a:t>b </a:t>
            </a:r>
            <a:r>
              <a:rPr b="0" i="0" lang="en-US" sz="2800" u="none" cap="none" strike="noStrike">
                <a:solidFill>
                  <a:srgbClr val="000000"/>
                </a:solidFill>
                <a:latin typeface="Calibri"/>
                <a:ea typeface="Calibri"/>
                <a:cs typeface="Calibri"/>
                <a:sym typeface="Calibri"/>
              </a:rPr>
              <a:t>is a BTS death proportionality constant</a:t>
            </a:r>
            <a:endParaRPr b="0" i="0" sz="2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p:nvPr/>
        </p:nvSpPr>
        <p:spPr>
          <a:xfrm>
            <a:off x="838080" y="365040"/>
            <a:ext cx="10514160" cy="1324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7"/>
          <p:cNvPicPr preferRelativeResize="0"/>
          <p:nvPr/>
        </p:nvPicPr>
        <p:blipFill rotWithShape="1">
          <a:blip r:embed="rId3">
            <a:alphaModFix/>
          </a:blip>
          <a:srcRect b="0" l="0" r="0" t="0"/>
          <a:stretch/>
        </p:blipFill>
        <p:spPr>
          <a:xfrm>
            <a:off x="2340720" y="1825560"/>
            <a:ext cx="6824880" cy="4834440"/>
          </a:xfrm>
          <a:prstGeom prst="rect">
            <a:avLst/>
          </a:prstGeom>
          <a:noFill/>
          <a:ln>
            <a:noFill/>
          </a:ln>
        </p:spPr>
      </p:pic>
      <p:sp>
        <p:nvSpPr>
          <p:cNvPr id="151" name="Google Shape;151;p27"/>
          <p:cNvSpPr/>
          <p:nvPr/>
        </p:nvSpPr>
        <p:spPr>
          <a:xfrm>
            <a:off x="3150720" y="6427080"/>
            <a:ext cx="4840560" cy="36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Model diagram of competition of species</a:t>
            </a:r>
            <a:endParaRPr b="0" i="0" sz="18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Equation Set</a:t>
            </a:r>
            <a:endParaRPr b="0" i="0" sz="4400" u="none" cap="none" strike="noStrike">
              <a:latin typeface="Arial"/>
              <a:ea typeface="Arial"/>
              <a:cs typeface="Arial"/>
              <a:sym typeface="Arial"/>
            </a:endParaRPr>
          </a:p>
        </p:txBody>
      </p:sp>
      <p:sp>
        <p:nvSpPr>
          <p:cNvPr id="157" name="Google Shape;157;p28"/>
          <p:cNvSpPr/>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227160" lvl="0" marL="228600" marR="0" rtl="0" algn="l">
              <a:lnSpc>
                <a:spcPct val="90000"/>
              </a:lnSpc>
              <a:spcBef>
                <a:spcPts val="0"/>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BTS_population</a:t>
            </a:r>
            <a:r>
              <a:rPr b="0" i="0" lang="en-US" sz="2800" u="none" cap="none" strike="noStrike">
                <a:solidFill>
                  <a:srgbClr val="000000"/>
                </a:solidFill>
                <a:latin typeface="Calibri"/>
                <a:ea typeface="Calibri"/>
                <a:cs typeface="Calibri"/>
                <a:sym typeface="Calibri"/>
              </a:rPr>
              <a:t>(0) = 15</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BTS_birth_fraction </a:t>
            </a:r>
            <a:r>
              <a:rPr b="0" i="0" lang="en-US" sz="2800" u="none" cap="none" strike="noStrike">
                <a:solidFill>
                  <a:srgbClr val="000000"/>
                </a:solidFill>
                <a:latin typeface="Calibri"/>
                <a:ea typeface="Calibri"/>
                <a:cs typeface="Calibri"/>
                <a:sym typeface="Calibri"/>
              </a:rPr>
              <a:t>= 1</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BTS_births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BTS_birth_fraction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BTS_population</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BTS_death_proportionality_constant </a:t>
            </a:r>
            <a:r>
              <a:rPr b="0" i="0" lang="en-US" sz="2800" u="none" cap="none" strike="noStrike">
                <a:solidFill>
                  <a:srgbClr val="000000"/>
                </a:solidFill>
                <a:latin typeface="Calibri"/>
                <a:ea typeface="Calibri"/>
                <a:cs typeface="Calibri"/>
                <a:sym typeface="Calibri"/>
              </a:rPr>
              <a:t>= 0.20</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BTS_deaths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BTS_death_proportionality_constant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WTS_population</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BTS_population</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WTS_population</a:t>
            </a:r>
            <a:r>
              <a:rPr b="0" i="0" lang="en-US" sz="2800" u="none" cap="none" strike="noStrike">
                <a:solidFill>
                  <a:srgbClr val="000000"/>
                </a:solidFill>
                <a:latin typeface="Calibri"/>
                <a:ea typeface="Calibri"/>
                <a:cs typeface="Calibri"/>
                <a:sym typeface="Calibri"/>
              </a:rPr>
              <a:t>(0) = 20</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WTS_birth_fraction </a:t>
            </a:r>
            <a:r>
              <a:rPr b="0" i="0" lang="en-US" sz="2800" u="none" cap="none" strike="noStrike">
                <a:solidFill>
                  <a:srgbClr val="000000"/>
                </a:solidFill>
                <a:latin typeface="Calibri"/>
                <a:ea typeface="Calibri"/>
                <a:cs typeface="Calibri"/>
                <a:sym typeface="Calibri"/>
              </a:rPr>
              <a:t>= 1</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WTS_births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WTS_population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WTS_birth_fraction</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WTS_death_proportionality_constant </a:t>
            </a:r>
            <a:r>
              <a:rPr b="0" i="0" lang="en-US" sz="2800" u="none" cap="none" strike="noStrike">
                <a:solidFill>
                  <a:srgbClr val="000000"/>
                </a:solidFill>
                <a:latin typeface="Calibri"/>
                <a:ea typeface="Calibri"/>
                <a:cs typeface="Calibri"/>
                <a:sym typeface="Calibri"/>
              </a:rPr>
              <a:t>= 0.27</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WTS_deaths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WTS_death_proportionality_constant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BTS_population</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WTS_population</a:t>
            </a:r>
            <a:endParaRPr b="0" i="0" sz="2800" u="none" cap="none" strike="noStrike">
              <a:latin typeface="Arial"/>
              <a:ea typeface="Arial"/>
              <a:cs typeface="Arial"/>
              <a:sym typeface="Arial"/>
            </a:endParaRPr>
          </a:p>
        </p:txBody>
      </p:sp>
      <p:pic>
        <p:nvPicPr>
          <p:cNvPr id="158" name="Google Shape;158;p28"/>
          <p:cNvPicPr preferRelativeResize="0"/>
          <p:nvPr/>
        </p:nvPicPr>
        <p:blipFill rotWithShape="1">
          <a:blip r:embed="rId3">
            <a:alphaModFix/>
          </a:blip>
          <a:srcRect b="0" l="0" r="0" t="0"/>
          <a:stretch/>
        </p:blipFill>
        <p:spPr>
          <a:xfrm>
            <a:off x="4647600" y="567360"/>
            <a:ext cx="7389000" cy="16484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p:nvPr/>
        </p:nvSpPr>
        <p:spPr>
          <a:xfrm>
            <a:off x="838080" y="365040"/>
            <a:ext cx="10514160" cy="1324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9"/>
          <p:cNvPicPr preferRelativeResize="0"/>
          <p:nvPr/>
        </p:nvPicPr>
        <p:blipFill rotWithShape="1">
          <a:blip r:embed="rId3">
            <a:alphaModFix/>
          </a:blip>
          <a:srcRect b="0" l="0" r="0" t="0"/>
          <a:stretch/>
        </p:blipFill>
        <p:spPr>
          <a:xfrm>
            <a:off x="3020760" y="2269800"/>
            <a:ext cx="5151960" cy="3178800"/>
          </a:xfrm>
          <a:prstGeom prst="rect">
            <a:avLst/>
          </a:prstGeom>
          <a:noFill/>
          <a:ln>
            <a:noFill/>
          </a:ln>
        </p:spPr>
      </p:pic>
      <p:sp>
        <p:nvSpPr>
          <p:cNvPr id="165" name="Google Shape;165;p29"/>
          <p:cNvSpPr/>
          <p:nvPr/>
        </p:nvSpPr>
        <p:spPr>
          <a:xfrm>
            <a:off x="2926080" y="5449680"/>
            <a:ext cx="6094440" cy="63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Graph of population change of BTS and WTS over time</a:t>
            </a:r>
            <a:endParaRPr b="0" i="0" sz="18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Predator-Prey Model</a:t>
            </a:r>
            <a:endParaRPr b="0" i="0" sz="4400" u="none" cap="none" strike="noStrike">
              <a:latin typeface="Arial"/>
              <a:ea typeface="Arial"/>
              <a:cs typeface="Arial"/>
              <a:sym typeface="Arial"/>
            </a:endParaRPr>
          </a:p>
        </p:txBody>
      </p:sp>
      <p:sp>
        <p:nvSpPr>
          <p:cNvPr id="171" name="Google Shape;171;p30"/>
          <p:cNvSpPr/>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22716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When one species (</a:t>
            </a:r>
            <a:r>
              <a:rPr b="1" i="0" lang="en-US" sz="2800" u="none" cap="none" strike="noStrike">
                <a:solidFill>
                  <a:srgbClr val="000000"/>
                </a:solidFill>
                <a:latin typeface="Calibri"/>
                <a:ea typeface="Calibri"/>
                <a:cs typeface="Calibri"/>
                <a:sym typeface="Calibri"/>
              </a:rPr>
              <a:t>predator</a:t>
            </a:r>
            <a:r>
              <a:rPr b="0" i="0" lang="en-US" sz="2800" u="none" cap="none" strike="noStrike">
                <a:solidFill>
                  <a:srgbClr val="000000"/>
                </a:solidFill>
                <a:latin typeface="Calibri"/>
                <a:ea typeface="Calibri"/>
                <a:cs typeface="Calibri"/>
                <a:sym typeface="Calibri"/>
              </a:rPr>
              <a:t>) consumes another species (</a:t>
            </a:r>
            <a:r>
              <a:rPr b="1" i="0" lang="en-US" sz="2800" u="none" cap="none" strike="noStrike">
                <a:solidFill>
                  <a:srgbClr val="000000"/>
                </a:solidFill>
                <a:latin typeface="Calibri"/>
                <a:ea typeface="Calibri"/>
                <a:cs typeface="Calibri"/>
                <a:sym typeface="Calibri"/>
              </a:rPr>
              <a:t>prey</a:t>
            </a:r>
            <a:r>
              <a:rPr b="0" i="0" lang="en-US" sz="2800" u="none" cap="none" strike="noStrike">
                <a:solidFill>
                  <a:srgbClr val="000000"/>
                </a:solidFill>
                <a:latin typeface="Calibri"/>
                <a:ea typeface="Calibri"/>
                <a:cs typeface="Calibri"/>
                <a:sym typeface="Calibri"/>
              </a:rPr>
              <a:t>) while the latter is still living, the action is </a:t>
            </a:r>
            <a:r>
              <a:rPr b="1" i="0" lang="en-US" sz="2800" u="none" cap="none" strike="noStrike">
                <a:solidFill>
                  <a:srgbClr val="000000"/>
                </a:solidFill>
                <a:latin typeface="Calibri"/>
                <a:ea typeface="Calibri"/>
                <a:cs typeface="Calibri"/>
                <a:sym typeface="Calibri"/>
              </a:rPr>
              <a:t>predation</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Predator adaptations usually involve better prey detection and capture, whereas prey adaptations normally involve improved abilities to escape and avoid detection.</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the 1920s, mathematicians Vito Volterra and Alfred Lotka independently proposed a model for populations of a predator species and its prey, such as hawk and squirrel populations in a certain area.</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This model is called </a:t>
            </a:r>
            <a:r>
              <a:rPr b="1" i="0" lang="en-US" sz="2800" u="none" cap="none" strike="noStrike">
                <a:solidFill>
                  <a:srgbClr val="000000"/>
                </a:solidFill>
                <a:latin typeface="Calibri"/>
                <a:ea typeface="Calibri"/>
                <a:cs typeface="Calibri"/>
                <a:sym typeface="Calibri"/>
              </a:rPr>
              <a:t>Lotka-Volterra</a:t>
            </a:r>
            <a:r>
              <a:rPr b="0" i="0" lang="en-US" sz="2800" u="none" cap="none" strike="noStrike">
                <a:solidFill>
                  <a:srgbClr val="000000"/>
                </a:solidFill>
                <a:latin typeface="Calibri"/>
                <a:ea typeface="Calibri"/>
                <a:cs typeface="Calibri"/>
                <a:sym typeface="Calibri"/>
              </a:rPr>
              <a:t> Model.</a:t>
            </a:r>
            <a:endParaRPr b="0" i="0" sz="28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p:nvPr/>
        </p:nvSpPr>
        <p:spPr>
          <a:xfrm>
            <a:off x="838080" y="365040"/>
            <a:ext cx="10514160" cy="1324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31"/>
          <p:cNvPicPr preferRelativeResize="0"/>
          <p:nvPr/>
        </p:nvPicPr>
        <p:blipFill rotWithShape="1">
          <a:blip r:embed="rId3">
            <a:alphaModFix/>
          </a:blip>
          <a:srcRect b="0" l="0" r="0" t="0"/>
          <a:stretch/>
        </p:blipFill>
        <p:spPr>
          <a:xfrm>
            <a:off x="838080" y="2443680"/>
            <a:ext cx="10468440" cy="34556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Lotka-Volterra Model</a:t>
            </a:r>
            <a:endParaRPr b="0" i="0" sz="4400" u="none" cap="none" strike="noStrike">
              <a:latin typeface="Arial"/>
              <a:ea typeface="Arial"/>
              <a:cs typeface="Arial"/>
              <a:sym typeface="Arial"/>
            </a:endParaRPr>
          </a:p>
        </p:txBody>
      </p:sp>
      <p:sp>
        <p:nvSpPr>
          <p:cNvPr id="183" name="Google Shape;183;p32"/>
          <p:cNvSpPr/>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22716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Let </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be the number of squirrels in the area and </a:t>
            </a:r>
            <a:r>
              <a:rPr b="0" i="1" lang="en-US" sz="2800" u="none" cap="none" strike="noStrike">
                <a:solidFill>
                  <a:srgbClr val="000000"/>
                </a:solidFill>
                <a:latin typeface="Calibri"/>
                <a:ea typeface="Calibri"/>
                <a:cs typeface="Calibri"/>
                <a:sym typeface="Calibri"/>
              </a:rPr>
              <a:t>h </a:t>
            </a:r>
            <a:r>
              <a:rPr b="0" i="0" lang="en-US" sz="2800" u="none" cap="none" strike="noStrike">
                <a:solidFill>
                  <a:srgbClr val="000000"/>
                </a:solidFill>
                <a:latin typeface="Calibri"/>
                <a:ea typeface="Calibri"/>
                <a:cs typeface="Calibri"/>
                <a:sym typeface="Calibri"/>
              </a:rPr>
              <a:t>be the number of hawks. If no hawks are present, the change in </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from time </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to time </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is</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Δ</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 (squirrel growth at time </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Δ</a:t>
            </a:r>
            <a:r>
              <a:rPr b="0" i="1" lang="en-US" sz="2800" u="none" cap="none" strike="noStrike">
                <a:solidFill>
                  <a:srgbClr val="000000"/>
                </a:solidFill>
                <a:latin typeface="Calibri"/>
                <a:ea typeface="Calibri"/>
                <a:cs typeface="Calibri"/>
                <a:sym typeface="Calibri"/>
              </a:rPr>
              <a:t>t</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s</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Δ</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for constant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s</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However, this prey’s population is reduced by an amount proportional to the product of the number of hawks and the number of squirrels, </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Thus, with a proportionality constant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hs</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for this reduction, the change in the number of squirrels from time </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to time </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is as follows:</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Δ</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 (squirrel growth at time </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Δ</a:t>
            </a:r>
            <a:r>
              <a:rPr b="0" i="1" lang="en-US" sz="2800" u="none" cap="none" strike="noStrike">
                <a:solidFill>
                  <a:srgbClr val="000000"/>
                </a:solidFill>
                <a:latin typeface="Calibri"/>
                <a:ea typeface="Calibri"/>
                <a:cs typeface="Calibri"/>
                <a:sym typeface="Calibri"/>
              </a:rPr>
              <a:t>t</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s</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hs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Δ</a:t>
            </a:r>
            <a:r>
              <a:rPr b="0" i="1" lang="en-US" sz="2800" u="none" cap="none" strike="noStrike">
                <a:solidFill>
                  <a:srgbClr val="000000"/>
                </a:solidFill>
                <a:latin typeface="Calibri"/>
                <a:ea typeface="Calibri"/>
                <a:cs typeface="Calibri"/>
                <a:sym typeface="Calibri"/>
              </a:rPr>
              <a:t>t</a:t>
            </a:r>
            <a:endParaRPr b="0" i="0" sz="28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Constrained Growth Model</a:t>
            </a:r>
            <a:endParaRPr b="0" i="0" sz="4400" u="none" cap="none" strike="noStrike">
              <a:latin typeface="Arial"/>
              <a:ea typeface="Arial"/>
              <a:cs typeface="Arial"/>
              <a:sym typeface="Arial"/>
            </a:endParaRPr>
          </a:p>
        </p:txBody>
      </p:sp>
      <p:sp>
        <p:nvSpPr>
          <p:cNvPr id="67" name="Google Shape;67;p15"/>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Endemic populations increase rapidly at first, but they eventually encounter resistance from the environment— competitors, predators, limited resources, and disease.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the environment tends to limit the growth of populations, so that they usually increase only to a certain level and then do not increase or decrease drastically unless a change in the environment occurs.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This maximum population size that the environment can support indefinitely is termed the </a:t>
            </a:r>
            <a:r>
              <a:rPr b="1" i="0" lang="en-US" sz="2800" u="none" cap="none" strike="noStrike">
                <a:solidFill>
                  <a:srgbClr val="000000"/>
                </a:solidFill>
                <a:latin typeface="Calibri"/>
                <a:ea typeface="Calibri"/>
                <a:cs typeface="Calibri"/>
                <a:sym typeface="Calibri"/>
              </a:rPr>
              <a:t>carrying capacity</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Lotka-Volterra Model</a:t>
            </a:r>
            <a:endParaRPr b="0" i="0" sz="4400" u="none" cap="none" strike="noStrike">
              <a:latin typeface="Arial"/>
              <a:ea typeface="Arial"/>
              <a:cs typeface="Arial"/>
              <a:sym typeface="Arial"/>
            </a:endParaRPr>
          </a:p>
        </p:txBody>
      </p:sp>
      <p:sp>
        <p:nvSpPr>
          <p:cNvPr id="189" name="Google Shape;189;p33"/>
          <p:cNvSpPr/>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h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 (hawk growth at time </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Δ</a:t>
            </a:r>
            <a:r>
              <a:rPr b="0" i="1" lang="en-US" sz="2800" u="none" cap="none" strike="noStrike">
                <a:solidFill>
                  <a:srgbClr val="000000"/>
                </a:solidFill>
                <a:latin typeface="Calibri"/>
                <a:ea typeface="Calibri"/>
                <a:cs typeface="Calibri"/>
                <a:sym typeface="Calibri"/>
              </a:rPr>
              <a:t>t</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sh</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h</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Δ</a:t>
            </a:r>
            <a:r>
              <a:rPr b="0" i="1" lang="en-US" sz="2800" u="none" cap="none" strike="noStrike">
                <a:solidFill>
                  <a:srgbClr val="000000"/>
                </a:solidFill>
                <a:latin typeface="Calibri"/>
                <a:ea typeface="Calibri"/>
                <a:cs typeface="Calibri"/>
                <a:sym typeface="Calibri"/>
              </a:rPr>
              <a:t>t</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Although the deaths of the squirrels and the births of the hawks are both proportional to the product of the number of possible interactions of the two populations, their constants of proportionality,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hs</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and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sh</a:t>
            </a:r>
            <a:r>
              <a:rPr b="0" i="0" lang="en-US" sz="2800" u="none" cap="none" strike="noStrike">
                <a:solidFill>
                  <a:srgbClr val="000000"/>
                </a:solidFill>
                <a:latin typeface="Calibri"/>
                <a:ea typeface="Calibri"/>
                <a:cs typeface="Calibri"/>
                <a:sym typeface="Calibri"/>
              </a:rPr>
              <a:t>, respectively, are probably different. For instance, 2% of the possible interactions might result in the death of a squirrel, while only 1% of the possible interactions might contribute to the birth of a hawk.</a:t>
            </a:r>
            <a:endParaRPr b="0" i="0" sz="28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Lotka-Volterra Model</a:t>
            </a:r>
            <a:endParaRPr b="0" i="0" sz="4400" u="none" cap="none" strike="noStrike">
              <a:latin typeface="Arial"/>
              <a:ea typeface="Arial"/>
              <a:cs typeface="Arial"/>
              <a:sym typeface="Arial"/>
            </a:endParaRPr>
          </a:p>
        </p:txBody>
      </p:sp>
      <p:sp>
        <p:nvSpPr>
          <p:cNvPr id="195" name="Google Shape;195;p34"/>
          <p:cNvSpPr/>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22716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 can express the predator-prey model, known as the </a:t>
            </a:r>
            <a:r>
              <a:rPr b="1" i="0" lang="en-US" sz="2800" u="none" cap="none" strike="noStrike">
                <a:solidFill>
                  <a:srgbClr val="000000"/>
                </a:solidFill>
                <a:latin typeface="Calibri"/>
                <a:ea typeface="Calibri"/>
                <a:cs typeface="Calibri"/>
                <a:sym typeface="Calibri"/>
              </a:rPr>
              <a:t>Lotka-Volterra model</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as the following pair of difference equations for the change in prey (here, change in</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squirrel population, Δ</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and change in predator (here, change in the hawk population, Δ</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 from time </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to time </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Δ</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s</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hs</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Δ</a:t>
            </a:r>
            <a:r>
              <a:rPr b="0" i="1" lang="en-US" sz="2800" u="none" cap="none" strike="noStrike">
                <a:solidFill>
                  <a:srgbClr val="000000"/>
                </a:solidFill>
                <a:latin typeface="Calibri"/>
                <a:ea typeface="Calibri"/>
                <a:cs typeface="Calibri"/>
                <a:sym typeface="Calibri"/>
              </a:rPr>
              <a:t>t              </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Δ</a:t>
            </a:r>
            <a:r>
              <a:rPr b="0" i="1" lang="en-US" sz="2800" u="none" cap="none" strike="noStrike">
                <a:solidFill>
                  <a:srgbClr val="000000"/>
                </a:solidFill>
                <a:latin typeface="Calibri"/>
                <a:ea typeface="Calibri"/>
                <a:cs typeface="Calibri"/>
                <a:sym typeface="Calibri"/>
              </a:rPr>
              <a:t>h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sh</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k</a:t>
            </a:r>
            <a:r>
              <a:rPr b="0" baseline="-25000" i="1" lang="en-US" sz="2800" u="none" cap="none" strike="noStrike">
                <a:solidFill>
                  <a:srgbClr val="000000"/>
                </a:solidFill>
                <a:latin typeface="Calibri"/>
                <a:ea typeface="Calibri"/>
                <a:cs typeface="Calibri"/>
                <a:sym typeface="Calibri"/>
              </a:rPr>
              <a:t>h</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t </a:t>
            </a:r>
            <a:r>
              <a:rPr b="0" i="0" lang="en-US" sz="2800" u="none" cap="none" strike="noStrike">
                <a:solidFill>
                  <a:srgbClr val="000000"/>
                </a:solidFill>
                <a:latin typeface="Calibri"/>
                <a:ea typeface="Calibri"/>
                <a:cs typeface="Calibri"/>
                <a:sym typeface="Calibri"/>
              </a:rPr>
              <a:t>– Δ</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 Δ</a:t>
            </a:r>
            <a:r>
              <a:rPr b="0" i="1" lang="en-US" sz="2800" u="none" cap="none" strike="noStrike">
                <a:solidFill>
                  <a:srgbClr val="000000"/>
                </a:solidFill>
                <a:latin typeface="Calibri"/>
                <a:ea typeface="Calibri"/>
                <a:cs typeface="Calibri"/>
                <a:sym typeface="Calibri"/>
              </a:rPr>
              <a:t>t</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1" lang="en-US" sz="2800" u="none" cap="none" strike="noStrike">
                <a:solidFill>
                  <a:srgbClr val="000000"/>
                </a:solidFill>
                <a:latin typeface="Calibri"/>
                <a:ea typeface="Calibri"/>
                <a:cs typeface="Calibri"/>
                <a:sym typeface="Calibri"/>
              </a:rPr>
              <a:t>ds/dt = k</a:t>
            </a:r>
            <a:r>
              <a:rPr b="0" baseline="-25000" i="1" lang="en-US" sz="2800" u="none" cap="none" strike="noStrike">
                <a:solidFill>
                  <a:srgbClr val="000000"/>
                </a:solidFill>
                <a:latin typeface="Calibri"/>
                <a:ea typeface="Calibri"/>
                <a:cs typeface="Calibri"/>
                <a:sym typeface="Calibri"/>
              </a:rPr>
              <a:t>s </a:t>
            </a:r>
            <a:r>
              <a:rPr b="0" i="1" lang="en-US" sz="2800" u="none" cap="none" strike="noStrike">
                <a:solidFill>
                  <a:srgbClr val="000000"/>
                </a:solidFill>
                <a:latin typeface="Calibri"/>
                <a:ea typeface="Calibri"/>
                <a:cs typeface="Calibri"/>
                <a:sym typeface="Calibri"/>
              </a:rPr>
              <a:t>s – k</a:t>
            </a:r>
            <a:r>
              <a:rPr b="0" baseline="-25000" i="1" lang="en-US" sz="2800" u="none" cap="none" strike="noStrike">
                <a:solidFill>
                  <a:srgbClr val="000000"/>
                </a:solidFill>
                <a:latin typeface="Calibri"/>
                <a:ea typeface="Calibri"/>
                <a:cs typeface="Calibri"/>
                <a:sym typeface="Calibri"/>
              </a:rPr>
              <a:t>hs</a:t>
            </a:r>
            <a:r>
              <a:rPr b="0" i="1" lang="en-US" sz="2800" u="none" cap="none" strike="noStrike">
                <a:solidFill>
                  <a:srgbClr val="000000"/>
                </a:solidFill>
                <a:latin typeface="Calibri"/>
                <a:ea typeface="Calibri"/>
                <a:cs typeface="Calibri"/>
                <a:sym typeface="Calibri"/>
              </a:rPr>
              <a:t>hs</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1" lang="en-US" sz="2800" u="none" cap="none" strike="noStrike">
                <a:solidFill>
                  <a:srgbClr val="000000"/>
                </a:solidFill>
                <a:latin typeface="Calibri"/>
                <a:ea typeface="Calibri"/>
                <a:cs typeface="Calibri"/>
                <a:sym typeface="Calibri"/>
              </a:rPr>
              <a:t>dh/dt = k</a:t>
            </a:r>
            <a:r>
              <a:rPr b="0" baseline="-25000" i="1" lang="en-US" sz="2800" u="none" cap="none" strike="noStrike">
                <a:solidFill>
                  <a:srgbClr val="000000"/>
                </a:solidFill>
                <a:latin typeface="Calibri"/>
                <a:ea typeface="Calibri"/>
                <a:cs typeface="Calibri"/>
                <a:sym typeface="Calibri"/>
              </a:rPr>
              <a:t>sh</a:t>
            </a:r>
            <a:r>
              <a:rPr b="0" i="1" lang="en-US" sz="2800" u="none" cap="none" strike="noStrike">
                <a:solidFill>
                  <a:srgbClr val="000000"/>
                </a:solidFill>
                <a:latin typeface="Calibri"/>
                <a:ea typeface="Calibri"/>
                <a:cs typeface="Calibri"/>
                <a:sym typeface="Calibri"/>
              </a:rPr>
              <a:t> sh – k</a:t>
            </a:r>
            <a:r>
              <a:rPr b="0" baseline="-25000" i="1" lang="en-US" sz="2800" u="none" cap="none" strike="noStrike">
                <a:solidFill>
                  <a:srgbClr val="000000"/>
                </a:solidFill>
                <a:latin typeface="Calibri"/>
                <a:ea typeface="Calibri"/>
                <a:cs typeface="Calibri"/>
                <a:sym typeface="Calibri"/>
              </a:rPr>
              <a:t>h </a:t>
            </a:r>
            <a:r>
              <a:rPr b="0" i="1" lang="en-US" sz="2800" u="none" cap="none" strike="noStrike">
                <a:solidFill>
                  <a:srgbClr val="000000"/>
                </a:solidFill>
                <a:latin typeface="Calibri"/>
                <a:ea typeface="Calibri"/>
                <a:cs typeface="Calibri"/>
                <a:sym typeface="Calibri"/>
              </a:rPr>
              <a:t>h</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Lotka-Volterra Model</a:t>
            </a:r>
            <a:endParaRPr b="0" i="0" sz="4400" u="none" cap="none" strike="noStrike">
              <a:latin typeface="Arial"/>
              <a:ea typeface="Arial"/>
              <a:cs typeface="Arial"/>
              <a:sym typeface="Arial"/>
            </a:endParaRPr>
          </a:p>
        </p:txBody>
      </p:sp>
      <p:pic>
        <p:nvPicPr>
          <p:cNvPr id="201" name="Google Shape;201;p35"/>
          <p:cNvPicPr preferRelativeResize="0"/>
          <p:nvPr/>
        </p:nvPicPr>
        <p:blipFill rotWithShape="1">
          <a:blip r:embed="rId3">
            <a:alphaModFix/>
          </a:blip>
          <a:srcRect b="0" l="0" r="0" t="0"/>
          <a:stretch/>
        </p:blipFill>
        <p:spPr>
          <a:xfrm>
            <a:off x="3224160" y="1933200"/>
            <a:ext cx="5742000" cy="4037040"/>
          </a:xfrm>
          <a:prstGeom prst="rect">
            <a:avLst/>
          </a:prstGeom>
          <a:noFill/>
          <a:ln>
            <a:noFill/>
          </a:ln>
        </p:spPr>
      </p:pic>
      <p:sp>
        <p:nvSpPr>
          <p:cNvPr id="202" name="Google Shape;202;p35"/>
          <p:cNvSpPr/>
          <p:nvPr/>
        </p:nvSpPr>
        <p:spPr>
          <a:xfrm>
            <a:off x="4719960" y="6214320"/>
            <a:ext cx="2751120" cy="36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Predator-prey diagram</a:t>
            </a:r>
            <a:endParaRPr b="0" i="0" sz="18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p:nvPr/>
        </p:nvSpPr>
        <p:spPr>
          <a:xfrm>
            <a:off x="926755" y="-10"/>
            <a:ext cx="10514100" cy="13242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Equation set</a:t>
            </a:r>
            <a:endParaRPr b="0" i="0" sz="4400" u="none" cap="none" strike="noStrike">
              <a:latin typeface="Arial"/>
              <a:ea typeface="Arial"/>
              <a:cs typeface="Arial"/>
              <a:sym typeface="Arial"/>
            </a:endParaRPr>
          </a:p>
        </p:txBody>
      </p:sp>
      <p:sp>
        <p:nvSpPr>
          <p:cNvPr id="208" name="Google Shape;208;p36"/>
          <p:cNvSpPr/>
          <p:nvPr/>
        </p:nvSpPr>
        <p:spPr>
          <a:xfrm>
            <a:off x="976030" y="1076685"/>
            <a:ext cx="10514100" cy="4350000"/>
          </a:xfrm>
          <a:prstGeom prst="rect">
            <a:avLst/>
          </a:prstGeom>
          <a:noFill/>
          <a:ln>
            <a:noFill/>
          </a:ln>
        </p:spPr>
        <p:txBody>
          <a:bodyPr anchorCtr="0" anchor="t" bIns="45000" lIns="90000" spcFirstLastPara="1" rIns="90000" wrap="square" tIns="45000">
            <a:noAutofit/>
          </a:bodyPr>
          <a:lstStyle/>
          <a:p>
            <a:pPr indent="-227160" lvl="0" marL="228600" marR="0" rtl="0" algn="l">
              <a:lnSpc>
                <a:spcPct val="90000"/>
              </a:lnSpc>
              <a:spcBef>
                <a:spcPts val="0"/>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predator_population</a:t>
            </a:r>
            <a:r>
              <a:rPr b="0" i="0" lang="en-US" sz="2800" u="none" cap="none" strike="noStrike">
                <a:solidFill>
                  <a:srgbClr val="000000"/>
                </a:solidFill>
                <a:latin typeface="Calibri"/>
                <a:ea typeface="Calibri"/>
                <a:cs typeface="Calibri"/>
                <a:sym typeface="Calibri"/>
              </a:rPr>
              <a:t>(0) = 15</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predator_birth_fraction </a:t>
            </a:r>
            <a:r>
              <a:rPr b="0" i="0" lang="en-US" sz="2800" u="none" cap="none" strike="noStrike">
                <a:solidFill>
                  <a:srgbClr val="000000"/>
                </a:solidFill>
                <a:latin typeface="Calibri"/>
                <a:ea typeface="Calibri"/>
                <a:cs typeface="Calibri"/>
                <a:sym typeface="Calibri"/>
              </a:rPr>
              <a:t>= 0.01</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predator_births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predator_birth_fraction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prey_population</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predator_population</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predator_death_proportionality_constant </a:t>
            </a:r>
            <a:r>
              <a:rPr b="0" i="0" lang="en-US" sz="2800" u="none" cap="none" strike="noStrike">
                <a:solidFill>
                  <a:srgbClr val="000000"/>
                </a:solidFill>
                <a:latin typeface="Calibri"/>
                <a:ea typeface="Calibri"/>
                <a:cs typeface="Calibri"/>
                <a:sym typeface="Calibri"/>
              </a:rPr>
              <a:t>= 1.06</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predator_deaths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predator_death_proportionality_constant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predator_population</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prey_population</a:t>
            </a:r>
            <a:r>
              <a:rPr b="0" i="0" lang="en-US" sz="2800" u="none" cap="none" strike="noStrike">
                <a:solidFill>
                  <a:srgbClr val="000000"/>
                </a:solidFill>
                <a:latin typeface="Calibri"/>
                <a:ea typeface="Calibri"/>
                <a:cs typeface="Calibri"/>
                <a:sym typeface="Calibri"/>
              </a:rPr>
              <a:t>(0) = 100</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prey_birth_fraction </a:t>
            </a:r>
            <a:r>
              <a:rPr b="0" i="0" lang="en-US" sz="2800" u="none" cap="none" strike="noStrike">
                <a:solidFill>
                  <a:srgbClr val="000000"/>
                </a:solidFill>
                <a:latin typeface="Calibri"/>
                <a:ea typeface="Calibri"/>
                <a:cs typeface="Calibri"/>
                <a:sym typeface="Calibri"/>
              </a:rPr>
              <a:t>= 2</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prey_births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prey_birth_fraction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prey_population</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prey_death_proportionality_constant </a:t>
            </a:r>
            <a:r>
              <a:rPr b="0" i="0" lang="en-US" sz="2800" u="none" cap="none" strike="noStrike">
                <a:solidFill>
                  <a:srgbClr val="000000"/>
                </a:solidFill>
                <a:latin typeface="Calibri"/>
                <a:ea typeface="Calibri"/>
                <a:cs typeface="Calibri"/>
                <a:sym typeface="Calibri"/>
              </a:rPr>
              <a:t>= 0.02</a:t>
            </a:r>
            <a:endParaRPr b="0" i="0" sz="2800" u="none" cap="none" strike="noStrike">
              <a:latin typeface="Arial"/>
              <a:ea typeface="Arial"/>
              <a:cs typeface="Arial"/>
              <a:sym typeface="Arial"/>
            </a:endParaRPr>
          </a:p>
          <a:p>
            <a:pPr indent="-227159"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prey_deaths = (prey_death_proportionality_constant * predator_population) *</a:t>
            </a:r>
            <a:r>
              <a:rPr lang="en-US" sz="2800"/>
              <a:t> </a:t>
            </a:r>
            <a:r>
              <a:rPr b="0" i="1" lang="en-US" sz="2800" u="none" cap="none" strike="noStrike">
                <a:solidFill>
                  <a:srgbClr val="000000"/>
                </a:solidFill>
                <a:latin typeface="Calibri"/>
                <a:ea typeface="Calibri"/>
                <a:cs typeface="Calibri"/>
                <a:sym typeface="Calibri"/>
              </a:rPr>
              <a:t>prey_population</a:t>
            </a:r>
            <a:endParaRPr b="0" i="0" sz="2800" u="none" cap="none"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p:nvPr/>
        </p:nvSpPr>
        <p:spPr>
          <a:xfrm>
            <a:off x="838080" y="365040"/>
            <a:ext cx="10514160" cy="1324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37"/>
          <p:cNvPicPr preferRelativeResize="0"/>
          <p:nvPr/>
        </p:nvPicPr>
        <p:blipFill rotWithShape="1">
          <a:blip r:embed="rId3">
            <a:alphaModFix/>
          </a:blip>
          <a:srcRect b="0" l="0" r="0" t="0"/>
          <a:stretch/>
        </p:blipFill>
        <p:spPr>
          <a:xfrm>
            <a:off x="3314520" y="2124000"/>
            <a:ext cx="5266080" cy="2763360"/>
          </a:xfrm>
          <a:prstGeom prst="rect">
            <a:avLst/>
          </a:prstGeom>
          <a:noFill/>
          <a:ln>
            <a:noFill/>
          </a:ln>
        </p:spPr>
      </p:pic>
      <p:sp>
        <p:nvSpPr>
          <p:cNvPr id="215" name="Google Shape;215;p37"/>
          <p:cNvSpPr/>
          <p:nvPr/>
        </p:nvSpPr>
        <p:spPr>
          <a:xfrm>
            <a:off x="3487680" y="5322240"/>
            <a:ext cx="5215320" cy="637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Graph of populations versus time in months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p:nvPr/>
        </p:nvSpPr>
        <p:spPr>
          <a:xfrm>
            <a:off x="838080" y="365040"/>
            <a:ext cx="10514160" cy="1324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38"/>
          <p:cNvPicPr preferRelativeResize="0"/>
          <p:nvPr/>
        </p:nvPicPr>
        <p:blipFill rotWithShape="1">
          <a:blip r:embed="rId3">
            <a:alphaModFix/>
          </a:blip>
          <a:srcRect b="0" l="0" r="0" t="0"/>
          <a:stretch/>
        </p:blipFill>
        <p:spPr>
          <a:xfrm>
            <a:off x="3484800" y="2315520"/>
            <a:ext cx="4685040" cy="2713320"/>
          </a:xfrm>
          <a:prstGeom prst="rect">
            <a:avLst/>
          </a:prstGeom>
          <a:noFill/>
          <a:ln>
            <a:noFill/>
          </a:ln>
        </p:spPr>
      </p:pic>
      <p:sp>
        <p:nvSpPr>
          <p:cNvPr id="222" name="Google Shape;222;p38"/>
          <p:cNvSpPr/>
          <p:nvPr/>
        </p:nvSpPr>
        <p:spPr>
          <a:xfrm>
            <a:off x="2717280" y="5285520"/>
            <a:ext cx="6219720" cy="36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Graph of predator population versus prey population</a:t>
            </a:r>
            <a:endParaRPr b="0" i="0" sz="1800" u="none" cap="none"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Force and Motion</a:t>
            </a:r>
            <a:endParaRPr b="0" i="0" sz="4400" u="none" cap="none" strike="noStrike">
              <a:latin typeface="Arial"/>
              <a:ea typeface="Arial"/>
              <a:cs typeface="Arial"/>
              <a:sym typeface="Arial"/>
            </a:endParaRPr>
          </a:p>
        </p:txBody>
      </p:sp>
      <p:sp>
        <p:nvSpPr>
          <p:cNvPr id="228" name="Google Shape;228;p39"/>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 want to model skydiving now.</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that we model velocity and acceleration first.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instantaneous rate of change, or derivative, of position (</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with respect to time (</a:t>
            </a:r>
            <a:r>
              <a:rPr b="0" i="1" lang="en-US" sz="2800" u="none" cap="none" strike="noStrike">
                <a:solidFill>
                  <a:srgbClr val="00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 is </a:t>
            </a:r>
            <a:r>
              <a:rPr b="1" i="0" lang="en-US" sz="2800" u="none" cap="none" strike="noStrike">
                <a:solidFill>
                  <a:srgbClr val="000000"/>
                </a:solidFill>
                <a:latin typeface="Calibri"/>
                <a:ea typeface="Calibri"/>
                <a:cs typeface="Calibri"/>
                <a:sym typeface="Calibri"/>
              </a:rPr>
              <a:t>velocity</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v</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Moreover, the instantaneous rate of change of velocity with respect to time is </a:t>
            </a:r>
            <a:r>
              <a:rPr b="1" i="0" lang="en-US" sz="2800" u="none" cap="none" strike="noStrike">
                <a:solidFill>
                  <a:srgbClr val="000000"/>
                </a:solidFill>
                <a:latin typeface="Calibri"/>
                <a:ea typeface="Calibri"/>
                <a:cs typeface="Calibri"/>
                <a:sym typeface="Calibri"/>
              </a:rPr>
              <a:t>acceleration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a</a:t>
            </a:r>
            <a:r>
              <a:rPr b="0" i="0" lang="en-US" sz="2800" u="none" cap="none" strike="noStrike">
                <a:solidFill>
                  <a:srgbClr val="000000"/>
                </a:solidFill>
                <a:latin typeface="Calibri"/>
                <a:ea typeface="Calibri"/>
                <a:cs typeface="Calibri"/>
                <a:sym typeface="Calibri"/>
              </a:rPr>
              <a:t>). In derivative notation, we have the following:</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 use these derivatives in modeling the motion of a ball when, on a windless day, someone standing on a bridge holds a ball over the side and tosses the ball straight up into the air.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40"/>
          <p:cNvPicPr preferRelativeResize="0"/>
          <p:nvPr/>
        </p:nvPicPr>
        <p:blipFill rotWithShape="1">
          <a:blip r:embed="rId3">
            <a:alphaModFix/>
          </a:blip>
          <a:srcRect b="0" l="0" r="0" t="0"/>
          <a:stretch/>
        </p:blipFill>
        <p:spPr>
          <a:xfrm>
            <a:off x="1656720" y="1395720"/>
            <a:ext cx="7318440" cy="4359240"/>
          </a:xfrm>
          <a:prstGeom prst="rect">
            <a:avLst/>
          </a:prstGeom>
          <a:noFill/>
          <a:ln>
            <a:noFill/>
          </a:ln>
        </p:spPr>
      </p:pic>
      <p:sp>
        <p:nvSpPr>
          <p:cNvPr id="235" name="Google Shape;235;p40"/>
          <p:cNvSpPr/>
          <p:nvPr/>
        </p:nvSpPr>
        <p:spPr>
          <a:xfrm>
            <a:off x="3105720" y="5756040"/>
            <a:ext cx="530244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Diagram of motion of ball thrown straight up</a:t>
            </a:r>
            <a:endParaRPr b="0" i="0" sz="1800" u="none" cap="none"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41"/>
          <p:cNvPicPr preferRelativeResize="0"/>
          <p:nvPr/>
        </p:nvPicPr>
        <p:blipFill rotWithShape="1">
          <a:blip r:embed="rId3">
            <a:alphaModFix/>
          </a:blip>
          <a:srcRect b="0" l="0" r="0" t="0"/>
          <a:stretch/>
        </p:blipFill>
        <p:spPr>
          <a:xfrm>
            <a:off x="3826080" y="2297160"/>
            <a:ext cx="4294800" cy="2456280"/>
          </a:xfrm>
          <a:prstGeom prst="rect">
            <a:avLst/>
          </a:prstGeom>
          <a:noFill/>
          <a:ln>
            <a:noFill/>
          </a:ln>
        </p:spPr>
      </p:pic>
      <p:sp>
        <p:nvSpPr>
          <p:cNvPr id="242" name="Google Shape;242;p41"/>
          <p:cNvSpPr/>
          <p:nvPr/>
        </p:nvSpPr>
        <p:spPr>
          <a:xfrm>
            <a:off x="2670120" y="5154120"/>
            <a:ext cx="6472800" cy="637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Graph of velocity (m/s) and position (m) of ball versus time (s)</a:t>
            </a:r>
            <a:endParaRPr b="0" i="0" sz="18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42"/>
          <p:cNvPicPr preferRelativeResize="0"/>
          <p:nvPr/>
        </p:nvPicPr>
        <p:blipFill rotWithShape="1">
          <a:blip r:embed="rId3">
            <a:alphaModFix/>
          </a:blip>
          <a:srcRect b="0" l="0" r="0" t="0"/>
          <a:stretch/>
        </p:blipFill>
        <p:spPr>
          <a:xfrm>
            <a:off x="3639240" y="2477160"/>
            <a:ext cx="4351680" cy="2437200"/>
          </a:xfrm>
          <a:prstGeom prst="rect">
            <a:avLst/>
          </a:prstGeom>
          <a:noFill/>
          <a:ln>
            <a:noFill/>
          </a:ln>
        </p:spPr>
      </p:pic>
      <p:sp>
        <p:nvSpPr>
          <p:cNvPr id="249" name="Google Shape;249;p42"/>
          <p:cNvSpPr/>
          <p:nvPr/>
        </p:nvSpPr>
        <p:spPr>
          <a:xfrm>
            <a:off x="2767680" y="5379120"/>
            <a:ext cx="609480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Graph of velocity (m/s), position (m), and speed (m/s) of ball versus time (s)</a:t>
            </a:r>
            <a:endParaRPr b="0" i="0" sz="1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Carrying Capacity</a:t>
            </a:r>
            <a:endParaRPr b="0" i="0" sz="4400" u="none" cap="none" strike="noStrike">
              <a:latin typeface="Arial"/>
              <a:ea typeface="Arial"/>
              <a:cs typeface="Arial"/>
              <a:sym typeface="Arial"/>
            </a:endParaRPr>
          </a:p>
        </p:txBody>
      </p:sp>
      <p:sp>
        <p:nvSpPr>
          <p:cNvPr id="73" name="Google Shape;73;p16"/>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unconstrained growth model, we have</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When the population is very small, the number of deaths be almost zero, indicating that few individuals are dying.</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Near the carrying capacity, the number of deaths should be almost equal to the number of births, so that the population remains roughly constant. </a:t>
            </a:r>
            <a:endParaRPr b="0" i="0" sz="2800" u="none" cap="none" strike="noStrike">
              <a:latin typeface="Arial"/>
              <a:ea typeface="Arial"/>
              <a:cs typeface="Arial"/>
              <a:sym typeface="Arial"/>
            </a:endParaRPr>
          </a:p>
          <a:p>
            <a:pPr indent="0" lvl="0" marL="45720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pic>
        <p:nvPicPr>
          <p:cNvPr id="74" name="Google Shape;74;p16"/>
          <p:cNvPicPr preferRelativeResize="0"/>
          <p:nvPr/>
        </p:nvPicPr>
        <p:blipFill rotWithShape="1">
          <a:blip r:embed="rId3">
            <a:alphaModFix/>
          </a:blip>
          <a:srcRect b="0" l="0" r="0" t="0"/>
          <a:stretch/>
        </p:blipFill>
        <p:spPr>
          <a:xfrm>
            <a:off x="4825530" y="2546360"/>
            <a:ext cx="1545480" cy="7948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Force and Motion Model involving friction</a:t>
            </a:r>
            <a:endParaRPr b="0" i="0" sz="4400" u="none" cap="none" strike="noStrike">
              <a:latin typeface="Arial"/>
              <a:ea typeface="Arial"/>
              <a:cs typeface="Arial"/>
              <a:sym typeface="Arial"/>
            </a:endParaRPr>
          </a:p>
        </p:txBody>
      </p:sp>
      <p:sp>
        <p:nvSpPr>
          <p:cNvPr id="255" name="Google Shape;255;p43"/>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Kinetic friction, </a:t>
            </a:r>
            <a:r>
              <a:rPr b="0" i="0" lang="en-US" sz="2800" u="none" cap="none" strike="noStrike">
                <a:solidFill>
                  <a:srgbClr val="000000"/>
                </a:solidFill>
                <a:latin typeface="Calibri"/>
                <a:ea typeface="Calibri"/>
                <a:cs typeface="Calibri"/>
                <a:sym typeface="Calibri"/>
              </a:rPr>
              <a:t>or </a:t>
            </a:r>
            <a:r>
              <a:rPr b="1" i="0" lang="en-US" sz="2800" u="none" cap="none" strike="noStrike">
                <a:solidFill>
                  <a:srgbClr val="000000"/>
                </a:solidFill>
                <a:latin typeface="Calibri"/>
                <a:ea typeface="Calibri"/>
                <a:cs typeface="Calibri"/>
                <a:sym typeface="Calibri"/>
              </a:rPr>
              <a:t>drag</a:t>
            </a:r>
            <a:r>
              <a:rPr b="0" i="0" lang="en-US" sz="2800" u="none" cap="none" strike="noStrike">
                <a:solidFill>
                  <a:srgbClr val="000000"/>
                </a:solidFill>
                <a:latin typeface="Calibri"/>
                <a:ea typeface="Calibri"/>
                <a:cs typeface="Calibri"/>
                <a:sym typeface="Calibri"/>
              </a:rPr>
              <a:t>, is a force. This force between objects is in the opposite direction to a moving object and tends to slow motion. Thus, kinetic friction dampens motion of an object.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When an object moves through a fluid, such as air or water, the fluid friction is a function of the object’s velocity. For example, the faster we pedal a bicycle, the harder it is for us to do so. As our velocity increases, so does the friction of the air on our bodies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Different models for fluid friction</a:t>
            </a:r>
            <a:endParaRPr b="0" i="0" sz="4400" u="none" cap="none" strike="noStrike">
              <a:latin typeface="Arial"/>
              <a:ea typeface="Arial"/>
              <a:cs typeface="Arial"/>
              <a:sym typeface="Arial"/>
            </a:endParaRPr>
          </a:p>
        </p:txBody>
      </p:sp>
      <p:pic>
        <p:nvPicPr>
          <p:cNvPr id="261" name="Google Shape;261;p44"/>
          <p:cNvPicPr preferRelativeResize="0"/>
          <p:nvPr/>
        </p:nvPicPr>
        <p:blipFill rotWithShape="1">
          <a:blip r:embed="rId3">
            <a:alphaModFix/>
          </a:blip>
          <a:srcRect b="0" l="0" r="0" t="0"/>
          <a:stretch/>
        </p:blipFill>
        <p:spPr>
          <a:xfrm>
            <a:off x="1171080" y="1979640"/>
            <a:ext cx="9185400" cy="48772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p45"/>
          <p:cNvPicPr preferRelativeResize="0"/>
          <p:nvPr/>
        </p:nvPicPr>
        <p:blipFill rotWithShape="1">
          <a:blip r:embed="rId3">
            <a:alphaModFix/>
          </a:blip>
          <a:srcRect b="0" l="0" r="0" t="0"/>
          <a:stretch/>
        </p:blipFill>
        <p:spPr>
          <a:xfrm>
            <a:off x="2254680" y="1591200"/>
            <a:ext cx="6562080" cy="4830120"/>
          </a:xfrm>
          <a:prstGeom prst="rect">
            <a:avLst/>
          </a:prstGeom>
          <a:noFill/>
          <a:ln>
            <a:noFill/>
          </a:ln>
        </p:spPr>
      </p:pic>
      <p:sp>
        <p:nvSpPr>
          <p:cNvPr id="268" name="Google Shape;268;p45"/>
          <p:cNvSpPr/>
          <p:nvPr/>
        </p:nvSpPr>
        <p:spPr>
          <a:xfrm>
            <a:off x="2721960" y="6422400"/>
            <a:ext cx="6094800" cy="637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Diagram for motion of ball under influence of air friction </a:t>
            </a:r>
            <a:endParaRPr b="0" i="0" sz="1800" u="none" cap="none"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Equation Set for friction during fall model</a:t>
            </a:r>
            <a:endParaRPr b="0" i="0" sz="4400" u="none" cap="none" strike="noStrike">
              <a:latin typeface="Arial"/>
              <a:ea typeface="Arial"/>
              <a:cs typeface="Arial"/>
              <a:sym typeface="Arial"/>
            </a:endParaRPr>
          </a:p>
        </p:txBody>
      </p:sp>
      <p:sp>
        <p:nvSpPr>
          <p:cNvPr id="274" name="Google Shape;274;p46"/>
          <p:cNvSpPr/>
          <p:nvPr/>
        </p:nvSpPr>
        <p:spPr>
          <a:xfrm>
            <a:off x="3413880" y="1825560"/>
            <a:ext cx="6094800" cy="5026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mass </a:t>
            </a:r>
            <a:r>
              <a:rPr b="0" i="0" lang="en-US" sz="1800" u="none" cap="none" strike="noStrike">
                <a:solidFill>
                  <a:srgbClr val="000000"/>
                </a:solidFill>
                <a:latin typeface="Times New Roman"/>
                <a:ea typeface="Times New Roman"/>
                <a:cs typeface="Times New Roman"/>
                <a:sym typeface="Times New Roman"/>
              </a:rPr>
              <a:t>= 0.5 kg</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acceleration_due_to_gravity </a:t>
            </a:r>
            <a:r>
              <a:rPr b="0" i="0" lang="en-US" sz="1800" u="none" cap="none" strike="noStrike">
                <a:solidFill>
                  <a:srgbClr val="000000"/>
                </a:solidFill>
                <a:latin typeface="Times New Roman"/>
                <a:ea typeface="Times New Roman"/>
                <a:cs typeface="Times New Roman"/>
                <a:sym typeface="Times New Roman"/>
              </a:rPr>
              <a:t>= –9.81 m/s</a:t>
            </a:r>
            <a:r>
              <a:rPr b="0" i="0" lang="en-US" sz="800" u="none" cap="none" strike="noStrike">
                <a:solidFill>
                  <a:srgbClr val="000000"/>
                </a:solidFill>
                <a:latin typeface="Times New Roman"/>
                <a:ea typeface="Times New Roman"/>
                <a:cs typeface="Times New Roman"/>
                <a:sym typeface="Times New Roman"/>
              </a:rPr>
              <a:t>2</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radius </a:t>
            </a:r>
            <a:r>
              <a:rPr b="0" i="0" lang="en-US" sz="1800" u="none" cap="none" strike="noStrike">
                <a:solidFill>
                  <a:srgbClr val="000000"/>
                </a:solidFill>
                <a:latin typeface="Times New Roman"/>
                <a:ea typeface="Times New Roman"/>
                <a:cs typeface="Times New Roman"/>
                <a:sym typeface="Times New Roman"/>
              </a:rPr>
              <a:t>= 0.05 m</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weight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mass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acceleration_due_to_gravity</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projected_area </a:t>
            </a:r>
            <a:r>
              <a:rPr b="0" i="0" lang="en-US" sz="1800" u="none" cap="none" strike="noStrike">
                <a:solidFill>
                  <a:srgbClr val="000000"/>
                </a:solidFill>
                <a:latin typeface="Times New Roman"/>
                <a:ea typeface="Times New Roman"/>
                <a:cs typeface="Times New Roman"/>
                <a:sym typeface="Times New Roman"/>
              </a:rPr>
              <a:t>= 3.14159 * </a:t>
            </a:r>
            <a:r>
              <a:rPr b="0" i="1" lang="en-US" sz="1800" u="none" cap="none" strike="noStrike">
                <a:solidFill>
                  <a:srgbClr val="000000"/>
                </a:solidFill>
                <a:latin typeface="Times"/>
                <a:ea typeface="Times"/>
                <a:cs typeface="Times"/>
                <a:sym typeface="Times"/>
              </a:rPr>
              <a:t>radius</a:t>
            </a:r>
            <a:r>
              <a:rPr b="0" i="0" lang="en-US" sz="1800" u="none" cap="none" strike="noStrike">
                <a:solidFill>
                  <a:srgbClr val="000000"/>
                </a:solidFill>
                <a:latin typeface="Times New Roman"/>
                <a:ea typeface="Times New Roman"/>
                <a:cs typeface="Times New Roman"/>
                <a:sym typeface="Times New Roman"/>
              </a:rPr>
              <a:t>^2</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air_friction </a:t>
            </a:r>
            <a:r>
              <a:rPr b="0" i="0" lang="en-US" sz="1800" u="none" cap="none" strike="noStrike">
                <a:solidFill>
                  <a:srgbClr val="000000"/>
                </a:solidFill>
                <a:latin typeface="Times New Roman"/>
                <a:ea typeface="Times New Roman"/>
                <a:cs typeface="Times New Roman"/>
                <a:sym typeface="Times New Roman"/>
              </a:rPr>
              <a:t>= –0.65 * </a:t>
            </a:r>
            <a:r>
              <a:rPr b="0" i="1" lang="en-US" sz="1800" u="none" cap="none" strike="noStrike">
                <a:solidFill>
                  <a:srgbClr val="000000"/>
                </a:solidFill>
                <a:latin typeface="Times"/>
                <a:ea typeface="Times"/>
                <a:cs typeface="Times"/>
                <a:sym typeface="Times"/>
              </a:rPr>
              <a:t>projected_area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velocity </a:t>
            </a:r>
            <a:r>
              <a:rPr b="0" i="0" lang="en-US" sz="1800" u="none" cap="none" strike="noStrike">
                <a:solidFill>
                  <a:srgbClr val="000000"/>
                </a:solidFill>
                <a:latin typeface="Times New Roman"/>
                <a:ea typeface="Times New Roman"/>
                <a:cs typeface="Times New Roman"/>
                <a:sym typeface="Times New Roman"/>
              </a:rPr>
              <a:t>* ABS(</a:t>
            </a:r>
            <a:r>
              <a:rPr b="0" i="1" lang="en-US" sz="1800" u="none" cap="none" strike="noStrike">
                <a:solidFill>
                  <a:srgbClr val="000000"/>
                </a:solidFill>
                <a:latin typeface="Times"/>
                <a:ea typeface="Times"/>
                <a:cs typeface="Times"/>
                <a:sym typeface="Times"/>
              </a:rPr>
              <a:t>velocity</a:t>
            </a: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total_force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weight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air_friction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acceleration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total_force</a:t>
            </a:r>
            <a:r>
              <a:rPr b="0" i="0" lang="en-US" sz="1800" u="none" cap="none" strike="noStrike">
                <a:solidFill>
                  <a:srgbClr val="000000"/>
                </a:solidFill>
                <a:latin typeface="Times New Roman"/>
                <a:ea typeface="Times New Roman"/>
                <a:cs typeface="Times New Roman"/>
                <a:sym typeface="Times New Roman"/>
              </a:rPr>
              <a:t>/</a:t>
            </a:r>
            <a:r>
              <a:rPr b="0" i="1" lang="en-US" sz="1800" u="none" cap="none" strike="noStrike">
                <a:solidFill>
                  <a:srgbClr val="000000"/>
                </a:solidFill>
                <a:latin typeface="Times"/>
                <a:ea typeface="Times"/>
                <a:cs typeface="Times"/>
                <a:sym typeface="Times"/>
              </a:rPr>
              <a:t>mass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change_in_velocity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acceleration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change_in_position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velocity</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speed </a:t>
            </a:r>
            <a:r>
              <a:rPr b="0" i="0" lang="en-US" sz="1800" u="none" cap="none" strike="noStrike">
                <a:solidFill>
                  <a:srgbClr val="000000"/>
                </a:solidFill>
                <a:latin typeface="Times New Roman"/>
                <a:ea typeface="Times New Roman"/>
                <a:cs typeface="Times New Roman"/>
                <a:sym typeface="Times New Roman"/>
              </a:rPr>
              <a:t>= ABS(</a:t>
            </a:r>
            <a:r>
              <a:rPr b="0" i="1" lang="en-US" sz="1800" u="none" cap="none" strike="noStrike">
                <a:solidFill>
                  <a:srgbClr val="000000"/>
                </a:solidFill>
                <a:latin typeface="Times"/>
                <a:ea typeface="Times"/>
                <a:cs typeface="Times"/>
                <a:sym typeface="Times"/>
              </a:rPr>
              <a:t>velocity</a:t>
            </a: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velocity</a:t>
            </a:r>
            <a:r>
              <a:rPr b="0" i="0" lang="en-US" sz="1800" u="none" cap="none" strike="noStrike">
                <a:solidFill>
                  <a:srgbClr val="000000"/>
                </a:solidFill>
                <a:latin typeface="Times New Roman"/>
                <a:ea typeface="Times New Roman"/>
                <a:cs typeface="Times New Roman"/>
                <a:sym typeface="Times New Roman"/>
              </a:rPr>
              <a:t>(0) = 0 m/s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velocity</a:t>
            </a:r>
            <a:r>
              <a:rPr b="0" i="0" lang="en-US" sz="1800" u="none" cap="none" strike="noStrike">
                <a:solidFill>
                  <a:srgbClr val="000000"/>
                </a:solidFill>
                <a:latin typeface="Times New Roman"/>
                <a:ea typeface="Times New Roman"/>
                <a:cs typeface="Times New Roman"/>
                <a:sym typeface="Times New Roman"/>
              </a:rPr>
              <a:t>(</a:t>
            </a:r>
            <a:r>
              <a:rPr b="0" i="1" lang="en-US" sz="1800" u="none" cap="none" strike="noStrike">
                <a:solidFill>
                  <a:srgbClr val="000000"/>
                </a:solidFill>
                <a:latin typeface="Times"/>
                <a:ea typeface="Times"/>
                <a:cs typeface="Times"/>
                <a:sym typeface="Times"/>
              </a:rPr>
              <a:t>t</a:t>
            </a:r>
            <a:r>
              <a:rPr b="0" i="0" lang="en-US" sz="1800" u="none" cap="none" strike="noStrike">
                <a:solidFill>
                  <a:srgbClr val="000000"/>
                </a:solidFill>
                <a:latin typeface="Times New Roman"/>
                <a:ea typeface="Times New Roman"/>
                <a:cs typeface="Times New Roman"/>
                <a:sym typeface="Times New Roman"/>
              </a:rPr>
              <a:t>) = </a:t>
            </a:r>
            <a:r>
              <a:rPr b="0" i="1" lang="en-US" sz="1800" u="none" cap="none" strike="noStrike">
                <a:solidFill>
                  <a:srgbClr val="000000"/>
                </a:solidFill>
                <a:latin typeface="Times"/>
                <a:ea typeface="Times"/>
                <a:cs typeface="Times"/>
                <a:sym typeface="Times"/>
              </a:rPr>
              <a:t>velocity</a:t>
            </a:r>
            <a:r>
              <a:rPr b="0" i="0" lang="en-US" sz="1800" u="none" cap="none" strike="noStrike">
                <a:solidFill>
                  <a:srgbClr val="000000"/>
                </a:solidFill>
                <a:latin typeface="Times New Roman"/>
                <a:ea typeface="Times New Roman"/>
                <a:cs typeface="Times New Roman"/>
                <a:sym typeface="Times New Roman"/>
              </a:rPr>
              <a:t>(</a:t>
            </a:r>
            <a:r>
              <a:rPr b="0" i="1" lang="en-US" sz="1800" u="none" cap="none" strike="noStrike">
                <a:solidFill>
                  <a:srgbClr val="000000"/>
                </a:solidFill>
                <a:latin typeface="Times"/>
                <a:ea typeface="Times"/>
                <a:cs typeface="Times"/>
                <a:sym typeface="Times"/>
              </a:rPr>
              <a:t>t </a:t>
            </a:r>
            <a:r>
              <a:rPr b="0" i="0" lang="en-US" sz="1800" u="none" cap="none" strike="noStrike">
                <a:solidFill>
                  <a:srgbClr val="000000"/>
                </a:solidFill>
                <a:latin typeface="Times New Roman"/>
                <a:ea typeface="Times New Roman"/>
                <a:cs typeface="Times New Roman"/>
                <a:sym typeface="Times New Roman"/>
              </a:rPr>
              <a:t>– Δ</a:t>
            </a:r>
            <a:r>
              <a:rPr b="0" i="1" lang="en-US" sz="1800" u="none" cap="none" strike="noStrike">
                <a:solidFill>
                  <a:srgbClr val="000000"/>
                </a:solidFill>
                <a:latin typeface="Times"/>
                <a:ea typeface="Times"/>
                <a:cs typeface="Times"/>
                <a:sym typeface="Times"/>
              </a:rPr>
              <a:t>t</a:t>
            </a:r>
            <a:r>
              <a:rPr b="0" i="0" lang="en-US" sz="1800" u="none" cap="none" strike="noStrike">
                <a:solidFill>
                  <a:srgbClr val="000000"/>
                </a:solidFill>
                <a:latin typeface="Times New Roman"/>
                <a:ea typeface="Times New Roman"/>
                <a:cs typeface="Times New Roman"/>
                <a:sym typeface="Times New Roman"/>
              </a:rPr>
              <a:t>) + (</a:t>
            </a:r>
            <a:r>
              <a:rPr b="0" i="1" lang="en-US" sz="1800" u="none" cap="none" strike="noStrike">
                <a:solidFill>
                  <a:srgbClr val="000000"/>
                </a:solidFill>
                <a:latin typeface="Times"/>
                <a:ea typeface="Times"/>
                <a:cs typeface="Times"/>
                <a:sym typeface="Times"/>
              </a:rPr>
              <a:t>change_in_velocity</a:t>
            </a:r>
            <a:r>
              <a:rPr b="0" i="0" lang="en-US" sz="1800" u="none" cap="none" strike="noStrike">
                <a:solidFill>
                  <a:srgbClr val="000000"/>
                </a:solidFill>
                <a:latin typeface="Times New Roman"/>
                <a:ea typeface="Times New Roman"/>
                <a:cs typeface="Times New Roman"/>
                <a:sym typeface="Times New Roman"/>
              </a:rPr>
              <a:t>) * Δ</a:t>
            </a:r>
            <a:r>
              <a:rPr b="0" i="1" lang="en-US" sz="1800" u="none" cap="none" strike="noStrike">
                <a:solidFill>
                  <a:srgbClr val="000000"/>
                </a:solidFill>
                <a:latin typeface="Times"/>
                <a:ea typeface="Times"/>
                <a:cs typeface="Times"/>
                <a:sym typeface="Times"/>
              </a:rPr>
              <a:t>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position</a:t>
            </a:r>
            <a:r>
              <a:rPr b="0" i="0" lang="en-US" sz="1800" u="none" cap="none" strike="noStrike">
                <a:solidFill>
                  <a:srgbClr val="000000"/>
                </a:solidFill>
                <a:latin typeface="Times New Roman"/>
                <a:ea typeface="Times New Roman"/>
                <a:cs typeface="Times New Roman"/>
                <a:sym typeface="Times New Roman"/>
              </a:rPr>
              <a:t>(0) = 400 m</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Times"/>
                <a:ea typeface="Times"/>
                <a:cs typeface="Times"/>
                <a:sym typeface="Times"/>
              </a:rPr>
              <a:t>position(t)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position(t – </a:t>
            </a:r>
            <a:r>
              <a:rPr b="0" i="0" lang="en-US" sz="1800" u="none" cap="none" strike="noStrike">
                <a:solidFill>
                  <a:srgbClr val="000000"/>
                </a:solidFill>
                <a:latin typeface="Times New Roman"/>
                <a:ea typeface="Times New Roman"/>
                <a:cs typeface="Times New Roman"/>
                <a:sym typeface="Times New Roman"/>
              </a:rPr>
              <a:t>Δ</a:t>
            </a:r>
            <a:r>
              <a:rPr b="0" i="1" lang="en-US" sz="1800" u="none" cap="none" strike="noStrike">
                <a:solidFill>
                  <a:srgbClr val="000000"/>
                </a:solidFill>
                <a:latin typeface="Times"/>
                <a:ea typeface="Times"/>
                <a:cs typeface="Times"/>
                <a:sym typeface="Times"/>
              </a:rPr>
              <a:t>t) </a:t>
            </a:r>
            <a:r>
              <a:rPr b="0" i="0" lang="en-US" sz="1800" u="none" cap="none" strike="noStrike">
                <a:solidFill>
                  <a:srgbClr val="000000"/>
                </a:solidFill>
                <a:latin typeface="Times New Roman"/>
                <a:ea typeface="Times New Roman"/>
                <a:cs typeface="Times New Roman"/>
                <a:sym typeface="Times New Roman"/>
              </a:rPr>
              <a:t>+ </a:t>
            </a:r>
            <a:r>
              <a:rPr b="0" i="1" lang="en-US" sz="1800" u="none" cap="none" strike="noStrike">
                <a:solidFill>
                  <a:srgbClr val="000000"/>
                </a:solidFill>
                <a:latin typeface="Times"/>
                <a:ea typeface="Times"/>
                <a:cs typeface="Times"/>
                <a:sym typeface="Times"/>
              </a:rPr>
              <a:t>(change_in_position) * </a:t>
            </a:r>
            <a:r>
              <a:rPr b="0" i="0" lang="en-US" sz="1800" u="none" cap="none" strike="noStrike">
                <a:solidFill>
                  <a:srgbClr val="000000"/>
                </a:solidFill>
                <a:latin typeface="Times New Roman"/>
                <a:ea typeface="Times New Roman"/>
                <a:cs typeface="Times New Roman"/>
                <a:sym typeface="Times New Roman"/>
              </a:rPr>
              <a:t>Δ</a:t>
            </a:r>
            <a:r>
              <a:rPr b="0" i="1" lang="en-US" sz="1800" u="none" cap="none" strike="noStrike">
                <a:solidFill>
                  <a:srgbClr val="000000"/>
                </a:solidFill>
                <a:latin typeface="Times"/>
                <a:ea typeface="Times"/>
                <a:cs typeface="Times"/>
                <a:sym typeface="Times"/>
              </a:rPr>
              <a:t>t</a:t>
            </a:r>
            <a:endParaRPr b="0" i="0" sz="1800" u="none" cap="none"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47"/>
          <p:cNvPicPr preferRelativeResize="0"/>
          <p:nvPr/>
        </p:nvPicPr>
        <p:blipFill rotWithShape="1">
          <a:blip r:embed="rId3">
            <a:alphaModFix/>
          </a:blip>
          <a:srcRect b="0" l="0" r="0" t="0"/>
          <a:stretch/>
        </p:blipFill>
        <p:spPr>
          <a:xfrm>
            <a:off x="2755440" y="2279160"/>
            <a:ext cx="5094720" cy="2589840"/>
          </a:xfrm>
          <a:prstGeom prst="rect">
            <a:avLst/>
          </a:prstGeom>
          <a:noFill/>
          <a:ln>
            <a:noFill/>
          </a:ln>
        </p:spPr>
      </p:pic>
      <p:sp>
        <p:nvSpPr>
          <p:cNvPr id="281" name="Google Shape;281;p47"/>
          <p:cNvSpPr/>
          <p:nvPr/>
        </p:nvSpPr>
        <p:spPr>
          <a:xfrm>
            <a:off x="2755440" y="5135400"/>
            <a:ext cx="609480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Graph of position (m) and speed (m/s) of object versus time (s) under influence of friction</a:t>
            </a:r>
            <a:endParaRPr b="0" i="0" sz="1800" u="none" cap="none" strike="noStrik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Modeling Skydive</a:t>
            </a:r>
            <a:endParaRPr b="0" i="0" sz="4400" u="none" cap="none" strike="noStrike">
              <a:latin typeface="Arial"/>
              <a:ea typeface="Arial"/>
              <a:cs typeface="Arial"/>
              <a:sym typeface="Arial"/>
            </a:endParaRPr>
          </a:p>
        </p:txBody>
      </p:sp>
      <p:sp>
        <p:nvSpPr>
          <p:cNvPr id="287" name="Google Shape;287;p48"/>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simplicity, we consider someone jumping out of a stationary helicopter at 2000 m (about 6562 ft), and we ignore changes in air density.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model for a skydive out of a helicopter has two phases.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our model, the main difference in these two phases is the projected area in the direction of motion, down. </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One where the person is in a free fall</a:t>
            </a:r>
            <a:endParaRPr b="0" i="0" sz="2400" u="none" cap="none" strike="noStrike">
              <a:latin typeface="Arial"/>
              <a:ea typeface="Arial"/>
              <a:cs typeface="Arial"/>
              <a:sym typeface="Arial"/>
            </a:endParaRPr>
          </a:p>
          <a:p>
            <a:pPr indent="-227520" lvl="2" marL="1143000" marR="0" rtl="0" algn="l">
              <a:lnSpc>
                <a:spcPct val="90000"/>
              </a:lnSpc>
              <a:spcBef>
                <a:spcPts val="499"/>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crosssectional area of a jumper in the stable arch position with arms arched back and legs bent at the knees is approximately 0.4 m2 (about 4.3 ft2). </a:t>
            </a:r>
            <a:endParaRPr b="0" i="0" sz="20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other after the parachute opens, when the larger surface area results in more air resistance. </a:t>
            </a:r>
            <a:endParaRPr b="0" i="0" sz="2400" u="none" cap="none" strike="noStrike">
              <a:latin typeface="Arial"/>
              <a:ea typeface="Arial"/>
              <a:cs typeface="Arial"/>
              <a:sym typeface="Arial"/>
            </a:endParaRPr>
          </a:p>
          <a:p>
            <a:pPr indent="-227520" lvl="2" marL="1143000" marR="0" rtl="0" algn="l">
              <a:lnSpc>
                <a:spcPct val="90000"/>
              </a:lnSpc>
              <a:spcBef>
                <a:spcPts val="499"/>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Parachutes vary in their designs, but 28 m2 (about 301 ft2) is a reasonable value.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 trigger the pull of the ripcord by the height (</a:t>
            </a:r>
            <a:r>
              <a:rPr b="0" i="1" lang="en-US" sz="2800" u="none" cap="none" strike="noStrike">
                <a:solidFill>
                  <a:srgbClr val="000000"/>
                </a:solidFill>
                <a:latin typeface="Calibri"/>
                <a:ea typeface="Calibri"/>
                <a:cs typeface="Calibri"/>
                <a:sym typeface="Calibri"/>
              </a:rPr>
              <a:t>position</a:t>
            </a:r>
            <a:r>
              <a:rPr b="0" i="0" lang="en-US" sz="2800" u="none" cap="none" strike="noStrike">
                <a:solidFill>
                  <a:srgbClr val="000000"/>
                </a:solidFill>
                <a:latin typeface="Calibri"/>
                <a:ea typeface="Calibri"/>
                <a:cs typeface="Calibri"/>
                <a:sym typeface="Calibri"/>
              </a:rPr>
              <a:t>) above the ground, say, 1000 m (about 3281 ft).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the diagram contains a converter/variable (</a:t>
            </a:r>
            <a:r>
              <a:rPr b="0" i="1" lang="en-US" sz="2800" u="none" cap="none" strike="noStrike">
                <a:solidFill>
                  <a:srgbClr val="000000"/>
                </a:solidFill>
                <a:latin typeface="Calibri"/>
                <a:ea typeface="Calibri"/>
                <a:cs typeface="Calibri"/>
                <a:sym typeface="Calibri"/>
              </a:rPr>
              <a:t>position_open</a:t>
            </a:r>
            <a:r>
              <a:rPr b="0" i="0" lang="en-US" sz="2800" u="none" cap="none" strike="noStrike">
                <a:solidFill>
                  <a:srgbClr val="000000"/>
                </a:solidFill>
                <a:latin typeface="Calibri"/>
                <a:ea typeface="Calibri"/>
                <a:cs typeface="Calibri"/>
                <a:sym typeface="Calibri"/>
              </a:rPr>
              <a:t>) for this quantity and nectors/arrows from </a:t>
            </a:r>
            <a:r>
              <a:rPr b="0" i="1" lang="en-US" sz="2800" u="none" cap="none" strike="noStrike">
                <a:solidFill>
                  <a:srgbClr val="000000"/>
                </a:solidFill>
                <a:latin typeface="Calibri"/>
                <a:ea typeface="Calibri"/>
                <a:cs typeface="Calibri"/>
                <a:sym typeface="Calibri"/>
              </a:rPr>
              <a:t>position </a:t>
            </a:r>
            <a:r>
              <a:rPr b="0" i="0" lang="en-US" sz="2800" u="none" cap="none" strike="noStrike">
                <a:solidFill>
                  <a:srgbClr val="000000"/>
                </a:solidFill>
                <a:latin typeface="Calibri"/>
                <a:ea typeface="Calibri"/>
                <a:cs typeface="Calibri"/>
                <a:sym typeface="Calibri"/>
              </a:rPr>
              <a:t>to </a:t>
            </a:r>
            <a:r>
              <a:rPr b="0" i="1" lang="en-US" sz="2800" u="none" cap="none" strike="noStrike">
                <a:solidFill>
                  <a:srgbClr val="000000"/>
                </a:solidFill>
                <a:latin typeface="Calibri"/>
                <a:ea typeface="Calibri"/>
                <a:cs typeface="Calibri"/>
                <a:sym typeface="Calibri"/>
              </a:rPr>
              <a:t>position_open </a:t>
            </a:r>
            <a:r>
              <a:rPr b="0" i="0" lang="en-US" sz="2800" u="none" cap="none" strike="noStrike">
                <a:solidFill>
                  <a:srgbClr val="000000"/>
                </a:solidFill>
                <a:latin typeface="Calibri"/>
                <a:ea typeface="Calibri"/>
                <a:cs typeface="Calibri"/>
                <a:sym typeface="Calibri"/>
              </a:rPr>
              <a:t>and from </a:t>
            </a:r>
            <a:r>
              <a:rPr b="0" i="1" lang="en-US" sz="2800" u="none" cap="none" strike="noStrike">
                <a:solidFill>
                  <a:srgbClr val="000000"/>
                </a:solidFill>
                <a:latin typeface="Calibri"/>
                <a:ea typeface="Calibri"/>
                <a:cs typeface="Calibri"/>
                <a:sym typeface="Calibri"/>
              </a:rPr>
              <a:t>position_open </a:t>
            </a:r>
            <a:r>
              <a:rPr b="0" i="0" lang="en-US" sz="2800" u="none" cap="none" strike="noStrike">
                <a:solidFill>
                  <a:srgbClr val="000000"/>
                </a:solidFill>
                <a:latin typeface="Calibri"/>
                <a:ea typeface="Calibri"/>
                <a:cs typeface="Calibri"/>
                <a:sym typeface="Calibri"/>
              </a:rPr>
              <a:t>to </a:t>
            </a:r>
            <a:r>
              <a:rPr b="0" i="1" lang="en-US" sz="2800" u="none" cap="none" strike="noStrike">
                <a:solidFill>
                  <a:srgbClr val="000000"/>
                </a:solidFill>
                <a:latin typeface="Calibri"/>
                <a:ea typeface="Calibri"/>
                <a:cs typeface="Calibri"/>
                <a:sym typeface="Calibri"/>
              </a:rPr>
              <a:t>projected_area.</a:t>
            </a:r>
            <a:endParaRPr b="0" i="0" sz="2800" u="none" cap="none" strike="noStrik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Modeling Skydive</a:t>
            </a:r>
            <a:endParaRPr b="0" i="0" sz="4400" u="none" cap="none" strike="noStrike">
              <a:latin typeface="Arial"/>
              <a:ea typeface="Arial"/>
              <a:cs typeface="Arial"/>
              <a:sym typeface="Arial"/>
            </a:endParaRPr>
          </a:p>
        </p:txBody>
      </p:sp>
      <p:pic>
        <p:nvPicPr>
          <p:cNvPr id="293" name="Google Shape;293;p49"/>
          <p:cNvPicPr preferRelativeResize="0"/>
          <p:nvPr/>
        </p:nvPicPr>
        <p:blipFill rotWithShape="1">
          <a:blip r:embed="rId3">
            <a:alphaModFix/>
          </a:blip>
          <a:srcRect b="0" l="0" r="0" t="0"/>
          <a:stretch/>
        </p:blipFill>
        <p:spPr>
          <a:xfrm>
            <a:off x="2499120" y="1690560"/>
            <a:ext cx="5388120" cy="4350240"/>
          </a:xfrm>
          <a:prstGeom prst="rect">
            <a:avLst/>
          </a:prstGeom>
          <a:noFill/>
          <a:ln>
            <a:noFill/>
          </a:ln>
        </p:spPr>
      </p:pic>
      <p:sp>
        <p:nvSpPr>
          <p:cNvPr id="294" name="Google Shape;294;p49"/>
          <p:cNvSpPr/>
          <p:nvPr/>
        </p:nvSpPr>
        <p:spPr>
          <a:xfrm>
            <a:off x="8361360" y="2584800"/>
            <a:ext cx="3413160" cy="1461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a:t>
            </a:r>
            <a:r>
              <a:rPr b="0" i="1" lang="en-US" sz="1800" u="none" cap="none" strike="noStrike">
                <a:solidFill>
                  <a:srgbClr val="000000"/>
                </a:solidFill>
                <a:latin typeface="Calibri"/>
                <a:ea typeface="Calibri"/>
                <a:cs typeface="Calibri"/>
                <a:sym typeface="Calibri"/>
              </a:rPr>
              <a:t>position </a:t>
            </a:r>
            <a:r>
              <a:rPr b="0" i="0" lang="en-US" sz="1800" u="none" cap="none" strike="noStrike">
                <a:solidFill>
                  <a:srgbClr val="000000"/>
                </a:solidFill>
                <a:latin typeface="Calibri"/>
                <a:ea typeface="Calibri"/>
                <a:cs typeface="Calibri"/>
                <a:sym typeface="Calibri"/>
              </a:rPr>
              <a:t>&gt; </a:t>
            </a:r>
            <a:r>
              <a:rPr b="0" i="1" lang="en-US" sz="1800" u="none" cap="none" strike="noStrike">
                <a:solidFill>
                  <a:srgbClr val="000000"/>
                </a:solidFill>
                <a:latin typeface="Calibri"/>
                <a:ea typeface="Calibri"/>
                <a:cs typeface="Calibri"/>
                <a:sym typeface="Calibri"/>
              </a:rPr>
              <a:t>position_open</a:t>
            </a:r>
            <a:r>
              <a:rPr b="0" i="0" lang="en-US" sz="1800" u="none" cap="none" strike="noStrike">
                <a:solidFill>
                  <a:srgbClr val="000000"/>
                </a:solidFill>
                <a:latin typeface="Calibri"/>
                <a:ea typeface="Calibri"/>
                <a:cs typeface="Calibri"/>
                <a:sym typeface="Calibri"/>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Calibri"/>
                <a:ea typeface="Calibri"/>
                <a:cs typeface="Calibri"/>
                <a:sym typeface="Calibri"/>
              </a:rPr>
              <a:t>      projected_area </a:t>
            </a:r>
            <a:r>
              <a:rPr b="0" i="0" lang="en-US" sz="1800" u="none" cap="none" strike="noStrike">
                <a:solidFill>
                  <a:srgbClr val="000000"/>
                </a:solidFill>
                <a:latin typeface="Calibri"/>
                <a:ea typeface="Calibri"/>
                <a:cs typeface="Calibri"/>
                <a:sym typeface="Calibri"/>
              </a:rPr>
              <a:t>← 0.4</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else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Calibri"/>
                <a:ea typeface="Calibri"/>
                <a:cs typeface="Calibri"/>
                <a:sym typeface="Calibri"/>
              </a:rPr>
              <a:t>      projected_area </a:t>
            </a:r>
            <a:r>
              <a:rPr b="0" i="0" lang="en-US" sz="1800" u="none" cap="none" strike="noStrike">
                <a:solidFill>
                  <a:srgbClr val="000000"/>
                </a:solidFill>
                <a:latin typeface="Calibri"/>
                <a:ea typeface="Calibri"/>
                <a:cs typeface="Calibri"/>
                <a:sym typeface="Calibri"/>
              </a:rPr>
              <a:t>← 28</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295" name="Google Shape;295;p49"/>
          <p:cNvSpPr/>
          <p:nvPr/>
        </p:nvSpPr>
        <p:spPr>
          <a:xfrm>
            <a:off x="2433240" y="6110280"/>
            <a:ext cx="695916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Diagram of skydiver’s motion under influence of air friction</a:t>
            </a:r>
            <a:endParaRPr b="0" i="0" sz="1800" u="none" cap="none" strike="noStrik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50"/>
          <p:cNvPicPr preferRelativeResize="0"/>
          <p:nvPr/>
        </p:nvPicPr>
        <p:blipFill rotWithShape="1">
          <a:blip r:embed="rId3">
            <a:alphaModFix/>
          </a:blip>
          <a:srcRect b="0" l="0" r="0" t="0"/>
          <a:stretch/>
        </p:blipFill>
        <p:spPr>
          <a:xfrm>
            <a:off x="4257720" y="2858400"/>
            <a:ext cx="3675600" cy="2284920"/>
          </a:xfrm>
          <a:prstGeom prst="rect">
            <a:avLst/>
          </a:prstGeom>
          <a:noFill/>
          <a:ln>
            <a:noFill/>
          </a:ln>
        </p:spPr>
      </p:pic>
      <p:sp>
        <p:nvSpPr>
          <p:cNvPr id="302" name="Google Shape;302;p50"/>
          <p:cNvSpPr/>
          <p:nvPr/>
        </p:nvSpPr>
        <p:spPr>
          <a:xfrm>
            <a:off x="2614320" y="5694840"/>
            <a:ext cx="659664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Position (m) and speed (m/s) versus time (s) of skydiver</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p:nvPr/>
        </p:nvSpPr>
        <p:spPr>
          <a:xfrm>
            <a:off x="838080" y="365040"/>
            <a:ext cx="105144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Carrying Capacity</a:t>
            </a:r>
            <a:endParaRPr b="0" i="0" sz="4400" u="none" cap="none" strike="noStrike">
              <a:latin typeface="Arial"/>
              <a:ea typeface="Arial"/>
              <a:cs typeface="Arial"/>
              <a:sym typeface="Arial"/>
            </a:endParaRPr>
          </a:p>
        </p:txBody>
      </p:sp>
      <p:sp>
        <p:nvSpPr>
          <p:cNvPr id="80" name="Google Shape;80;p17"/>
          <p:cNvSpPr/>
          <p:nvPr/>
        </p:nvSpPr>
        <p:spPr>
          <a:xfrm>
            <a:off x="838080" y="1825560"/>
            <a:ext cx="10514400" cy="4350300"/>
          </a:xfrm>
          <a:prstGeom prst="rect">
            <a:avLst/>
          </a:prstGeom>
          <a:noFill/>
          <a:ln>
            <a:noFill/>
          </a:ln>
        </p:spPr>
        <p:txBody>
          <a:bodyPr anchorCtr="0" anchor="t" bIns="45000" lIns="90000" spcFirstLastPara="1" rIns="90000" wrap="square" tIns="45000">
            <a:noAutofit/>
          </a:bodyPr>
          <a:lstStyle/>
          <a:p>
            <a:pPr indent="-406400" lvl="0" marL="457200" rtl="0" algn="l">
              <a:lnSpc>
                <a:spcPct val="90000"/>
              </a:lnSpc>
              <a:spcBef>
                <a:spcPts val="1001"/>
              </a:spcBef>
              <a:spcAft>
                <a:spcPts val="0"/>
              </a:spcAft>
              <a:buClr>
                <a:schemeClr val="dk1"/>
              </a:buClr>
              <a:buSzPts val="2800"/>
              <a:buChar char="•"/>
            </a:pPr>
            <a:r>
              <a:rPr lang="en-US" sz="2800">
                <a:solidFill>
                  <a:schemeClr val="dk1"/>
                </a:solidFill>
                <a:latin typeface="Calibri"/>
                <a:ea typeface="Calibri"/>
                <a:cs typeface="Calibri"/>
                <a:sym typeface="Calibri"/>
              </a:rPr>
              <a:t>For populations larger than the carrying capacity, the fraction should be even larger so that the population decreases in size through deaths.</a:t>
            </a:r>
            <a:endParaRPr sz="2800">
              <a:solidFill>
                <a:schemeClr val="dk1"/>
              </a:solidFill>
            </a:endParaRPr>
          </a:p>
          <a:p>
            <a:pPr indent="-406400" lvl="0" marL="457200" rtl="0" algn="l">
              <a:lnSpc>
                <a:spcPct val="90000"/>
              </a:lnSpc>
              <a:spcBef>
                <a:spcPts val="1001"/>
              </a:spcBef>
              <a:spcAft>
                <a:spcPts val="0"/>
              </a:spcAft>
              <a:buClr>
                <a:schemeClr val="dk1"/>
              </a:buClr>
              <a:buSzPts val="2800"/>
              <a:buChar char="•"/>
            </a:pPr>
            <a:r>
              <a:rPr lang="en-US" sz="2800">
                <a:solidFill>
                  <a:schemeClr val="dk1"/>
                </a:solidFill>
                <a:latin typeface="Calibri"/>
                <a:ea typeface="Calibri"/>
                <a:cs typeface="Calibri"/>
                <a:sym typeface="Calibri"/>
              </a:rPr>
              <a:t>To accomplish this dampening of growth, we could compute the number of deaths as a changing fraction of the number of births. </a:t>
            </a:r>
            <a:endParaRPr sz="2800">
              <a:solidFill>
                <a:schemeClr val="dk1"/>
              </a:solidFill>
            </a:endParaRPr>
          </a:p>
          <a:p>
            <a:pPr indent="-406400" lvl="0" marL="457200" rtl="0" algn="l">
              <a:lnSpc>
                <a:spcPct val="90000"/>
              </a:lnSpc>
              <a:spcBef>
                <a:spcPts val="1001"/>
              </a:spcBef>
              <a:spcAft>
                <a:spcPts val="0"/>
              </a:spcAft>
              <a:buClr>
                <a:schemeClr val="dk1"/>
              </a:buClr>
              <a:buSzPts val="2800"/>
              <a:buChar char="•"/>
            </a:pPr>
            <a:r>
              <a:rPr lang="en-US" sz="2800">
                <a:solidFill>
                  <a:schemeClr val="dk1"/>
                </a:solidFill>
                <a:latin typeface="Calibri"/>
                <a:ea typeface="Calibri"/>
                <a:cs typeface="Calibri"/>
                <a:sym typeface="Calibri"/>
              </a:rPr>
              <a:t>This fraction is </a:t>
            </a:r>
            <a:r>
              <a:rPr b="1" lang="en-US" sz="2800">
                <a:solidFill>
                  <a:schemeClr val="dk1"/>
                </a:solidFill>
                <a:latin typeface="Calibri"/>
                <a:ea typeface="Calibri"/>
                <a:cs typeface="Calibri"/>
                <a:sym typeface="Calibri"/>
              </a:rPr>
              <a:t>P/M </a:t>
            </a:r>
            <a:r>
              <a:rPr lang="en-US" sz="2800">
                <a:solidFill>
                  <a:schemeClr val="dk1"/>
                </a:solidFill>
                <a:latin typeface="Calibri"/>
                <a:ea typeface="Calibri"/>
                <a:cs typeface="Calibri"/>
                <a:sym typeface="Calibri"/>
              </a:rPr>
              <a:t>where P is the population at any instant and M is carrying capacity.</a:t>
            </a:r>
            <a:endParaRPr sz="2800">
              <a:solidFill>
                <a:schemeClr val="dk1"/>
              </a:solidFill>
            </a:endParaRPr>
          </a:p>
          <a:p>
            <a:pPr indent="0" lvl="0" marL="457200" marR="0" rtl="0" algn="l">
              <a:lnSpc>
                <a:spcPct val="90000"/>
              </a:lnSpc>
              <a:spcBef>
                <a:spcPts val="0"/>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Logistic Equations</a:t>
            </a:r>
            <a:endParaRPr b="0" i="0" sz="4400" u="none" cap="none" strike="noStrike">
              <a:latin typeface="Arial"/>
              <a:ea typeface="Arial"/>
              <a:cs typeface="Arial"/>
              <a:sym typeface="Arial"/>
            </a:endParaRPr>
          </a:p>
        </p:txBody>
      </p:sp>
      <p:sp>
        <p:nvSpPr>
          <p:cNvPr id="86" name="Google Shape;86;p18"/>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we can model the instantaneous rate of change of the number of deaths (</a:t>
            </a:r>
            <a:r>
              <a:rPr b="0" i="1" lang="en-US" sz="2800" u="none" cap="none" strike="noStrike">
                <a:solidFill>
                  <a:srgbClr val="000000"/>
                </a:solidFill>
                <a:latin typeface="Calibri"/>
                <a:ea typeface="Calibri"/>
                <a:cs typeface="Calibri"/>
                <a:sym typeface="Calibri"/>
              </a:rPr>
              <a:t>D</a:t>
            </a:r>
            <a:r>
              <a:rPr b="0" i="0" lang="en-US" sz="2800" u="none" cap="none" strike="noStrike">
                <a:solidFill>
                  <a:srgbClr val="000000"/>
                </a:solidFill>
                <a:latin typeface="Calibri"/>
                <a:ea typeface="Calibri"/>
                <a:cs typeface="Calibri"/>
                <a:sym typeface="Calibri"/>
              </a:rPr>
              <a:t>) as the fraction </a:t>
            </a:r>
            <a:r>
              <a:rPr b="0" i="1" lang="en-US" sz="2800" u="none" cap="none" strike="noStrike">
                <a:solidFill>
                  <a:srgbClr val="000000"/>
                </a:solidFill>
                <a:latin typeface="Calibri"/>
                <a:ea typeface="Calibri"/>
                <a:cs typeface="Calibri"/>
                <a:sym typeface="Calibri"/>
              </a:rPr>
              <a:t>P</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M </a:t>
            </a:r>
            <a:r>
              <a:rPr b="0" i="0" lang="en-US" sz="2800" u="none" cap="none" strike="noStrike">
                <a:solidFill>
                  <a:srgbClr val="000000"/>
                </a:solidFill>
                <a:latin typeface="Calibri"/>
                <a:ea typeface="Calibri"/>
                <a:cs typeface="Calibri"/>
                <a:sym typeface="Calibri"/>
              </a:rPr>
              <a:t>times the instantaneous rate of change of the number of births (</a:t>
            </a:r>
            <a:r>
              <a:rPr b="0" i="1" lang="en-US" sz="2800" u="none" cap="none" strike="noStrike">
                <a:solidFill>
                  <a:srgbClr val="000000"/>
                </a:solidFill>
                <a:latin typeface="Calibri"/>
                <a:ea typeface="Calibri"/>
                <a:cs typeface="Calibri"/>
                <a:sym typeface="Calibri"/>
              </a:rPr>
              <a:t>r</a:t>
            </a:r>
            <a:r>
              <a:rPr b="0" i="0" lang="en-US" sz="2800" u="none" cap="none" strike="noStrike">
                <a:solidFill>
                  <a:srgbClr val="000000"/>
                </a:solidFill>
                <a:latin typeface="Calibri"/>
                <a:ea typeface="Calibri"/>
                <a:cs typeface="Calibri"/>
                <a:sym typeface="Calibri"/>
              </a:rPr>
              <a:t>), as the following differential equation indicates:</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pic>
        <p:nvPicPr>
          <p:cNvPr id="87" name="Google Shape;87;p18"/>
          <p:cNvPicPr preferRelativeResize="0"/>
          <p:nvPr/>
        </p:nvPicPr>
        <p:blipFill rotWithShape="1">
          <a:blip r:embed="rId3">
            <a:alphaModFix/>
          </a:blip>
          <a:srcRect b="0" l="0" r="0" t="0"/>
          <a:stretch/>
        </p:blipFill>
        <p:spPr>
          <a:xfrm>
            <a:off x="4718520" y="3515040"/>
            <a:ext cx="1758240" cy="918000"/>
          </a:xfrm>
          <a:prstGeom prst="rect">
            <a:avLst/>
          </a:prstGeom>
          <a:noFill/>
          <a:ln>
            <a:noFill/>
          </a:ln>
        </p:spPr>
      </p:pic>
      <p:pic>
        <p:nvPicPr>
          <p:cNvPr id="88" name="Google Shape;88;p18"/>
          <p:cNvPicPr preferRelativeResize="0"/>
          <p:nvPr/>
        </p:nvPicPr>
        <p:blipFill rotWithShape="1">
          <a:blip r:embed="rId4">
            <a:alphaModFix/>
          </a:blip>
          <a:srcRect b="0" l="0" r="0" t="0"/>
          <a:stretch/>
        </p:blipFill>
        <p:spPr>
          <a:xfrm>
            <a:off x="4636080" y="4501440"/>
            <a:ext cx="1923120" cy="837000"/>
          </a:xfrm>
          <a:prstGeom prst="rect">
            <a:avLst/>
          </a:prstGeom>
          <a:noFill/>
          <a:ln>
            <a:noFill/>
          </a:ln>
        </p:spPr>
      </p:pic>
      <p:pic>
        <p:nvPicPr>
          <p:cNvPr id="89" name="Google Shape;89;p18"/>
          <p:cNvPicPr preferRelativeResize="0"/>
          <p:nvPr/>
        </p:nvPicPr>
        <p:blipFill rotWithShape="1">
          <a:blip r:embed="rId5">
            <a:alphaModFix/>
          </a:blip>
          <a:srcRect b="0" l="0" r="0" t="0"/>
          <a:stretch/>
        </p:blipFill>
        <p:spPr>
          <a:xfrm>
            <a:off x="3809520" y="5407200"/>
            <a:ext cx="4266000" cy="1132560"/>
          </a:xfrm>
          <a:prstGeom prst="rect">
            <a:avLst/>
          </a:prstGeom>
          <a:noFill/>
          <a:ln>
            <a:noFill/>
          </a:ln>
        </p:spPr>
      </p:pic>
      <p:cxnSp>
        <p:nvCxnSpPr>
          <p:cNvPr id="90" name="Google Shape;90;p18"/>
          <p:cNvCxnSpPr/>
          <p:nvPr/>
        </p:nvCxnSpPr>
        <p:spPr>
          <a:xfrm>
            <a:off x="7000200" y="5006520"/>
            <a:ext cx="2398320" cy="45000"/>
          </a:xfrm>
          <a:prstGeom prst="straightConnector1">
            <a:avLst/>
          </a:prstGeom>
          <a:noFill/>
          <a:ln cap="flat" cmpd="sng" w="9525">
            <a:solidFill>
              <a:srgbClr val="5597D3"/>
            </a:solidFill>
            <a:prstDash val="solid"/>
            <a:round/>
            <a:headEnd len="sm" w="sm" type="none"/>
            <a:tailEnd len="sm" w="sm" type="none"/>
          </a:ln>
        </p:spPr>
      </p:cxnSp>
      <p:cxnSp>
        <p:nvCxnSpPr>
          <p:cNvPr id="91" name="Google Shape;91;p18"/>
          <p:cNvCxnSpPr/>
          <p:nvPr/>
        </p:nvCxnSpPr>
        <p:spPr>
          <a:xfrm>
            <a:off x="8251260" y="6026053"/>
            <a:ext cx="2128800" cy="44700"/>
          </a:xfrm>
          <a:prstGeom prst="straightConnector1">
            <a:avLst/>
          </a:prstGeom>
          <a:noFill/>
          <a:ln cap="flat" cmpd="sng" w="9525">
            <a:solidFill>
              <a:srgbClr val="5597D3"/>
            </a:solidFill>
            <a:prstDash val="solid"/>
            <a:round/>
            <a:headEnd len="sm" w="sm" type="none"/>
            <a:tailEnd len="sm" w="sm" type="none"/>
          </a:ln>
        </p:spPr>
      </p:cxnSp>
      <p:sp>
        <p:nvSpPr>
          <p:cNvPr id="92" name="Google Shape;92;p18"/>
          <p:cNvSpPr/>
          <p:nvPr/>
        </p:nvSpPr>
        <p:spPr>
          <a:xfrm>
            <a:off x="9839525" y="4847045"/>
            <a:ext cx="3237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a:t>
            </a:r>
            <a:endParaRPr b="0" i="0" sz="1800" u="none" cap="none" strike="noStrike">
              <a:latin typeface="Arial"/>
              <a:ea typeface="Arial"/>
              <a:cs typeface="Arial"/>
              <a:sym typeface="Arial"/>
            </a:endParaRPr>
          </a:p>
        </p:txBody>
      </p:sp>
      <p:sp>
        <p:nvSpPr>
          <p:cNvPr id="93" name="Google Shape;93;p18"/>
          <p:cNvSpPr/>
          <p:nvPr/>
        </p:nvSpPr>
        <p:spPr>
          <a:xfrm>
            <a:off x="10851300" y="5866423"/>
            <a:ext cx="3237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a:t>
            </a:r>
            <a:endParaRPr b="0" i="0" sz="1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Carrying Capacity</a:t>
            </a:r>
            <a:endParaRPr b="0" i="0" sz="4400" u="none" cap="none" strike="noStrike">
              <a:latin typeface="Arial"/>
              <a:ea typeface="Arial"/>
              <a:cs typeface="Arial"/>
              <a:sym typeface="Arial"/>
            </a:endParaRPr>
          </a:p>
        </p:txBody>
      </p:sp>
      <p:sp>
        <p:nvSpPr>
          <p:cNvPr id="99" name="Google Shape;99;p19"/>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Differential equation (1) and difference equation (2) are called </a:t>
            </a:r>
            <a:r>
              <a:rPr b="1" i="0" lang="en-US" sz="2800" u="none" cap="none" strike="noStrike">
                <a:solidFill>
                  <a:srgbClr val="000000"/>
                </a:solidFill>
                <a:latin typeface="Calibri"/>
                <a:ea typeface="Calibri"/>
                <a:cs typeface="Calibri"/>
                <a:sym typeface="Calibri"/>
              </a:rPr>
              <a:t>logistic equations</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An </a:t>
            </a:r>
            <a:r>
              <a:rPr b="1" i="0" lang="en-US" sz="2800" u="none" cap="none" strike="noStrike">
                <a:solidFill>
                  <a:srgbClr val="000000"/>
                </a:solidFill>
                <a:latin typeface="Calibri"/>
                <a:ea typeface="Calibri"/>
                <a:cs typeface="Calibri"/>
                <a:sym typeface="Calibri"/>
              </a:rPr>
              <a:t>equilibrium solution </a:t>
            </a:r>
            <a:r>
              <a:rPr b="0" i="0" lang="en-US" sz="2800" u="none" cap="none" strike="noStrike">
                <a:solidFill>
                  <a:srgbClr val="000000"/>
                </a:solidFill>
                <a:latin typeface="Calibri"/>
                <a:ea typeface="Calibri"/>
                <a:cs typeface="Calibri"/>
                <a:sym typeface="Calibri"/>
              </a:rPr>
              <a:t>for a differential equation is a solution where the derivative is always zero. An </a:t>
            </a:r>
            <a:r>
              <a:rPr b="1" i="0" lang="en-US" sz="2800" u="none" cap="none" strike="noStrike">
                <a:solidFill>
                  <a:srgbClr val="000000"/>
                </a:solidFill>
                <a:latin typeface="Calibri"/>
                <a:ea typeface="Calibri"/>
                <a:cs typeface="Calibri"/>
                <a:sym typeface="Calibri"/>
              </a:rPr>
              <a:t>equilibrium solution </a:t>
            </a:r>
            <a:r>
              <a:rPr b="0" i="0" lang="en-US" sz="2800" u="none" cap="none" strike="noStrike">
                <a:solidFill>
                  <a:srgbClr val="000000"/>
                </a:solidFill>
                <a:latin typeface="Calibri"/>
                <a:ea typeface="Calibri"/>
                <a:cs typeface="Calibri"/>
                <a:sym typeface="Calibri"/>
              </a:rPr>
              <a:t>for a difference equation is a solution where the change is always zero.</a:t>
            </a:r>
            <a:endParaRPr b="0" i="0" sz="2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838080" y="1825560"/>
            <a:ext cx="10514520" cy="4350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20"/>
          <p:cNvPicPr preferRelativeResize="0"/>
          <p:nvPr/>
        </p:nvPicPr>
        <p:blipFill rotWithShape="1">
          <a:blip r:embed="rId3">
            <a:alphaModFix/>
          </a:blip>
          <a:srcRect b="0" l="0" r="0" t="0"/>
          <a:stretch/>
        </p:blipFill>
        <p:spPr>
          <a:xfrm>
            <a:off x="2274480" y="2477160"/>
            <a:ext cx="6952320" cy="3047040"/>
          </a:xfrm>
          <a:prstGeom prst="rect">
            <a:avLst/>
          </a:prstGeom>
          <a:noFill/>
          <a:ln>
            <a:noFill/>
          </a:ln>
        </p:spPr>
      </p:pic>
      <p:sp>
        <p:nvSpPr>
          <p:cNvPr id="107" name="Google Shape;107;p20"/>
          <p:cNvSpPr/>
          <p:nvPr/>
        </p:nvSpPr>
        <p:spPr>
          <a:xfrm>
            <a:off x="1553040" y="5530680"/>
            <a:ext cx="96321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Graph of logistic equation where initial population is 20, carrying capacity is 1000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and instantaneous rate of births is 50% with time in years</a:t>
            </a:r>
            <a:endParaRPr b="0" i="0" sz="1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21"/>
          <p:cNvPicPr preferRelativeResize="0"/>
          <p:nvPr/>
        </p:nvPicPr>
        <p:blipFill rotWithShape="1">
          <a:blip r:embed="rId3">
            <a:alphaModFix/>
          </a:blip>
          <a:srcRect b="0" l="0" r="0" t="0"/>
          <a:stretch/>
        </p:blipFill>
        <p:spPr>
          <a:xfrm>
            <a:off x="2715840" y="2671920"/>
            <a:ext cx="5590080" cy="3551760"/>
          </a:xfrm>
          <a:prstGeom prst="rect">
            <a:avLst/>
          </a:prstGeom>
          <a:noFill/>
          <a:ln>
            <a:noFill/>
          </a:ln>
        </p:spPr>
      </p:pic>
      <p:sp>
        <p:nvSpPr>
          <p:cNvPr id="114" name="Google Shape;114;p21"/>
          <p:cNvSpPr/>
          <p:nvPr/>
        </p:nvSpPr>
        <p:spPr>
          <a:xfrm>
            <a:off x="1465200" y="5901480"/>
            <a:ext cx="99219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Graph of logistic equation where initial population is 1500, carrying capacity is 1000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and instantaneous rate of births is 50% with time in years</a:t>
            </a:r>
            <a:endParaRPr b="0" i="0" sz="18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SYSTEM DYNAMICS MODELS WITH INTERACTIONS</a:t>
            </a:r>
            <a:endParaRPr b="0" i="0" sz="4400" u="none" cap="none" strike="noStrike">
              <a:latin typeface="Arial"/>
              <a:ea typeface="Arial"/>
              <a:cs typeface="Arial"/>
              <a:sym typeface="Arial"/>
            </a:endParaRPr>
          </a:p>
        </p:txBody>
      </p:sp>
      <p:sp>
        <p:nvSpPr>
          <p:cNvPr id="120" name="Google Shape;120;p22"/>
          <p:cNvSpPr/>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22716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Competition </a:t>
            </a:r>
            <a:r>
              <a:rPr b="0" i="0" lang="en-US" sz="2800" u="none" cap="none" strike="noStrike">
                <a:solidFill>
                  <a:srgbClr val="000000"/>
                </a:solidFill>
                <a:latin typeface="Calibri"/>
                <a:ea typeface="Calibri"/>
                <a:cs typeface="Calibri"/>
                <a:sym typeface="Calibri"/>
              </a:rPr>
              <a:t>is the struggle between individuals of a population or between species for the same limiting resource. </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If one individual (species) reduces the availability of the resource to the other, we term that type of competition </a:t>
            </a:r>
            <a:r>
              <a:rPr b="1" i="0" lang="en-US" sz="2800" u="none" cap="none" strike="noStrike">
                <a:solidFill>
                  <a:srgbClr val="000000"/>
                </a:solidFill>
                <a:latin typeface="Calibri"/>
                <a:ea typeface="Calibri"/>
                <a:cs typeface="Calibri"/>
                <a:sym typeface="Calibri"/>
              </a:rPr>
              <a:t>exploitative, </a:t>
            </a:r>
            <a:r>
              <a:rPr b="0" i="0" lang="en-US" sz="2800" u="none" cap="none" strike="noStrike">
                <a:solidFill>
                  <a:srgbClr val="000000"/>
                </a:solidFill>
                <a:latin typeface="Calibri"/>
                <a:ea typeface="Calibri"/>
                <a:cs typeface="Calibri"/>
                <a:sym typeface="Calibri"/>
              </a:rPr>
              <a:t>or </a:t>
            </a:r>
            <a:r>
              <a:rPr b="1" i="0" lang="en-US" sz="2800" u="none" cap="none" strike="noStrike">
                <a:solidFill>
                  <a:srgbClr val="000000"/>
                </a:solidFill>
                <a:latin typeface="Calibri"/>
                <a:ea typeface="Calibri"/>
                <a:cs typeface="Calibri"/>
                <a:sym typeface="Calibri"/>
              </a:rPr>
              <a:t>resource depletion</a:t>
            </a:r>
            <a:r>
              <a:rPr b="0" i="0" lang="en-US" sz="2800" u="none" cap="none" strike="noStrike">
                <a:solidFill>
                  <a:srgbClr val="000000"/>
                </a:solidFill>
                <a:latin typeface="Calibri"/>
                <a:ea typeface="Calibri"/>
                <a:cs typeface="Calibri"/>
                <a:sym typeface="Calibri"/>
              </a:rPr>
              <a:t>. This interaction is indirect and may involve removal of the resource or denial of living space. </a:t>
            </a:r>
            <a:endParaRPr b="0" i="0" sz="2800" u="none" cap="none" strike="noStrike">
              <a:latin typeface="Arial"/>
              <a:ea typeface="Arial"/>
              <a:cs typeface="Arial"/>
              <a:sym typeface="Arial"/>
            </a:endParaRPr>
          </a:p>
          <a:p>
            <a:pPr indent="-22716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If there is direct interaction between individuals (species), where one interferes with or denies access to a resource, we term that competition </a:t>
            </a:r>
            <a:r>
              <a:rPr b="1" i="0" lang="en-US" sz="2800" u="none" cap="none" strike="noStrike">
                <a:solidFill>
                  <a:srgbClr val="000000"/>
                </a:solidFill>
                <a:latin typeface="Calibri"/>
                <a:ea typeface="Calibri"/>
                <a:cs typeface="Calibri"/>
                <a:sym typeface="Calibri"/>
              </a:rPr>
              <a:t>interference</a:t>
            </a:r>
            <a:r>
              <a:rPr b="0" i="0" lang="en-US" sz="2800" u="none" cap="none" strike="noStrike">
                <a:solidFill>
                  <a:srgbClr val="000000"/>
                </a:solidFill>
                <a:latin typeface="Calibri"/>
                <a:ea typeface="Calibri"/>
                <a:cs typeface="Calibri"/>
                <a:sym typeface="Calibri"/>
              </a:rPr>
              <a:t>. In this form, there may be physical contests for reso</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