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60" y="444960"/>
            <a:ext cx="8519760" cy="5720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311760" y="444960"/>
            <a:ext cx="8519760" cy="5720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7"/>
          <p:cNvSpPr txBox="1"/>
          <p:nvPr>
            <p:ph idx="1" type="body"/>
          </p:nvPr>
        </p:nvSpPr>
        <p:spPr>
          <a:xfrm>
            <a:off x="311760" y="1152360"/>
            <a:ext cx="8519760" cy="34156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www.youtube.com/watch?v=yX-jOVer7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0"/>
          <p:cNvSpPr/>
          <p:nvPr/>
        </p:nvSpPr>
        <p:spPr>
          <a:xfrm>
            <a:off x="311760" y="744480"/>
            <a:ext cx="8519760" cy="20520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0" i="0" lang="en-US" sz="5200" u="none" cap="none" strike="noStrike">
                <a:solidFill>
                  <a:srgbClr val="000000"/>
                </a:solidFill>
                <a:latin typeface="Arial"/>
                <a:ea typeface="Arial"/>
                <a:cs typeface="Arial"/>
                <a:sym typeface="Arial"/>
              </a:rPr>
              <a:t>Computer Modeling and Simulation</a:t>
            </a:r>
            <a:endParaRPr b="0" i="0" sz="5200" u="none" cap="none" strike="noStrike">
              <a:solidFill>
                <a:schemeClr val="dk1"/>
              </a:solidFill>
              <a:latin typeface="Arial"/>
              <a:ea typeface="Arial"/>
              <a:cs typeface="Arial"/>
              <a:sym typeface="Arial"/>
            </a:endParaRPr>
          </a:p>
        </p:txBody>
      </p:sp>
      <p:sp>
        <p:nvSpPr>
          <p:cNvPr id="163" name="Google Shape;163;p40"/>
          <p:cNvSpPr/>
          <p:nvPr/>
        </p:nvSpPr>
        <p:spPr>
          <a:xfrm>
            <a:off x="311760" y="2834280"/>
            <a:ext cx="8519760" cy="792000"/>
          </a:xfrm>
          <a:prstGeom prst="rect">
            <a:avLst/>
          </a:prstGeom>
          <a:noFill/>
          <a:ln>
            <a:noFill/>
          </a:ln>
        </p:spPr>
        <p:txBody>
          <a:bodyPr anchorCtr="0" anchor="t" bIns="91425" lIns="90000" spcFirstLastPara="1" rIns="90000" wrap="square" tIns="91425">
            <a:noAutofit/>
          </a:bodyPr>
          <a:lstStyle/>
          <a:p>
            <a:pPr indent="-342360" lvl="0" marL="457200" marR="0" rtl="0" algn="ctr">
              <a:lnSpc>
                <a:spcPct val="100000"/>
              </a:lnSpc>
              <a:spcBef>
                <a:spcPts val="0"/>
              </a:spcBef>
              <a:spcAft>
                <a:spcPts val="0"/>
              </a:spcAft>
              <a:buNone/>
            </a:pPr>
            <a:r>
              <a:rPr b="0" i="0" lang="en-US" sz="2800" u="none" cap="none" strike="noStrike">
                <a:solidFill>
                  <a:srgbClr val="595959"/>
                </a:solidFill>
                <a:latin typeface="Arial"/>
                <a:ea typeface="Arial"/>
                <a:cs typeface="Arial"/>
                <a:sym typeface="Arial"/>
              </a:rPr>
              <a:t>Lectures </a:t>
            </a:r>
            <a:r>
              <a:rPr lang="en-US" sz="2800">
                <a:solidFill>
                  <a:srgbClr val="595959"/>
                </a:solidFill>
              </a:rPr>
              <a:t>18-19</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9"/>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Calculating value of pi using Monte Carlo simulation</a:t>
            </a:r>
            <a:endParaRPr b="0" i="0" sz="2800" u="none" cap="none" strike="noStrike">
              <a:solidFill>
                <a:schemeClr val="dk1"/>
              </a:solidFill>
              <a:latin typeface="Arial"/>
              <a:ea typeface="Arial"/>
              <a:cs typeface="Arial"/>
              <a:sym typeface="Arial"/>
            </a:endParaRPr>
          </a:p>
        </p:txBody>
      </p:sp>
      <p:sp>
        <p:nvSpPr>
          <p:cNvPr id="220" name="Google Shape;220;p49"/>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285120" lvl="0" marL="28584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595959"/>
                </a:solidFill>
                <a:latin typeface="Arial"/>
                <a:ea typeface="Arial"/>
                <a:cs typeface="Arial"/>
                <a:sym typeface="Arial"/>
              </a:rPr>
              <a:t>Step 3</a:t>
            </a:r>
            <a:r>
              <a:rPr b="0" i="0" lang="en-US" sz="1800" u="none" cap="none" strike="noStrike">
                <a:solidFill>
                  <a:srgbClr val="595959"/>
                </a:solidFill>
                <a:latin typeface="Arial"/>
                <a:ea typeface="Arial"/>
                <a:cs typeface="Arial"/>
                <a:sym typeface="Arial"/>
              </a:rPr>
              <a:t>: Repeat step 2 at a given number of times. </a:t>
            </a:r>
            <a:endParaRPr b="0" i="0" sz="1800" u="none" cap="none" strike="noStrike">
              <a:solidFill>
                <a:schemeClr val="dk1"/>
              </a:solidFill>
              <a:latin typeface="Arial"/>
              <a:ea typeface="Arial"/>
              <a:cs typeface="Arial"/>
              <a:sym typeface="Arial"/>
            </a:endParaRPr>
          </a:p>
          <a:p>
            <a:pPr indent="-285120" lvl="0" marL="285840" marR="0" rtl="0" algn="l">
              <a:lnSpc>
                <a:spcPct val="115000"/>
              </a:lnSpc>
              <a:spcBef>
                <a:spcPts val="1199"/>
              </a:spcBef>
              <a:spcAft>
                <a:spcPts val="0"/>
              </a:spcAft>
              <a:buClr>
                <a:srgbClr val="000000"/>
              </a:buClr>
              <a:buSzPts val="1800"/>
              <a:buFont typeface="Arial"/>
              <a:buChar char="●"/>
            </a:pPr>
            <a:r>
              <a:rPr b="1" i="0" lang="en-US" sz="1800" u="none" cap="none" strike="noStrike">
                <a:solidFill>
                  <a:srgbClr val="595959"/>
                </a:solidFill>
                <a:latin typeface="Arial"/>
                <a:ea typeface="Arial"/>
                <a:cs typeface="Arial"/>
                <a:sym typeface="Arial"/>
              </a:rPr>
              <a:t>Step 4: </a:t>
            </a:r>
            <a:r>
              <a:rPr b="0" i="0" lang="en-US" sz="1800" u="none" cap="none" strike="noStrike">
                <a:solidFill>
                  <a:srgbClr val="595959"/>
                </a:solidFill>
                <a:latin typeface="Arial"/>
                <a:ea typeface="Arial"/>
                <a:cs typeface="Arial"/>
                <a:sym typeface="Arial"/>
              </a:rPr>
              <a:t>Count the total number of dots inside the square and the number of dots inside the quarter circle. </a:t>
            </a:r>
            <a:endParaRPr b="0" i="0" sz="1800" u="none" cap="none" strike="noStrike">
              <a:solidFill>
                <a:schemeClr val="dk1"/>
              </a:solidFill>
              <a:latin typeface="Arial"/>
              <a:ea typeface="Arial"/>
              <a:cs typeface="Arial"/>
              <a:sym typeface="Arial"/>
            </a:endParaRPr>
          </a:p>
          <a:p>
            <a:pPr indent="-285120" lvl="0" marL="285840" marR="0" rtl="0" algn="l">
              <a:lnSpc>
                <a:spcPct val="115000"/>
              </a:lnSpc>
              <a:spcBef>
                <a:spcPts val="1199"/>
              </a:spcBef>
              <a:spcAft>
                <a:spcPts val="0"/>
              </a:spcAft>
              <a:buClr>
                <a:srgbClr val="000000"/>
              </a:buClr>
              <a:buSzPts val="1800"/>
              <a:buFont typeface="Arial"/>
              <a:buChar char="●"/>
            </a:pPr>
            <a:r>
              <a:rPr b="1" i="0" lang="en-US" sz="1800" u="none" cap="none" strike="noStrike">
                <a:solidFill>
                  <a:srgbClr val="595959"/>
                </a:solidFill>
                <a:latin typeface="Arial"/>
                <a:ea typeface="Arial"/>
                <a:cs typeface="Arial"/>
                <a:sym typeface="Arial"/>
              </a:rPr>
              <a:t>Step 5</a:t>
            </a:r>
            <a:r>
              <a:rPr b="0" i="0" lang="en-US" sz="1800" u="none" cap="none" strike="noStrike">
                <a:solidFill>
                  <a:srgbClr val="595959"/>
                </a:solidFill>
                <a:latin typeface="Arial"/>
                <a:ea typeface="Arial"/>
                <a:cs typeface="Arial"/>
                <a:sym typeface="Arial"/>
              </a:rPr>
              <a:t>: With a large number of dots generated, these values will approximate the area of the circle and the area of the square.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595959"/>
                </a:solidFill>
                <a:latin typeface="Arial"/>
                <a:ea typeface="Arial"/>
                <a:cs typeface="Arial"/>
                <a:sym typeface="Arial"/>
              </a:rPr>
              <a:t>From mathematics, this result can be represented as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21" name="Google Shape;221;p49"/>
          <p:cNvPicPr preferRelativeResize="0"/>
          <p:nvPr/>
        </p:nvPicPr>
        <p:blipFill rotWithShape="1">
          <a:blip r:embed="rId3">
            <a:alphaModFix/>
          </a:blip>
          <a:srcRect b="0" l="0" r="0" t="0"/>
          <a:stretch/>
        </p:blipFill>
        <p:spPr>
          <a:xfrm>
            <a:off x="1294200" y="3530520"/>
            <a:ext cx="5542920" cy="10375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0"/>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Definition of Monte Carlo Simulation</a:t>
            </a:r>
            <a:endParaRPr b="0" i="0" sz="2800" u="none" cap="none" strike="noStrike">
              <a:solidFill>
                <a:schemeClr val="dk1"/>
              </a:solidFill>
              <a:latin typeface="Arial"/>
              <a:ea typeface="Arial"/>
              <a:cs typeface="Arial"/>
              <a:sym typeface="Arial"/>
            </a:endParaRPr>
          </a:p>
        </p:txBody>
      </p:sp>
      <p:sp>
        <p:nvSpPr>
          <p:cNvPr id="227" name="Google Shape;227;p50"/>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456480" lvl="0" marL="457200" marR="0" rtl="0" algn="l">
              <a:lnSpc>
                <a:spcPct val="150000"/>
              </a:lnSpc>
              <a:spcBef>
                <a:spcPts val="0"/>
              </a:spcBef>
              <a:spcAft>
                <a:spcPts val="0"/>
              </a:spcAft>
              <a:buClr>
                <a:srgbClr val="595959"/>
              </a:buClr>
              <a:buSzPts val="1400"/>
              <a:buFont typeface="Arial"/>
              <a:buChar char="●"/>
            </a:pPr>
            <a:r>
              <a:rPr b="0" i="0" lang="en-US" sz="1400" u="none" cap="none" strike="noStrike">
                <a:solidFill>
                  <a:srgbClr val="000000"/>
                </a:solidFill>
                <a:latin typeface="Arial"/>
                <a:ea typeface="Arial"/>
                <a:cs typeface="Arial"/>
                <a:sym typeface="Arial"/>
              </a:rPr>
              <a:t>Monte Carlo Simulation </a:t>
            </a:r>
            <a:r>
              <a:rPr b="0" i="0" lang="en-US" sz="1400" u="none" cap="none" strike="noStrike">
                <a:solidFill>
                  <a:srgbClr val="595959"/>
                </a:solidFill>
                <a:latin typeface="Arial"/>
                <a:ea typeface="Arial"/>
                <a:cs typeface="Arial"/>
                <a:sym typeface="Arial"/>
              </a:rPr>
              <a:t>is this concept of repeated random samples of model input variables over many simulation runs .</a:t>
            </a:r>
            <a:endParaRPr b="0" i="0" sz="1400" u="none" cap="none" strike="noStrike">
              <a:solidFill>
                <a:schemeClr val="dk1"/>
              </a:solidFill>
              <a:latin typeface="Arial"/>
              <a:ea typeface="Arial"/>
              <a:cs typeface="Arial"/>
              <a:sym typeface="Arial"/>
            </a:endParaRPr>
          </a:p>
          <a:p>
            <a:pPr indent="-456480" lvl="0" marL="457200" marR="0" rtl="0" algn="l">
              <a:lnSpc>
                <a:spcPct val="150000"/>
              </a:lnSpc>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When setting up a Monte Carlo simulation or employing the Monte Carlo Method, one follows a four - step process. </a:t>
            </a:r>
            <a:endParaRPr b="0" i="0" sz="1400" u="none" cap="none" strike="noStrike">
              <a:solidFill>
                <a:schemeClr val="dk1"/>
              </a:solidFill>
              <a:latin typeface="Arial"/>
              <a:ea typeface="Arial"/>
              <a:cs typeface="Arial"/>
              <a:sym typeface="Arial"/>
            </a:endParaRPr>
          </a:p>
          <a:p>
            <a:pPr indent="-45648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1 </a:t>
            </a:r>
            <a:r>
              <a:rPr b="0" i="0" lang="en-US" sz="1400" u="none" cap="none" strike="noStrike">
                <a:solidFill>
                  <a:srgbClr val="595959"/>
                </a:solidFill>
                <a:latin typeface="Arial"/>
                <a:ea typeface="Arial"/>
                <a:cs typeface="Arial"/>
                <a:sym typeface="Arial"/>
              </a:rPr>
              <a:t>Define a distribution of possible inputs for each input random variable. </a:t>
            </a:r>
            <a:endParaRPr b="0" i="0" sz="1400" u="none" cap="none" strike="noStrike">
              <a:solidFill>
                <a:schemeClr val="dk1"/>
              </a:solidFill>
              <a:latin typeface="Arial"/>
              <a:ea typeface="Arial"/>
              <a:cs typeface="Arial"/>
              <a:sym typeface="Arial"/>
            </a:endParaRPr>
          </a:p>
          <a:p>
            <a:pPr indent="-45648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2</a:t>
            </a:r>
            <a:r>
              <a:rPr b="0" i="0" lang="en-US" sz="1400" u="none" cap="none" strike="noStrike">
                <a:solidFill>
                  <a:srgbClr val="595959"/>
                </a:solidFill>
                <a:latin typeface="Arial"/>
                <a:ea typeface="Arial"/>
                <a:cs typeface="Arial"/>
                <a:sym typeface="Arial"/>
              </a:rPr>
              <a:t> Generate inputs randomly from those distributions.</a:t>
            </a:r>
            <a:endParaRPr b="0" i="0" sz="1400" u="none" cap="none" strike="noStrike">
              <a:solidFill>
                <a:schemeClr val="dk1"/>
              </a:solidFill>
              <a:latin typeface="Arial"/>
              <a:ea typeface="Arial"/>
              <a:cs typeface="Arial"/>
              <a:sym typeface="Arial"/>
            </a:endParaRPr>
          </a:p>
          <a:p>
            <a:pPr indent="-45648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3 </a:t>
            </a:r>
            <a:r>
              <a:rPr b="0" i="0" lang="en-US" sz="1400" u="none" cap="none" strike="noStrike">
                <a:solidFill>
                  <a:srgbClr val="595959"/>
                </a:solidFill>
                <a:latin typeface="Arial"/>
                <a:ea typeface="Arial"/>
                <a:cs typeface="Arial"/>
                <a:sym typeface="Arial"/>
              </a:rPr>
              <a:t>Perform a deterministic computation using that set of inputs.</a:t>
            </a:r>
            <a:endParaRPr b="0" i="0" sz="1400" u="none" cap="none" strike="noStrike">
              <a:solidFill>
                <a:schemeClr val="dk1"/>
              </a:solidFill>
              <a:latin typeface="Arial"/>
              <a:ea typeface="Arial"/>
              <a:cs typeface="Arial"/>
              <a:sym typeface="Arial"/>
            </a:endParaRPr>
          </a:p>
          <a:p>
            <a:pPr indent="-45648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4</a:t>
            </a:r>
            <a:r>
              <a:rPr b="0" i="0" lang="en-US" sz="1400" u="none" cap="none" strike="noStrike">
                <a:solidFill>
                  <a:srgbClr val="595959"/>
                </a:solidFill>
                <a:latin typeface="Arial"/>
                <a:ea typeface="Arial"/>
                <a:cs typeface="Arial"/>
                <a:sym typeface="Arial"/>
              </a:rPr>
              <a:t> Aggregate the results of the individual computations into the final result.</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1199"/>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1"/>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Monte Carlo Simulation</a:t>
            </a:r>
            <a:endParaRPr b="0" i="0" sz="2800" u="none" cap="none" strike="noStrike">
              <a:solidFill>
                <a:schemeClr val="dk1"/>
              </a:solidFill>
              <a:latin typeface="Arial"/>
              <a:ea typeface="Arial"/>
              <a:cs typeface="Arial"/>
              <a:sym typeface="Arial"/>
            </a:endParaRPr>
          </a:p>
        </p:txBody>
      </p:sp>
      <p:sp>
        <p:nvSpPr>
          <p:cNvPr id="169" name="Google Shape;169;p41"/>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05000"/>
              </a:lnSpc>
              <a:spcBef>
                <a:spcPts val="0"/>
              </a:spcBef>
              <a:spcAft>
                <a:spcPts val="0"/>
              </a:spcAft>
              <a:buClr>
                <a:srgbClr val="595959"/>
              </a:buClr>
              <a:buSzPts val="1665"/>
              <a:buFont typeface="Arial"/>
              <a:buChar char="●"/>
            </a:pPr>
            <a:r>
              <a:rPr b="0" i="1" lang="en-US" sz="1665" u="none" cap="none" strike="noStrike">
                <a:solidFill>
                  <a:srgbClr val="595959"/>
                </a:solidFill>
                <a:latin typeface="Arial"/>
                <a:ea typeface="Arial"/>
                <a:cs typeface="Arial"/>
                <a:sym typeface="Arial"/>
              </a:rPr>
              <a:t>Monte Carlo </a:t>
            </a:r>
            <a:r>
              <a:rPr b="0" i="0" lang="en-US" sz="1665" u="none" cap="none" strike="noStrike">
                <a:solidFill>
                  <a:srgbClr val="595959"/>
                </a:solidFill>
                <a:latin typeface="Arial"/>
                <a:ea typeface="Arial"/>
                <a:cs typeface="Arial"/>
                <a:sym typeface="Arial"/>
              </a:rPr>
              <a:t>is the gambling locale in the country of Monaco. It is the home of the famous </a:t>
            </a:r>
            <a:r>
              <a:rPr b="0" i="1" lang="en-US" sz="1665" u="none" cap="none" strike="noStrike">
                <a:solidFill>
                  <a:srgbClr val="595959"/>
                </a:solidFill>
                <a:latin typeface="Arial"/>
                <a:ea typeface="Arial"/>
                <a:cs typeface="Arial"/>
                <a:sym typeface="Arial"/>
              </a:rPr>
              <a:t>Le Grand Casino </a:t>
            </a:r>
            <a:r>
              <a:rPr b="0" i="0" lang="en-US" sz="1665" u="none" cap="none" strike="noStrike">
                <a:solidFill>
                  <a:srgbClr val="595959"/>
                </a:solidFill>
                <a:latin typeface="Arial"/>
                <a:ea typeface="Arial"/>
                <a:cs typeface="Arial"/>
                <a:sym typeface="Arial"/>
              </a:rPr>
              <a:t>as well as many other gambling resorts.</a:t>
            </a:r>
            <a:endParaRPr b="0" i="0" sz="1665" u="none" cap="none" strike="noStrike">
              <a:solidFill>
                <a:schemeClr val="dk1"/>
              </a:solidFill>
              <a:latin typeface="Arial"/>
              <a:ea typeface="Arial"/>
              <a:cs typeface="Arial"/>
              <a:sym typeface="Arial"/>
            </a:endParaRPr>
          </a:p>
          <a:p>
            <a:pPr indent="-342360" lvl="0" marL="457200" marR="0" rtl="0" algn="l">
              <a:lnSpc>
                <a:spcPct val="105000"/>
              </a:lnSpc>
              <a:spcBef>
                <a:spcPts val="0"/>
              </a:spcBef>
              <a:spcAft>
                <a:spcPts val="0"/>
              </a:spcAft>
              <a:buClr>
                <a:srgbClr val="595959"/>
              </a:buClr>
              <a:buSzPts val="1665"/>
              <a:buFont typeface="Arial"/>
              <a:buChar char="●"/>
            </a:pPr>
            <a:r>
              <a:rPr b="0" i="0" lang="en-US" sz="1665" u="none" cap="none" strike="noStrike">
                <a:solidFill>
                  <a:srgbClr val="595959"/>
                </a:solidFill>
                <a:latin typeface="Arial"/>
                <a:ea typeface="Arial"/>
                <a:cs typeface="Arial"/>
                <a:sym typeface="Arial"/>
              </a:rPr>
              <a:t>Monte Carlo simulation is about a concept that underlies gambling, that is,</a:t>
            </a:r>
            <a:r>
              <a:rPr b="1" i="0" lang="en-US" sz="1665" u="none" cap="none" strike="noStrike">
                <a:solidFill>
                  <a:srgbClr val="595959"/>
                </a:solidFill>
                <a:latin typeface="Arial"/>
                <a:ea typeface="Arial"/>
                <a:cs typeface="Arial"/>
                <a:sym typeface="Arial"/>
              </a:rPr>
              <a:t> probability</a:t>
            </a:r>
            <a:r>
              <a:rPr b="0" i="0" lang="en-US" sz="1665" u="none" cap="none" strike="noStrike">
                <a:solidFill>
                  <a:srgbClr val="595959"/>
                </a:solidFill>
                <a:latin typeface="Arial"/>
                <a:ea typeface="Arial"/>
                <a:cs typeface="Arial"/>
                <a:sym typeface="Arial"/>
              </a:rPr>
              <a:t>, hence, its association and designation with the well - known gambling region. </a:t>
            </a:r>
            <a:endParaRPr b="0" i="0" sz="1665" u="none" cap="none" strike="noStrike">
              <a:solidFill>
                <a:schemeClr val="dk1"/>
              </a:solidFill>
              <a:latin typeface="Arial"/>
              <a:ea typeface="Arial"/>
              <a:cs typeface="Arial"/>
              <a:sym typeface="Arial"/>
            </a:endParaRPr>
          </a:p>
          <a:p>
            <a:pPr indent="-342360" lvl="0" marL="457200" marR="0" rtl="0" algn="l">
              <a:lnSpc>
                <a:spcPct val="105000"/>
              </a:lnSpc>
              <a:spcBef>
                <a:spcPts val="0"/>
              </a:spcBef>
              <a:spcAft>
                <a:spcPts val="0"/>
              </a:spcAft>
              <a:buClr>
                <a:srgbClr val="595959"/>
              </a:buClr>
              <a:buSzPts val="1665"/>
              <a:buFont typeface="Arial"/>
              <a:buChar char="●"/>
            </a:pPr>
            <a:r>
              <a:rPr b="0" i="0" lang="en-US" sz="1665" u="none" cap="none" strike="noStrike">
                <a:solidFill>
                  <a:srgbClr val="595959"/>
                </a:solidFill>
                <a:latin typeface="Arial"/>
                <a:ea typeface="Arial"/>
                <a:cs typeface="Arial"/>
                <a:sym typeface="Arial"/>
              </a:rPr>
              <a:t>Gambling casinos rely on probability to ensure, over the long run, that they are profitable. </a:t>
            </a:r>
            <a:endParaRPr b="0" i="0" sz="1665" u="none" cap="none" strike="noStrike">
              <a:solidFill>
                <a:schemeClr val="dk1"/>
              </a:solidFill>
              <a:latin typeface="Arial"/>
              <a:ea typeface="Arial"/>
              <a:cs typeface="Arial"/>
              <a:sym typeface="Arial"/>
            </a:endParaRPr>
          </a:p>
          <a:p>
            <a:pPr indent="-316800" lvl="1" marL="914400" marR="0" rtl="0" algn="l">
              <a:lnSpc>
                <a:spcPct val="105000"/>
              </a:lnSpc>
              <a:spcBef>
                <a:spcPts val="0"/>
              </a:spcBef>
              <a:spcAft>
                <a:spcPts val="0"/>
              </a:spcAft>
              <a:buClr>
                <a:srgbClr val="595959"/>
              </a:buClr>
              <a:buSzPts val="1295"/>
              <a:buFont typeface="Arial"/>
              <a:buChar char="○"/>
            </a:pPr>
            <a:r>
              <a:rPr b="0" i="0" lang="en-US" sz="1295" u="none" cap="none" strike="noStrike">
                <a:solidFill>
                  <a:srgbClr val="595959"/>
                </a:solidFill>
                <a:latin typeface="Arial"/>
                <a:ea typeface="Arial"/>
                <a:cs typeface="Arial"/>
                <a:sym typeface="Arial"/>
              </a:rPr>
              <a:t>For this to happen, the odds or  chance of the casino winning has to be in its favor.</a:t>
            </a:r>
            <a:endParaRPr b="0" i="0" sz="1295" u="none" cap="none" strike="noStrike">
              <a:solidFill>
                <a:schemeClr val="dk1"/>
              </a:solidFill>
              <a:latin typeface="Arial"/>
              <a:ea typeface="Arial"/>
              <a:cs typeface="Arial"/>
              <a:sym typeface="Arial"/>
            </a:endParaRPr>
          </a:p>
          <a:p>
            <a:pPr indent="-316800" lvl="1" marL="914400" marR="0" rtl="0" algn="l">
              <a:lnSpc>
                <a:spcPct val="105000"/>
              </a:lnSpc>
              <a:spcBef>
                <a:spcPts val="0"/>
              </a:spcBef>
              <a:spcAft>
                <a:spcPts val="0"/>
              </a:spcAft>
              <a:buClr>
                <a:srgbClr val="595959"/>
              </a:buClr>
              <a:buSzPts val="1295"/>
              <a:buFont typeface="Arial"/>
              <a:buChar char="○"/>
            </a:pPr>
            <a:r>
              <a:rPr b="0" i="0" lang="en-US" sz="1295" u="none" cap="none" strike="noStrike">
                <a:solidFill>
                  <a:srgbClr val="595959"/>
                </a:solidFill>
                <a:latin typeface="Arial"/>
                <a:ea typeface="Arial"/>
                <a:cs typeface="Arial"/>
                <a:sym typeface="Arial"/>
              </a:rPr>
              <a:t> This is where probability comes into play because </a:t>
            </a:r>
            <a:r>
              <a:rPr b="0" i="1" lang="en-US" sz="1295" u="none" cap="none" strike="noStrike">
                <a:solidFill>
                  <a:srgbClr val="595959"/>
                </a:solidFill>
                <a:latin typeface="Arial"/>
                <a:ea typeface="Arial"/>
                <a:cs typeface="Arial"/>
                <a:sym typeface="Arial"/>
              </a:rPr>
              <a:t>the theory of probability provides a mathematical way to set the rules for each one of its games to make sure the odds are in its favor </a:t>
            </a:r>
            <a:r>
              <a:rPr b="0" i="0" lang="en-US" sz="1295" u="none" cap="none" strike="noStrike">
                <a:solidFill>
                  <a:srgbClr val="595959"/>
                </a:solidFill>
                <a:latin typeface="Arial"/>
                <a:ea typeface="Arial"/>
                <a:cs typeface="Arial"/>
                <a:sym typeface="Arial"/>
              </a:rPr>
              <a:t>.</a:t>
            </a:r>
            <a:endParaRPr b="0" i="0" sz="1295" u="none" cap="none" strike="noStrike">
              <a:solidFill>
                <a:schemeClr val="dk1"/>
              </a:solidFill>
              <a:latin typeface="Arial"/>
              <a:ea typeface="Arial"/>
              <a:cs typeface="Arial"/>
              <a:sym typeface="Arial"/>
            </a:endParaRPr>
          </a:p>
          <a:p>
            <a:pPr indent="-342360" lvl="0" marL="457200" marR="0" rtl="0" algn="l">
              <a:lnSpc>
                <a:spcPct val="105000"/>
              </a:lnSpc>
              <a:spcBef>
                <a:spcPts val="0"/>
              </a:spcBef>
              <a:spcAft>
                <a:spcPts val="0"/>
              </a:spcAft>
              <a:buClr>
                <a:srgbClr val="595959"/>
              </a:buClr>
              <a:buSzPts val="1665"/>
              <a:buFont typeface="Arial"/>
              <a:buChar char="●"/>
            </a:pPr>
            <a:r>
              <a:rPr b="0" i="0" lang="en-US" sz="1665" u="none" cap="none" strike="noStrike">
                <a:solidFill>
                  <a:srgbClr val="595959"/>
                </a:solidFill>
                <a:latin typeface="Arial"/>
                <a:ea typeface="Arial"/>
                <a:cs typeface="Arial"/>
                <a:sym typeface="Arial"/>
              </a:rPr>
              <a:t>As a simulation technique, Monte Carlo simulation relies very heavily on probability</a:t>
            </a:r>
            <a:endParaRPr b="0" i="0" sz="1665"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2"/>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Monte Carlo Simulation – Coin Tossing example</a:t>
            </a:r>
            <a:endParaRPr b="0" i="0" sz="2800" u="none" cap="none" strike="noStrike">
              <a:solidFill>
                <a:schemeClr val="dk1"/>
              </a:solidFill>
              <a:latin typeface="Arial"/>
              <a:ea typeface="Arial"/>
              <a:cs typeface="Arial"/>
              <a:sym typeface="Arial"/>
            </a:endParaRPr>
          </a:p>
        </p:txBody>
      </p:sp>
      <p:sp>
        <p:nvSpPr>
          <p:cNvPr id="175" name="Google Shape;175;p42"/>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Consider you have a coin which you toss four times and you want to find the probability of having 3 heads and 1 tail.</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Using combinatorics, we’ll find the probability in the following way</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P(3 heads) = Number of combinations with 3 heads/ Total number of possible combi</a:t>
            </a:r>
            <a:r>
              <a:rPr lang="en-US" sz="1800">
                <a:solidFill>
                  <a:srgbClr val="595959"/>
                </a:solidFill>
              </a:rPr>
              <a:t>na</a:t>
            </a:r>
            <a:r>
              <a:rPr b="0" i="0" lang="en-US" sz="1800" u="none" cap="none" strike="noStrike">
                <a:solidFill>
                  <a:srgbClr val="595959"/>
                </a:solidFill>
                <a:latin typeface="Arial"/>
                <a:ea typeface="Arial"/>
                <a:cs typeface="Arial"/>
                <a:sym typeface="Arial"/>
              </a:rPr>
              <a:t>tions = 4/16 = 1/4</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11484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3"/>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Monte Carlo Simulation – Coin Tossing example</a:t>
            </a:r>
            <a:endParaRPr b="0" i="0" sz="2800" u="none" cap="none" strike="noStrike">
              <a:solidFill>
                <a:schemeClr val="dk1"/>
              </a:solidFill>
              <a:latin typeface="Arial"/>
              <a:ea typeface="Arial"/>
              <a:cs typeface="Arial"/>
              <a:sym typeface="Arial"/>
            </a:endParaRPr>
          </a:p>
        </p:txBody>
      </p:sp>
      <p:sp>
        <p:nvSpPr>
          <p:cNvPr id="181" name="Google Shape;181;p43"/>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Simulation is repeatedly performing an experiment.</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In the example, being discussed, one experiment will consist of four coin tosses and then you repeatedly perform this experiment to see how many times of the total experiments, you get three heads and one tail.</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The more the number of experiments is, the closer will be this probability, determined by repeated experiments (simulation), to the actual probability (determined using combinatorics).</a:t>
            </a:r>
            <a:endParaRPr b="0" i="0" sz="1800" u="none" cap="none" strike="noStrike">
              <a:solidFill>
                <a:schemeClr val="dk1"/>
              </a:solidFill>
              <a:latin typeface="Arial"/>
              <a:ea typeface="Arial"/>
              <a:cs typeface="Arial"/>
              <a:sym typeface="Arial"/>
            </a:endParaRPr>
          </a:p>
          <a:p>
            <a:pPr indent="0" lvl="0" marL="11484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4"/>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80000"/>
              </a:lnSpc>
              <a:spcBef>
                <a:spcPts val="0"/>
              </a:spcBef>
              <a:spcAft>
                <a:spcPts val="0"/>
              </a:spcAft>
              <a:buNone/>
            </a:pPr>
            <a:r>
              <a:rPr b="0" i="0" lang="en-US" sz="1960" u="none" cap="none" strike="noStrike">
                <a:solidFill>
                  <a:srgbClr val="000000"/>
                </a:solidFill>
                <a:latin typeface="Arial"/>
                <a:ea typeface="Arial"/>
                <a:cs typeface="Arial"/>
                <a:sym typeface="Arial"/>
              </a:rPr>
              <a:t>Monte Carlo Simulation – Python program for Coin tossing example</a:t>
            </a:r>
            <a:endParaRPr b="0" i="0" sz="1960" u="none" cap="none" strike="noStrike">
              <a:solidFill>
                <a:schemeClr val="dk1"/>
              </a:solidFill>
              <a:latin typeface="Arial"/>
              <a:ea typeface="Arial"/>
              <a:cs typeface="Arial"/>
              <a:sym typeface="Arial"/>
            </a:endParaRPr>
          </a:p>
        </p:txBody>
      </p:sp>
      <p:sp>
        <p:nvSpPr>
          <p:cNvPr id="187" name="Google Shape;187;p44"/>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from random import randint</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successes = 0</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attempts = 10000</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for i in range(attempts):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if randint(0,1)+randint(0,1)+randint(0,1)+randint(0,1) == 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successes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print(“No. Of attempts is”, = attempts)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print(“No. Of successes is”., = successes)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5"/>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Monte Carlo Simulation – More difficult problems</a:t>
            </a:r>
            <a:endParaRPr b="0" i="0" sz="2800" u="none" cap="none" strike="noStrike">
              <a:solidFill>
                <a:schemeClr val="dk1"/>
              </a:solidFill>
              <a:latin typeface="Arial"/>
              <a:ea typeface="Arial"/>
              <a:cs typeface="Arial"/>
              <a:sym typeface="Arial"/>
            </a:endParaRPr>
          </a:p>
        </p:txBody>
      </p:sp>
      <p:sp>
        <p:nvSpPr>
          <p:cNvPr id="193" name="Google Shape;193;p45"/>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Consider the game of war.</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Description of war game. </a:t>
            </a:r>
            <a:r>
              <a:rPr b="0" i="0" lang="en-US" sz="1800" u="sng" cap="none" strike="noStrike">
                <a:solidFill>
                  <a:schemeClr val="hlink"/>
                </a:solidFill>
                <a:latin typeface="Arial"/>
                <a:ea typeface="Arial"/>
                <a:cs typeface="Arial"/>
                <a:sym typeface="Arial"/>
                <a:hlinkClick r:id="rId3"/>
              </a:rPr>
              <a:t>https://www.youtube.com/watch?v=yX-jOVer758</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How long will the game go i.e. on average, how many rounds will a game of war contain?</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The solution to this problem using combinatorics will be very difficult as we have to consider all the combinations of a cards in each deck as the entire game depends on that combination.</a:t>
            </a:r>
            <a:endParaRPr b="0" i="0" sz="1800" u="none" cap="none" strike="noStrike">
              <a:solidFill>
                <a:schemeClr val="dk1"/>
              </a:solidFill>
              <a:latin typeface="Arial"/>
              <a:ea typeface="Arial"/>
              <a:cs typeface="Arial"/>
              <a:sym typeface="Arial"/>
            </a:endParaRPr>
          </a:p>
          <a:p>
            <a:pPr indent="-34236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Using monte carlo, </a:t>
            </a:r>
            <a:r>
              <a:rPr lang="en-US" sz="1800">
                <a:solidFill>
                  <a:srgbClr val="595959"/>
                </a:solidFill>
              </a:rPr>
              <a:t>we can find the probability of winning by repeatedly simulating this game and counting the number of times the player wins. </a:t>
            </a:r>
            <a:endParaRPr sz="1800">
              <a:solidFill>
                <a:srgbClr val="595959"/>
              </a:solidFill>
            </a:endParaRPr>
          </a:p>
          <a:p>
            <a:pPr indent="-342360" lvl="0" marL="457200" marR="0" rtl="0" algn="l">
              <a:lnSpc>
                <a:spcPct val="115000"/>
              </a:lnSpc>
              <a:spcBef>
                <a:spcPts val="0"/>
              </a:spcBef>
              <a:spcAft>
                <a:spcPts val="0"/>
              </a:spcAft>
              <a:buClr>
                <a:srgbClr val="595959"/>
              </a:buClr>
              <a:buSzPts val="1800"/>
              <a:buChar char="●"/>
            </a:pPr>
            <a:r>
              <a:rPr lang="en-US" sz="1800">
                <a:solidFill>
                  <a:srgbClr val="595959"/>
                </a:solidFill>
              </a:rPr>
              <a:t>The probability of winning will be the number of win divided by the number of games played. </a:t>
            </a:r>
            <a:endParaRPr sz="18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6"/>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History of Monte Carlo Simulation</a:t>
            </a:r>
            <a:endParaRPr b="0" i="0" sz="2800" u="none" cap="none" strike="noStrike">
              <a:solidFill>
                <a:schemeClr val="dk1"/>
              </a:solidFill>
              <a:latin typeface="Arial"/>
              <a:ea typeface="Arial"/>
              <a:cs typeface="Arial"/>
              <a:sym typeface="Arial"/>
            </a:endParaRPr>
          </a:p>
        </p:txBody>
      </p:sp>
      <p:sp>
        <p:nvSpPr>
          <p:cNvPr id="199" name="Google Shape;199;p46"/>
          <p:cNvSpPr/>
          <p:nvPr/>
        </p:nvSpPr>
        <p:spPr>
          <a:xfrm>
            <a:off x="311760" y="1152360"/>
            <a:ext cx="8519760" cy="3727080"/>
          </a:xfrm>
          <a:prstGeom prst="rect">
            <a:avLst/>
          </a:prstGeom>
          <a:noFill/>
          <a:ln>
            <a:noFill/>
          </a:ln>
        </p:spPr>
        <p:txBody>
          <a:bodyPr anchorCtr="0" anchor="t" bIns="91425" lIns="90000" spcFirstLastPara="1" rIns="90000" wrap="square" tIns="91425">
            <a:noAutofit/>
          </a:bodyPr>
          <a:lstStyle/>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595959"/>
                </a:solidFill>
                <a:latin typeface="Arial"/>
                <a:ea typeface="Arial"/>
                <a:cs typeface="Arial"/>
                <a:sym typeface="Arial"/>
              </a:rPr>
              <a:t>The Monte Carlo simulation was invented in the way we just saw in the example of cards.</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The technique was first developed by Stanislaw Ulam, a mathematician who worked on the Manhattan Project.</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 After the war, while recovering from brain surgery, Ulam entertained himself by playing countless games of solitaire. </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He became interested in plotting the outcome of each of these games in order to observe their distribution and determine the probability of winning.</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 After he shared his idea with John Von Neumann (the brain behind the stored program computer), the two collaborated to develop the Monte Carlo simulation.</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While developing the nuclear weapons, scientists knew the behavior of one neutron, but they did not have a formula for how a system of neutrons would behave.</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Although they needed to understand such behavior to construct dampers and shields for the atomic bomb, experimentation was too time consuming and dangerous. </a:t>
            </a:r>
            <a:endParaRPr b="0" i="0" sz="1615" u="none" cap="none" strike="noStrike">
              <a:solidFill>
                <a:schemeClr val="dk1"/>
              </a:solidFill>
              <a:latin typeface="Arial"/>
              <a:ea typeface="Arial"/>
              <a:cs typeface="Arial"/>
              <a:sym typeface="Arial"/>
            </a:endParaRPr>
          </a:p>
          <a:p>
            <a:pPr indent="-285120" lvl="0" marL="285840" marR="0" rtl="0" algn="l">
              <a:lnSpc>
                <a:spcPct val="95000"/>
              </a:lnSpc>
              <a:spcBef>
                <a:spcPts val="0"/>
              </a:spcBef>
              <a:spcAft>
                <a:spcPts val="0"/>
              </a:spcAft>
              <a:buClr>
                <a:srgbClr val="595959"/>
              </a:buClr>
              <a:buSzPts val="1615"/>
              <a:buFont typeface="Arial"/>
              <a:buChar char="•"/>
            </a:pPr>
            <a:r>
              <a:rPr b="0" i="0" lang="en-US" sz="1615" u="none" cap="none" strike="noStrike">
                <a:solidFill>
                  <a:srgbClr val="111111"/>
                </a:solidFill>
                <a:latin typeface="Arial"/>
                <a:ea typeface="Arial"/>
                <a:cs typeface="Arial"/>
                <a:sym typeface="Arial"/>
              </a:rPr>
              <a:t>John von Neumann and Stanislaus Ulam developed the technique of Monte Carlo simulation to solve the problem.</a:t>
            </a:r>
            <a:endParaRPr b="0" i="0" sz="1615" u="none" cap="none" strike="noStrike">
              <a:solidFill>
                <a:schemeClr val="dk1"/>
              </a:solidFill>
              <a:latin typeface="Arial"/>
              <a:ea typeface="Arial"/>
              <a:cs typeface="Arial"/>
              <a:sym typeface="Arial"/>
            </a:endParaRPr>
          </a:p>
          <a:p>
            <a:pPr indent="0" lvl="0" marL="457200" marR="0" rtl="0" algn="l">
              <a:lnSpc>
                <a:spcPct val="95000"/>
              </a:lnSpc>
              <a:spcBef>
                <a:spcPts val="2100"/>
              </a:spcBef>
              <a:spcAft>
                <a:spcPts val="0"/>
              </a:spcAft>
              <a:buNone/>
            </a:pPr>
            <a:r>
              <a:t/>
            </a:r>
            <a:endParaRPr b="0" i="0" sz="1615" u="none" cap="none" strike="noStrike">
              <a:solidFill>
                <a:schemeClr val="dk1"/>
              </a:solidFill>
              <a:latin typeface="Arial"/>
              <a:ea typeface="Arial"/>
              <a:cs typeface="Arial"/>
              <a:sym typeface="Arial"/>
            </a:endParaRPr>
          </a:p>
          <a:p>
            <a:pPr indent="0" lvl="0" marL="457200" marR="0" rtl="0" algn="l">
              <a:lnSpc>
                <a:spcPct val="95000"/>
              </a:lnSpc>
              <a:spcBef>
                <a:spcPts val="2100"/>
              </a:spcBef>
              <a:spcAft>
                <a:spcPts val="0"/>
              </a:spcAft>
              <a:buNone/>
            </a:pPr>
            <a:r>
              <a:t/>
            </a:r>
            <a:endParaRPr b="0" i="0" sz="1615"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7"/>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Calculating value of pi using Monte Carlo simulation</a:t>
            </a:r>
            <a:endParaRPr b="0" i="0" sz="2800" u="none" cap="none" strike="noStrike">
              <a:solidFill>
                <a:schemeClr val="dk1"/>
              </a:solidFill>
              <a:latin typeface="Arial"/>
              <a:ea typeface="Arial"/>
              <a:cs typeface="Arial"/>
              <a:sym typeface="Arial"/>
            </a:endParaRPr>
          </a:p>
        </p:txBody>
      </p:sp>
      <p:sp>
        <p:nvSpPr>
          <p:cNvPr id="205" name="Google Shape;205;p47"/>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285120" lvl="0" marL="285840" marR="0" rtl="0" algn="l">
              <a:lnSpc>
                <a:spcPct val="115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Recall that the value of π is the ratio of a circle ’ s circumference to its diameter.</a:t>
            </a:r>
            <a:endParaRPr b="0" i="0" sz="1800" u="none" cap="none" strike="noStrike">
              <a:solidFill>
                <a:schemeClr val="dk1"/>
              </a:solidFill>
              <a:latin typeface="Arial"/>
              <a:ea typeface="Arial"/>
              <a:cs typeface="Arial"/>
              <a:sym typeface="Arial"/>
            </a:endParaRPr>
          </a:p>
          <a:p>
            <a:pPr indent="-285120" lvl="0" marL="285840" marR="0" rtl="0" algn="l">
              <a:lnSpc>
                <a:spcPct val="115000"/>
              </a:lnSpc>
              <a:spcBef>
                <a:spcPts val="1199"/>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To calculate this value, we can set up a Monte Carlo simulation that employs a geometric representation of the circle.</a:t>
            </a:r>
            <a:endParaRPr b="0" i="0" sz="1800" u="none" cap="none" strike="noStrike">
              <a:solidFill>
                <a:schemeClr val="dk1"/>
              </a:solidFill>
              <a:latin typeface="Arial"/>
              <a:ea typeface="Arial"/>
              <a:cs typeface="Arial"/>
              <a:sym typeface="Arial"/>
            </a:endParaRPr>
          </a:p>
          <a:p>
            <a:pPr indent="-285120" lvl="0" marL="285840" marR="0" rtl="0" algn="l">
              <a:lnSpc>
                <a:spcPct val="115000"/>
              </a:lnSpc>
              <a:spcBef>
                <a:spcPts val="1199"/>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 Step 1: To start, draw a unit circle arc, that is, an arc of radius one circumscribed by a square as shown in the figure.</a:t>
            </a:r>
            <a:endParaRPr b="0" i="0" sz="1800" u="none" cap="none" strike="noStrike">
              <a:solidFill>
                <a:schemeClr val="dk1"/>
              </a:solidFill>
              <a:latin typeface="Arial"/>
              <a:ea typeface="Arial"/>
              <a:cs typeface="Arial"/>
              <a:sym typeface="Arial"/>
            </a:endParaRPr>
          </a:p>
        </p:txBody>
      </p:sp>
      <p:sp>
        <p:nvSpPr>
          <p:cNvPr id="206" name="Google Shape;206;p47"/>
          <p:cNvSpPr/>
          <p:nvPr/>
        </p:nvSpPr>
        <p:spPr>
          <a:xfrm>
            <a:off x="0" y="0"/>
            <a:ext cx="2999160" cy="396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pic>
        <p:nvPicPr>
          <p:cNvPr id="207" name="Google Shape;207;p47"/>
          <p:cNvPicPr preferRelativeResize="0"/>
          <p:nvPr/>
        </p:nvPicPr>
        <p:blipFill rotWithShape="1">
          <a:blip r:embed="rId3">
            <a:alphaModFix/>
          </a:blip>
          <a:srcRect b="0" l="0" r="0" t="0"/>
          <a:stretch/>
        </p:blipFill>
        <p:spPr>
          <a:xfrm>
            <a:off x="4822200" y="3287880"/>
            <a:ext cx="2399760" cy="18550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8"/>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Calculating value of pi using Monte Carlo simulation</a:t>
            </a:r>
            <a:endParaRPr b="0" i="0" sz="2800" u="none" cap="none" strike="noStrike">
              <a:solidFill>
                <a:schemeClr val="dk1"/>
              </a:solidFill>
              <a:latin typeface="Arial"/>
              <a:ea typeface="Arial"/>
              <a:cs typeface="Arial"/>
              <a:sym typeface="Arial"/>
            </a:endParaRPr>
          </a:p>
        </p:txBody>
      </p:sp>
      <p:sp>
        <p:nvSpPr>
          <p:cNvPr id="213" name="Google Shape;213;p48"/>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285120" lvl="0" marL="28584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Step 2: Then, randomly choose an x and y coordinate inside the square, and place a dot at that location.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14" name="Google Shape;214;p48"/>
          <p:cNvPicPr preferRelativeResize="0"/>
          <p:nvPr/>
        </p:nvPicPr>
        <p:blipFill rotWithShape="1">
          <a:blip r:embed="rId3">
            <a:alphaModFix/>
          </a:blip>
          <a:srcRect b="0" l="0" r="0" t="0"/>
          <a:stretch/>
        </p:blipFill>
        <p:spPr>
          <a:xfrm>
            <a:off x="3594600" y="2381760"/>
            <a:ext cx="2096280" cy="21866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