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08" r:id="rId3"/>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Lst>
  <p:sldSz cy="5143500" cx="9144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1.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3" name="Shape 63"/>
        <p:cNvGrpSpPr/>
        <p:nvPr/>
      </p:nvGrpSpPr>
      <p:grpSpPr>
        <a:xfrm>
          <a:off x="0" y="0"/>
          <a:ext cx="0" cy="0"/>
          <a:chOff x="0" y="0"/>
          <a:chExt cx="0" cy="0"/>
        </a:xfrm>
      </p:grpSpPr>
      <p:sp>
        <p:nvSpPr>
          <p:cNvPr id="64" name="Google Shape;64;p1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6" name="Shape 66"/>
        <p:cNvGrpSpPr/>
        <p:nvPr/>
      </p:nvGrpSpPr>
      <p:grpSpPr>
        <a:xfrm>
          <a:off x="0" y="0"/>
          <a:ext cx="0" cy="0"/>
          <a:chOff x="0" y="0"/>
          <a:chExt cx="0" cy="0"/>
        </a:xfrm>
      </p:grpSpPr>
      <p:sp>
        <p:nvSpPr>
          <p:cNvPr id="67" name="Google Shape;67;p1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2" name="Shape 72"/>
        <p:cNvGrpSpPr/>
        <p:nvPr/>
      </p:nvGrpSpPr>
      <p:grpSpPr>
        <a:xfrm>
          <a:off x="0" y="0"/>
          <a:ext cx="0" cy="0"/>
          <a:chOff x="0" y="0"/>
          <a:chExt cx="0" cy="0"/>
        </a:xfrm>
      </p:grpSpPr>
      <p:sp>
        <p:nvSpPr>
          <p:cNvPr id="73" name="Google Shape;73;p20"/>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4" name="Shape 74"/>
        <p:cNvGrpSpPr/>
        <p:nvPr/>
      </p:nvGrpSpPr>
      <p:grpSpPr>
        <a:xfrm>
          <a:off x="0" y="0"/>
          <a:ext cx="0" cy="0"/>
          <a:chOff x="0" y="0"/>
          <a:chExt cx="0" cy="0"/>
        </a:xfrm>
      </p:grpSpPr>
      <p:sp>
        <p:nvSpPr>
          <p:cNvPr id="75" name="Google Shape;75;p2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9" name="Shape 79"/>
        <p:cNvGrpSpPr/>
        <p:nvPr/>
      </p:nvGrpSpPr>
      <p:grpSpPr>
        <a:xfrm>
          <a:off x="0" y="0"/>
          <a:ext cx="0" cy="0"/>
          <a:chOff x="0" y="0"/>
          <a:chExt cx="0" cy="0"/>
        </a:xfrm>
      </p:grpSpPr>
      <p:sp>
        <p:nvSpPr>
          <p:cNvPr id="80" name="Google Shape;80;p2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4" name="Shape 84"/>
        <p:cNvGrpSpPr/>
        <p:nvPr/>
      </p:nvGrpSpPr>
      <p:grpSpPr>
        <a:xfrm>
          <a:off x="0" y="0"/>
          <a:ext cx="0" cy="0"/>
          <a:chOff x="0" y="0"/>
          <a:chExt cx="0" cy="0"/>
        </a:xfrm>
      </p:grpSpPr>
      <p:sp>
        <p:nvSpPr>
          <p:cNvPr id="85" name="Google Shape;85;p2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9" name="Shape 89"/>
        <p:cNvGrpSpPr/>
        <p:nvPr/>
      </p:nvGrpSpPr>
      <p:grpSpPr>
        <a:xfrm>
          <a:off x="0" y="0"/>
          <a:ext cx="0" cy="0"/>
          <a:chOff x="0" y="0"/>
          <a:chExt cx="0" cy="0"/>
        </a:xfrm>
      </p:grpSpPr>
      <p:sp>
        <p:nvSpPr>
          <p:cNvPr id="90" name="Google Shape;90;p2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3" name="Shape 93"/>
        <p:cNvGrpSpPr/>
        <p:nvPr/>
      </p:nvGrpSpPr>
      <p:grpSpPr>
        <a:xfrm>
          <a:off x="0" y="0"/>
          <a:ext cx="0" cy="0"/>
          <a:chOff x="0" y="0"/>
          <a:chExt cx="0" cy="0"/>
        </a:xfrm>
      </p:grpSpPr>
      <p:sp>
        <p:nvSpPr>
          <p:cNvPr id="94" name="Google Shape;94;p2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9" name="Shape 99"/>
        <p:cNvGrpSpPr/>
        <p:nvPr/>
      </p:nvGrpSpPr>
      <p:grpSpPr>
        <a:xfrm>
          <a:off x="0" y="0"/>
          <a:ext cx="0" cy="0"/>
          <a:chOff x="0" y="0"/>
          <a:chExt cx="0" cy="0"/>
        </a:xfrm>
      </p:grpSpPr>
      <p:sp>
        <p:nvSpPr>
          <p:cNvPr id="100" name="Google Shape;100;p2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0" name="Shape 11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1" name="Shape 111"/>
        <p:cNvGrpSpPr/>
        <p:nvPr/>
      </p:nvGrpSpPr>
      <p:grpSpPr>
        <a:xfrm>
          <a:off x="0" y="0"/>
          <a:ext cx="0" cy="0"/>
          <a:chOff x="0" y="0"/>
          <a:chExt cx="0" cy="0"/>
        </a:xfrm>
      </p:grpSpPr>
      <p:sp>
        <p:nvSpPr>
          <p:cNvPr id="112" name="Google Shape;112;p2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4" name="Shape 114"/>
        <p:cNvGrpSpPr/>
        <p:nvPr/>
      </p:nvGrpSpPr>
      <p:grpSpPr>
        <a:xfrm>
          <a:off x="0" y="0"/>
          <a:ext cx="0" cy="0"/>
          <a:chOff x="0" y="0"/>
          <a:chExt cx="0" cy="0"/>
        </a:xfrm>
      </p:grpSpPr>
      <p:sp>
        <p:nvSpPr>
          <p:cNvPr id="115" name="Google Shape;115;p3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7" name="Shape 117"/>
        <p:cNvGrpSpPr/>
        <p:nvPr/>
      </p:nvGrpSpPr>
      <p:grpSpPr>
        <a:xfrm>
          <a:off x="0" y="0"/>
          <a:ext cx="0" cy="0"/>
          <a:chOff x="0" y="0"/>
          <a:chExt cx="0" cy="0"/>
        </a:xfrm>
      </p:grpSpPr>
      <p:sp>
        <p:nvSpPr>
          <p:cNvPr id="118" name="Google Shape;118;p3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3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3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3" name="Shape 123"/>
        <p:cNvGrpSpPr/>
        <p:nvPr/>
      </p:nvGrpSpPr>
      <p:grpSpPr>
        <a:xfrm>
          <a:off x="0" y="0"/>
          <a:ext cx="0" cy="0"/>
          <a:chOff x="0" y="0"/>
          <a:chExt cx="0" cy="0"/>
        </a:xfrm>
      </p:grpSpPr>
      <p:sp>
        <p:nvSpPr>
          <p:cNvPr id="124" name="Google Shape;124;p33"/>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5" name="Shape 125"/>
        <p:cNvGrpSpPr/>
        <p:nvPr/>
      </p:nvGrpSpPr>
      <p:grpSpPr>
        <a:xfrm>
          <a:off x="0" y="0"/>
          <a:ext cx="0" cy="0"/>
          <a:chOff x="0" y="0"/>
          <a:chExt cx="0" cy="0"/>
        </a:xfrm>
      </p:grpSpPr>
      <p:sp>
        <p:nvSpPr>
          <p:cNvPr id="126" name="Google Shape;126;p3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3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3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0" name="Shape 130"/>
        <p:cNvGrpSpPr/>
        <p:nvPr/>
      </p:nvGrpSpPr>
      <p:grpSpPr>
        <a:xfrm>
          <a:off x="0" y="0"/>
          <a:ext cx="0" cy="0"/>
          <a:chOff x="0" y="0"/>
          <a:chExt cx="0" cy="0"/>
        </a:xfrm>
      </p:grpSpPr>
      <p:sp>
        <p:nvSpPr>
          <p:cNvPr id="131" name="Google Shape;131;p3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3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3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5" name="Shape 135"/>
        <p:cNvGrpSpPr/>
        <p:nvPr/>
      </p:nvGrpSpPr>
      <p:grpSpPr>
        <a:xfrm>
          <a:off x="0" y="0"/>
          <a:ext cx="0" cy="0"/>
          <a:chOff x="0" y="0"/>
          <a:chExt cx="0" cy="0"/>
        </a:xfrm>
      </p:grpSpPr>
      <p:sp>
        <p:nvSpPr>
          <p:cNvPr id="136" name="Google Shape;136;p3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0" name="Shape 140"/>
        <p:cNvGrpSpPr/>
        <p:nvPr/>
      </p:nvGrpSpPr>
      <p:grpSpPr>
        <a:xfrm>
          <a:off x="0" y="0"/>
          <a:ext cx="0" cy="0"/>
          <a:chOff x="0" y="0"/>
          <a:chExt cx="0" cy="0"/>
        </a:xfrm>
      </p:grpSpPr>
      <p:sp>
        <p:nvSpPr>
          <p:cNvPr id="141" name="Google Shape;141;p3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4" name="Shape 144"/>
        <p:cNvGrpSpPr/>
        <p:nvPr/>
      </p:nvGrpSpPr>
      <p:grpSpPr>
        <a:xfrm>
          <a:off x="0" y="0"/>
          <a:ext cx="0" cy="0"/>
          <a:chOff x="0" y="0"/>
          <a:chExt cx="0" cy="0"/>
        </a:xfrm>
      </p:grpSpPr>
      <p:sp>
        <p:nvSpPr>
          <p:cNvPr id="145" name="Google Shape;145;p3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3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0" name="Shape 150"/>
        <p:cNvGrpSpPr/>
        <p:nvPr/>
      </p:nvGrpSpPr>
      <p:grpSpPr>
        <a:xfrm>
          <a:off x="0" y="0"/>
          <a:ext cx="0" cy="0"/>
          <a:chOff x="0" y="0"/>
          <a:chExt cx="0" cy="0"/>
        </a:xfrm>
      </p:grpSpPr>
      <p:sp>
        <p:nvSpPr>
          <p:cNvPr id="151" name="Google Shape;151;p3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3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3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2" name="Shape 162"/>
        <p:cNvGrpSpPr/>
        <p:nvPr/>
      </p:nvGrpSpPr>
      <p:grpSpPr>
        <a:xfrm>
          <a:off x="0" y="0"/>
          <a:ext cx="0" cy="0"/>
          <a:chOff x="0" y="0"/>
          <a:chExt cx="0" cy="0"/>
        </a:xfrm>
      </p:grpSpPr>
      <p:sp>
        <p:nvSpPr>
          <p:cNvPr id="163" name="Google Shape;163;p4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5" name="Shape 165"/>
        <p:cNvGrpSpPr/>
        <p:nvPr/>
      </p:nvGrpSpPr>
      <p:grpSpPr>
        <a:xfrm>
          <a:off x="0" y="0"/>
          <a:ext cx="0" cy="0"/>
          <a:chOff x="0" y="0"/>
          <a:chExt cx="0" cy="0"/>
        </a:xfrm>
      </p:grpSpPr>
      <p:sp>
        <p:nvSpPr>
          <p:cNvPr id="166" name="Google Shape;166;p4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4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8" name="Shape 168"/>
        <p:cNvGrpSpPr/>
        <p:nvPr/>
      </p:nvGrpSpPr>
      <p:grpSpPr>
        <a:xfrm>
          <a:off x="0" y="0"/>
          <a:ext cx="0" cy="0"/>
          <a:chOff x="0" y="0"/>
          <a:chExt cx="0" cy="0"/>
        </a:xfrm>
      </p:grpSpPr>
      <p:sp>
        <p:nvSpPr>
          <p:cNvPr id="169" name="Google Shape;169;p4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4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4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2" name="Shape 172"/>
        <p:cNvGrpSpPr/>
        <p:nvPr/>
      </p:nvGrpSpPr>
      <p:grpSpPr>
        <a:xfrm>
          <a:off x="0" y="0"/>
          <a:ext cx="0" cy="0"/>
          <a:chOff x="0" y="0"/>
          <a:chExt cx="0" cy="0"/>
        </a:xfrm>
      </p:grpSpPr>
      <p:sp>
        <p:nvSpPr>
          <p:cNvPr id="173" name="Google Shape;173;p4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74" name="Shape 174"/>
        <p:cNvGrpSpPr/>
        <p:nvPr/>
      </p:nvGrpSpPr>
      <p:grpSpPr>
        <a:xfrm>
          <a:off x="0" y="0"/>
          <a:ext cx="0" cy="0"/>
          <a:chOff x="0" y="0"/>
          <a:chExt cx="0" cy="0"/>
        </a:xfrm>
      </p:grpSpPr>
      <p:sp>
        <p:nvSpPr>
          <p:cNvPr id="175" name="Google Shape;175;p46"/>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76" name="Shape 176"/>
        <p:cNvGrpSpPr/>
        <p:nvPr/>
      </p:nvGrpSpPr>
      <p:grpSpPr>
        <a:xfrm>
          <a:off x="0" y="0"/>
          <a:ext cx="0" cy="0"/>
          <a:chOff x="0" y="0"/>
          <a:chExt cx="0" cy="0"/>
        </a:xfrm>
      </p:grpSpPr>
      <p:sp>
        <p:nvSpPr>
          <p:cNvPr id="177" name="Google Shape;177;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4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9" name="Google Shape;179;p47"/>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4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1" name="Shape 181"/>
        <p:cNvGrpSpPr/>
        <p:nvPr/>
      </p:nvGrpSpPr>
      <p:grpSpPr>
        <a:xfrm>
          <a:off x="0" y="0"/>
          <a:ext cx="0" cy="0"/>
          <a:chOff x="0" y="0"/>
          <a:chExt cx="0" cy="0"/>
        </a:xfrm>
      </p:grpSpPr>
      <p:sp>
        <p:nvSpPr>
          <p:cNvPr id="182" name="Google Shape;182;p4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4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48"/>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86" name="Shape 186"/>
        <p:cNvGrpSpPr/>
        <p:nvPr/>
      </p:nvGrpSpPr>
      <p:grpSpPr>
        <a:xfrm>
          <a:off x="0" y="0"/>
          <a:ext cx="0" cy="0"/>
          <a:chOff x="0" y="0"/>
          <a:chExt cx="0" cy="0"/>
        </a:xfrm>
      </p:grpSpPr>
      <p:sp>
        <p:nvSpPr>
          <p:cNvPr id="187" name="Google Shape;187;p4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4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4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49"/>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1" name="Shape 191"/>
        <p:cNvGrpSpPr/>
        <p:nvPr/>
      </p:nvGrpSpPr>
      <p:grpSpPr>
        <a:xfrm>
          <a:off x="0" y="0"/>
          <a:ext cx="0" cy="0"/>
          <a:chOff x="0" y="0"/>
          <a:chExt cx="0" cy="0"/>
        </a:xfrm>
      </p:grpSpPr>
      <p:sp>
        <p:nvSpPr>
          <p:cNvPr id="192" name="Google Shape;192;p5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50"/>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50"/>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5" name="Shape 195"/>
        <p:cNvGrpSpPr/>
        <p:nvPr/>
      </p:nvGrpSpPr>
      <p:grpSpPr>
        <a:xfrm>
          <a:off x="0" y="0"/>
          <a:ext cx="0" cy="0"/>
          <a:chOff x="0" y="0"/>
          <a:chExt cx="0" cy="0"/>
        </a:xfrm>
      </p:grpSpPr>
      <p:sp>
        <p:nvSpPr>
          <p:cNvPr id="196" name="Google Shape;196;p5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5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5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9" name="Google Shape;199;p5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51"/>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1" name="Shape 201"/>
        <p:cNvGrpSpPr/>
        <p:nvPr/>
      </p:nvGrpSpPr>
      <p:grpSpPr>
        <a:xfrm>
          <a:off x="0" y="0"/>
          <a:ext cx="0" cy="0"/>
          <a:chOff x="0" y="0"/>
          <a:chExt cx="0" cy="0"/>
        </a:xfrm>
      </p:grpSpPr>
      <p:sp>
        <p:nvSpPr>
          <p:cNvPr id="202" name="Google Shape;202;p5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52"/>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4" name="Google Shape;204;p52"/>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52"/>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52"/>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52"/>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8" name="Google Shape;208;p52"/>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12" name="Shape 21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13" name="Shape 213"/>
        <p:cNvGrpSpPr/>
        <p:nvPr/>
      </p:nvGrpSpPr>
      <p:grpSpPr>
        <a:xfrm>
          <a:off x="0" y="0"/>
          <a:ext cx="0" cy="0"/>
          <a:chOff x="0" y="0"/>
          <a:chExt cx="0" cy="0"/>
        </a:xfrm>
      </p:grpSpPr>
      <p:sp>
        <p:nvSpPr>
          <p:cNvPr id="214" name="Google Shape;214;p5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55"/>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6" name="Shape 216"/>
        <p:cNvGrpSpPr/>
        <p:nvPr/>
      </p:nvGrpSpPr>
      <p:grpSpPr>
        <a:xfrm>
          <a:off x="0" y="0"/>
          <a:ext cx="0" cy="0"/>
          <a:chOff x="0" y="0"/>
          <a:chExt cx="0" cy="0"/>
        </a:xfrm>
      </p:grpSpPr>
      <p:sp>
        <p:nvSpPr>
          <p:cNvPr id="217" name="Google Shape;217;p5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5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9" name="Shape 219"/>
        <p:cNvGrpSpPr/>
        <p:nvPr/>
      </p:nvGrpSpPr>
      <p:grpSpPr>
        <a:xfrm>
          <a:off x="0" y="0"/>
          <a:ext cx="0" cy="0"/>
          <a:chOff x="0" y="0"/>
          <a:chExt cx="0" cy="0"/>
        </a:xfrm>
      </p:grpSpPr>
      <p:sp>
        <p:nvSpPr>
          <p:cNvPr id="220" name="Google Shape;220;p5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5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2" name="Google Shape;222;p57"/>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3" name="Shape 223"/>
        <p:cNvGrpSpPr/>
        <p:nvPr/>
      </p:nvGrpSpPr>
      <p:grpSpPr>
        <a:xfrm>
          <a:off x="0" y="0"/>
          <a:ext cx="0" cy="0"/>
          <a:chOff x="0" y="0"/>
          <a:chExt cx="0" cy="0"/>
        </a:xfrm>
      </p:grpSpPr>
      <p:sp>
        <p:nvSpPr>
          <p:cNvPr id="224" name="Google Shape;224;p5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5" name="Shape 225"/>
        <p:cNvGrpSpPr/>
        <p:nvPr/>
      </p:nvGrpSpPr>
      <p:grpSpPr>
        <a:xfrm>
          <a:off x="0" y="0"/>
          <a:ext cx="0" cy="0"/>
          <a:chOff x="0" y="0"/>
          <a:chExt cx="0" cy="0"/>
        </a:xfrm>
      </p:grpSpPr>
      <p:sp>
        <p:nvSpPr>
          <p:cNvPr id="226" name="Google Shape;226;p59"/>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27" name="Shape 227"/>
        <p:cNvGrpSpPr/>
        <p:nvPr/>
      </p:nvGrpSpPr>
      <p:grpSpPr>
        <a:xfrm>
          <a:off x="0" y="0"/>
          <a:ext cx="0" cy="0"/>
          <a:chOff x="0" y="0"/>
          <a:chExt cx="0" cy="0"/>
        </a:xfrm>
      </p:grpSpPr>
      <p:sp>
        <p:nvSpPr>
          <p:cNvPr id="228" name="Google Shape;228;p6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6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0" name="Google Shape;230;p6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1" name="Google Shape;231;p6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32" name="Shape 232"/>
        <p:cNvGrpSpPr/>
        <p:nvPr/>
      </p:nvGrpSpPr>
      <p:grpSpPr>
        <a:xfrm>
          <a:off x="0" y="0"/>
          <a:ext cx="0" cy="0"/>
          <a:chOff x="0" y="0"/>
          <a:chExt cx="0" cy="0"/>
        </a:xfrm>
      </p:grpSpPr>
      <p:sp>
        <p:nvSpPr>
          <p:cNvPr id="233" name="Google Shape;233;p6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6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5" name="Google Shape;235;p6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6" name="Google Shape;236;p61"/>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37" name="Shape 237"/>
        <p:cNvGrpSpPr/>
        <p:nvPr/>
      </p:nvGrpSpPr>
      <p:grpSpPr>
        <a:xfrm>
          <a:off x="0" y="0"/>
          <a:ext cx="0" cy="0"/>
          <a:chOff x="0" y="0"/>
          <a:chExt cx="0" cy="0"/>
        </a:xfrm>
      </p:grpSpPr>
      <p:sp>
        <p:nvSpPr>
          <p:cNvPr id="238" name="Google Shape;238;p6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6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0" name="Google Shape;240;p6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1" name="Google Shape;241;p62"/>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42" name="Shape 242"/>
        <p:cNvGrpSpPr/>
        <p:nvPr/>
      </p:nvGrpSpPr>
      <p:grpSpPr>
        <a:xfrm>
          <a:off x="0" y="0"/>
          <a:ext cx="0" cy="0"/>
          <a:chOff x="0" y="0"/>
          <a:chExt cx="0" cy="0"/>
        </a:xfrm>
      </p:grpSpPr>
      <p:sp>
        <p:nvSpPr>
          <p:cNvPr id="243" name="Google Shape;243;p6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63"/>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5" name="Google Shape;245;p63"/>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46" name="Shape 246"/>
        <p:cNvGrpSpPr/>
        <p:nvPr/>
      </p:nvGrpSpPr>
      <p:grpSpPr>
        <a:xfrm>
          <a:off x="0" y="0"/>
          <a:ext cx="0" cy="0"/>
          <a:chOff x="0" y="0"/>
          <a:chExt cx="0" cy="0"/>
        </a:xfrm>
      </p:grpSpPr>
      <p:sp>
        <p:nvSpPr>
          <p:cNvPr id="247" name="Google Shape;247;p6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6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9" name="Google Shape;249;p6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0" name="Google Shape;250;p6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1" name="Google Shape;251;p64"/>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52" name="Shape 252"/>
        <p:cNvGrpSpPr/>
        <p:nvPr/>
      </p:nvGrpSpPr>
      <p:grpSpPr>
        <a:xfrm>
          <a:off x="0" y="0"/>
          <a:ext cx="0" cy="0"/>
          <a:chOff x="0" y="0"/>
          <a:chExt cx="0" cy="0"/>
        </a:xfrm>
      </p:grpSpPr>
      <p:sp>
        <p:nvSpPr>
          <p:cNvPr id="253" name="Google Shape;253;p6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65"/>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5" name="Google Shape;255;p65"/>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6" name="Google Shape;256;p65"/>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7" name="Google Shape;257;p65"/>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8" name="Google Shape;258;p65"/>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9" name="Google Shape;259;p65"/>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1.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6.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3.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8" name="Google Shape;58;p1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7" name="Shape 107"/>
        <p:cNvGrpSpPr/>
        <p:nvPr/>
      </p:nvGrpSpPr>
      <p:grpSpPr>
        <a:xfrm>
          <a:off x="0" y="0"/>
          <a:ext cx="0" cy="0"/>
          <a:chOff x="0" y="0"/>
          <a:chExt cx="0" cy="0"/>
        </a:xfrm>
      </p:grpSpPr>
      <p:sp>
        <p:nvSpPr>
          <p:cNvPr id="108" name="Google Shape;108;p2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9" name="Google Shape;109;p2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 name="Shape 158"/>
        <p:cNvGrpSpPr/>
        <p:nvPr/>
      </p:nvGrpSpPr>
      <p:grpSpPr>
        <a:xfrm>
          <a:off x="0" y="0"/>
          <a:ext cx="0" cy="0"/>
          <a:chOff x="0" y="0"/>
          <a:chExt cx="0" cy="0"/>
        </a:xfrm>
      </p:grpSpPr>
      <p:sp>
        <p:nvSpPr>
          <p:cNvPr id="159" name="Google Shape;159;p4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0" name="Google Shape;160;p4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9" name="Shape 209"/>
        <p:cNvGrpSpPr/>
        <p:nvPr/>
      </p:nvGrpSpPr>
      <p:grpSpPr>
        <a:xfrm>
          <a:off x="0" y="0"/>
          <a:ext cx="0" cy="0"/>
          <a:chOff x="0" y="0"/>
          <a:chExt cx="0" cy="0"/>
        </a:xfrm>
      </p:grpSpPr>
      <p:sp>
        <p:nvSpPr>
          <p:cNvPr id="210" name="Google Shape;210;p5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1" name="Google Shape;211;p5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66"/>
          <p:cNvSpPr/>
          <p:nvPr/>
        </p:nvSpPr>
        <p:spPr>
          <a:xfrm>
            <a:off x="311760" y="744480"/>
            <a:ext cx="8519040" cy="20512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0" i="0" lang="en-US" sz="5200" u="none" cap="none" strike="noStrike">
                <a:solidFill>
                  <a:srgbClr val="000000"/>
                </a:solidFill>
                <a:latin typeface="Arial"/>
                <a:ea typeface="Arial"/>
                <a:cs typeface="Arial"/>
                <a:sym typeface="Arial"/>
              </a:rPr>
              <a:t>Computer Modeling and Simulation</a:t>
            </a:r>
            <a:endParaRPr b="0" i="0" sz="5200" u="none" cap="none" strike="noStrike">
              <a:latin typeface="Arial"/>
              <a:ea typeface="Arial"/>
              <a:cs typeface="Arial"/>
              <a:sym typeface="Arial"/>
            </a:endParaRPr>
          </a:p>
        </p:txBody>
      </p:sp>
      <p:sp>
        <p:nvSpPr>
          <p:cNvPr id="265" name="Google Shape;265;p66"/>
          <p:cNvSpPr/>
          <p:nvPr/>
        </p:nvSpPr>
        <p:spPr>
          <a:xfrm>
            <a:off x="311760" y="2834280"/>
            <a:ext cx="8519040" cy="791280"/>
          </a:xfrm>
          <a:prstGeom prst="rect">
            <a:avLst/>
          </a:prstGeom>
          <a:noFill/>
          <a:ln>
            <a:noFill/>
          </a:ln>
        </p:spPr>
        <p:txBody>
          <a:bodyPr anchorCtr="0" anchor="t" bIns="91425" lIns="90000" spcFirstLastPara="1" rIns="90000" wrap="square" tIns="91425">
            <a:noAutofit/>
          </a:bodyPr>
          <a:lstStyle/>
          <a:p>
            <a:pPr indent="-341640" lvl="0" marL="457200" marR="0" rtl="0" algn="ctr">
              <a:lnSpc>
                <a:spcPct val="100000"/>
              </a:lnSpc>
              <a:spcBef>
                <a:spcPts val="0"/>
              </a:spcBef>
              <a:spcAft>
                <a:spcPts val="0"/>
              </a:spcAft>
              <a:buNone/>
            </a:pPr>
            <a:r>
              <a:rPr b="0" i="0" lang="en-US" sz="2800" u="none" cap="none" strike="noStrike">
                <a:solidFill>
                  <a:srgbClr val="595959"/>
                </a:solidFill>
                <a:latin typeface="Arial"/>
                <a:ea typeface="Arial"/>
                <a:cs typeface="Arial"/>
                <a:sym typeface="Arial"/>
              </a:rPr>
              <a:t>Lectures 25-27</a:t>
            </a:r>
            <a:endParaRPr b="0" i="0" sz="2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75"/>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Possible values for multiplier and modulus</a:t>
            </a:r>
            <a:endParaRPr b="0" i="0" sz="2800" u="none" cap="none" strike="noStrike">
              <a:latin typeface="Arial"/>
              <a:ea typeface="Arial"/>
              <a:cs typeface="Arial"/>
              <a:sym typeface="Arial"/>
            </a:endParaRPr>
          </a:p>
        </p:txBody>
      </p:sp>
      <p:sp>
        <p:nvSpPr>
          <p:cNvPr id="319" name="Google Shape;319;p75"/>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Much research has been done to discover choices for </a:t>
            </a:r>
            <a:r>
              <a:rPr b="0" i="1" lang="en-US" sz="1800" u="none" cap="none" strike="noStrike">
                <a:solidFill>
                  <a:srgbClr val="595959"/>
                </a:solidFill>
                <a:latin typeface="Arial"/>
                <a:ea typeface="Arial"/>
                <a:cs typeface="Arial"/>
                <a:sym typeface="Arial"/>
              </a:rPr>
              <a:t>multiplier </a:t>
            </a:r>
            <a:r>
              <a:rPr b="0" i="0" lang="en-US" sz="1800" u="none" cap="none" strike="noStrike">
                <a:solidFill>
                  <a:srgbClr val="595959"/>
                </a:solidFill>
                <a:latin typeface="Arial"/>
                <a:ea typeface="Arial"/>
                <a:cs typeface="Arial"/>
                <a:sym typeface="Arial"/>
              </a:rPr>
              <a:t>and </a:t>
            </a:r>
            <a:r>
              <a:rPr b="0" i="1" lang="en-US" sz="1800" u="none" cap="none" strike="noStrike">
                <a:solidFill>
                  <a:srgbClr val="595959"/>
                </a:solidFill>
                <a:latin typeface="Arial"/>
                <a:ea typeface="Arial"/>
                <a:cs typeface="Arial"/>
                <a:sym typeface="Arial"/>
              </a:rPr>
              <a:t>modulus </a:t>
            </a:r>
            <a:r>
              <a:rPr b="0" i="0" lang="en-US" sz="1800" u="none" cap="none" strike="noStrike">
                <a:solidFill>
                  <a:srgbClr val="595959"/>
                </a:solidFill>
                <a:latin typeface="Arial"/>
                <a:ea typeface="Arial"/>
                <a:cs typeface="Arial"/>
                <a:sym typeface="Arial"/>
              </a:rPr>
              <a:t>that give the largest possible sequence that appears random. </a:t>
            </a:r>
            <a:endParaRPr b="0" i="0" sz="1800" u="none" cap="none" strike="noStrike">
              <a:latin typeface="Arial"/>
              <a:ea typeface="Arial"/>
              <a:cs typeface="Arial"/>
              <a:sym typeface="Arial"/>
            </a:endParaRPr>
          </a:p>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For built-in random number generators, </a:t>
            </a:r>
            <a:r>
              <a:rPr b="0" i="1" lang="en-US" sz="1800" u="none" cap="none" strike="noStrike">
                <a:solidFill>
                  <a:srgbClr val="595959"/>
                </a:solidFill>
                <a:latin typeface="Arial"/>
                <a:ea typeface="Arial"/>
                <a:cs typeface="Arial"/>
                <a:sym typeface="Arial"/>
              </a:rPr>
              <a:t>modulus </a:t>
            </a:r>
            <a:r>
              <a:rPr b="0" i="0" lang="en-US" sz="1800" u="none" cap="none" strike="noStrike">
                <a:solidFill>
                  <a:srgbClr val="595959"/>
                </a:solidFill>
                <a:latin typeface="Arial"/>
                <a:ea typeface="Arial"/>
                <a:cs typeface="Arial"/>
                <a:sym typeface="Arial"/>
              </a:rPr>
              <a:t>is often the largest integer a computer can store, such as 2</a:t>
            </a:r>
            <a:r>
              <a:rPr b="0" baseline="30000" i="0" lang="en-US" sz="1800" u="none" cap="none" strike="noStrike">
                <a:solidFill>
                  <a:srgbClr val="595959"/>
                </a:solidFill>
                <a:latin typeface="Arial"/>
                <a:ea typeface="Arial"/>
                <a:cs typeface="Arial"/>
                <a:sym typeface="Arial"/>
              </a:rPr>
              <a:t>31</a:t>
            </a:r>
            <a:r>
              <a:rPr b="0" i="0" lang="en-US" sz="1800" u="none" cap="none" strike="noStrike">
                <a:solidFill>
                  <a:srgbClr val="595959"/>
                </a:solidFill>
                <a:latin typeface="Arial"/>
                <a:ea typeface="Arial"/>
                <a:cs typeface="Arial"/>
                <a:sym typeface="Arial"/>
              </a:rPr>
              <a:t> – 1 = 2,147,483,647 on some machines. For this modulus, a multiplier of 16,807 and an increment of 0 produce a sequence of 2</a:t>
            </a:r>
            <a:r>
              <a:rPr b="0" baseline="30000" i="0" lang="en-US" sz="1800" u="none" cap="none" strike="noStrike">
                <a:solidFill>
                  <a:srgbClr val="595959"/>
                </a:solidFill>
                <a:latin typeface="Arial"/>
                <a:ea typeface="Arial"/>
                <a:cs typeface="Arial"/>
                <a:sym typeface="Arial"/>
              </a:rPr>
              <a:t>31</a:t>
            </a:r>
            <a:r>
              <a:rPr b="0" i="0" lang="en-US" sz="1800" u="none" cap="none" strike="noStrike">
                <a:solidFill>
                  <a:srgbClr val="595959"/>
                </a:solidFill>
                <a:latin typeface="Arial"/>
                <a:ea typeface="Arial"/>
                <a:cs typeface="Arial"/>
                <a:sym typeface="Arial"/>
              </a:rPr>
              <a:t> </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76"/>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Different Ranges of Random Numbers</a:t>
            </a:r>
            <a:endParaRPr b="0" i="0" sz="2800" u="none" cap="none" strike="noStrike">
              <a:latin typeface="Arial"/>
              <a:ea typeface="Arial"/>
              <a:cs typeface="Arial"/>
              <a:sym typeface="Arial"/>
            </a:endParaRPr>
          </a:p>
        </p:txBody>
      </p:sp>
      <p:sp>
        <p:nvSpPr>
          <p:cNvPr id="325" name="Google Shape;325;p76"/>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The linear congruential method generated a random integer from 0 up to the modulus, where by up to we mean not including the modulus. </a:t>
            </a:r>
            <a:endParaRPr b="0" i="0" sz="1800" u="none" cap="none" strike="noStrike">
              <a:latin typeface="Arial"/>
              <a:ea typeface="Arial"/>
              <a:cs typeface="Arial"/>
              <a:sym typeface="Arial"/>
            </a:endParaRPr>
          </a:p>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We can obtain a floating-point counterpart with value from 0.0 up to 1.0 by dividing by the modulus.</a:t>
            </a:r>
            <a:endParaRPr b="0" i="0" sz="1800" u="none" cap="none" strike="noStrike">
              <a:latin typeface="Arial"/>
              <a:ea typeface="Arial"/>
              <a:cs typeface="Arial"/>
              <a:sym typeface="Arial"/>
            </a:endParaRPr>
          </a:p>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We can obtain uniformly distributed integer or real random numbers in any range.</a:t>
            </a:r>
            <a:endParaRPr b="0" i="0" sz="1800" u="none" cap="none" strike="noStrike">
              <a:latin typeface="Arial"/>
              <a:ea typeface="Arial"/>
              <a:cs typeface="Arial"/>
              <a:sym typeface="Arial"/>
            </a:endParaRPr>
          </a:p>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Suppose that </a:t>
            </a:r>
            <a:r>
              <a:rPr b="0" i="1" lang="en-US" sz="1800" u="none" cap="none" strike="noStrike">
                <a:solidFill>
                  <a:srgbClr val="595959"/>
                </a:solidFill>
                <a:latin typeface="Arial"/>
                <a:ea typeface="Arial"/>
                <a:cs typeface="Arial"/>
                <a:sym typeface="Arial"/>
              </a:rPr>
              <a:t>rand </a:t>
            </a:r>
            <a:r>
              <a:rPr b="0" i="0" lang="en-US" sz="1800" u="none" cap="none" strike="noStrike">
                <a:solidFill>
                  <a:srgbClr val="595959"/>
                </a:solidFill>
                <a:latin typeface="Arial"/>
                <a:ea typeface="Arial"/>
                <a:cs typeface="Arial"/>
                <a:sym typeface="Arial"/>
              </a:rPr>
              <a:t>is a uniformly distributed random floating point number from 0.0 up to 1.0. Suppose, however, that we need a random floating point number from 0.0 up to 5.0. Because the length of this interval is 5.0, we multiply </a:t>
            </a:r>
            <a:r>
              <a:rPr b="0" i="1" lang="en-US" sz="1800" u="none" cap="none" strike="noStrike">
                <a:solidFill>
                  <a:srgbClr val="595959"/>
                </a:solidFill>
                <a:latin typeface="Arial"/>
                <a:ea typeface="Arial"/>
                <a:cs typeface="Arial"/>
                <a:sym typeface="Arial"/>
              </a:rPr>
              <a:t>rand  </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77"/>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Random numbers within any range</a:t>
            </a:r>
            <a:endParaRPr b="0" i="0" sz="2800" u="none" cap="none" strike="noStrike">
              <a:latin typeface="Arial"/>
              <a:ea typeface="Arial"/>
              <a:cs typeface="Arial"/>
              <a:sym typeface="Arial"/>
            </a:endParaRPr>
          </a:p>
        </p:txBody>
      </p:sp>
      <p:sp>
        <p:nvSpPr>
          <p:cNvPr id="331" name="Google Shape;331;p77"/>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Mathematically, we have the following: </a:t>
            </a:r>
            <a:endParaRPr b="0" i="0" sz="1800" u="none" cap="none" strike="noStrike">
              <a:latin typeface="Arial"/>
              <a:ea typeface="Arial"/>
              <a:cs typeface="Arial"/>
              <a:sym typeface="Arial"/>
            </a:endParaRPr>
          </a:p>
          <a:p>
            <a:pPr indent="0" lvl="0" marL="0" marR="0" rtl="0" algn="ctr">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0.0 ≤ </a:t>
            </a:r>
            <a:r>
              <a:rPr b="0" i="1" lang="en-US" sz="1800" u="none" cap="none" strike="noStrike">
                <a:solidFill>
                  <a:srgbClr val="595959"/>
                </a:solidFill>
                <a:latin typeface="Arial"/>
                <a:ea typeface="Arial"/>
                <a:cs typeface="Arial"/>
                <a:sym typeface="Arial"/>
              </a:rPr>
              <a:t>rand </a:t>
            </a:r>
            <a:r>
              <a:rPr b="0" i="0" lang="en-US" sz="1800" u="none" cap="none" strike="noStrike">
                <a:solidFill>
                  <a:srgbClr val="595959"/>
                </a:solidFill>
                <a:latin typeface="Arial"/>
                <a:ea typeface="Arial"/>
                <a:cs typeface="Arial"/>
                <a:sym typeface="Arial"/>
              </a:rPr>
              <a:t>&lt; 1.0</a:t>
            </a:r>
            <a:endParaRPr b="0" i="0" sz="1800" u="none" cap="none" strike="noStrike">
              <a:latin typeface="Arial"/>
              <a:ea typeface="Arial"/>
              <a:cs typeface="Arial"/>
              <a:sym typeface="Arial"/>
            </a:endParaRPr>
          </a:p>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Thus, multiplying by 5.0 throughout, we obtain the correct interval, as shown:</a:t>
            </a:r>
            <a:endParaRPr b="0" i="0" sz="1800" u="none" cap="none" strike="noStrike">
              <a:latin typeface="Arial"/>
              <a:ea typeface="Arial"/>
              <a:cs typeface="Arial"/>
              <a:sym typeface="Arial"/>
            </a:endParaRPr>
          </a:p>
          <a:p>
            <a:pPr indent="0" lvl="0" marL="0" marR="0" rtl="0" algn="ctr">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0.0 ≤ 5.0 </a:t>
            </a:r>
            <a:r>
              <a:rPr b="0" i="1" lang="en-US" sz="1800" u="none" cap="none" strike="noStrike">
                <a:solidFill>
                  <a:srgbClr val="595959"/>
                </a:solidFill>
                <a:latin typeface="Arial"/>
                <a:ea typeface="Arial"/>
                <a:cs typeface="Arial"/>
                <a:sym typeface="Arial"/>
              </a:rPr>
              <a:t>rand </a:t>
            </a:r>
            <a:r>
              <a:rPr b="0" i="0" lang="en-US" sz="1800" u="none" cap="none" strike="noStrike">
                <a:solidFill>
                  <a:srgbClr val="595959"/>
                </a:solidFill>
                <a:latin typeface="Arial"/>
                <a:ea typeface="Arial"/>
                <a:cs typeface="Arial"/>
                <a:sym typeface="Arial"/>
              </a:rPr>
              <a:t>&lt; 5.0</a:t>
            </a:r>
            <a:endParaRPr b="0" i="0" sz="1800" u="none" cap="none" strike="noStrike">
              <a:latin typeface="Arial"/>
              <a:ea typeface="Arial"/>
              <a:cs typeface="Arial"/>
              <a:sym typeface="Arial"/>
            </a:endParaRPr>
          </a:p>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If the lower bound of the range is different from 0, we add that bound. For example, if we need a random floating-point number from 2.0 up to 7.0, we multiply by the length of the interval, 7.0 – 2.0 = 5.0, to expand the range. Then, we add the lower bound, 2.0, to shift, or translate, the result so that the following inequalities hold:</a:t>
            </a:r>
            <a:endParaRPr b="0" i="0" sz="1800" u="none" cap="none" strike="noStrike">
              <a:latin typeface="Arial"/>
              <a:ea typeface="Arial"/>
              <a:cs typeface="Arial"/>
              <a:sym typeface="Arial"/>
            </a:endParaRPr>
          </a:p>
          <a:p>
            <a:pPr indent="0" lvl="0" marL="0" marR="0" rtl="0" algn="ctr">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2.0 ≤ (7.0 – 2.0) </a:t>
            </a:r>
            <a:r>
              <a:rPr b="0" i="1" lang="en-US" sz="1800" u="none" cap="none" strike="noStrike">
                <a:solidFill>
                  <a:srgbClr val="595959"/>
                </a:solidFill>
                <a:latin typeface="Arial"/>
                <a:ea typeface="Arial"/>
                <a:cs typeface="Arial"/>
                <a:sym typeface="Arial"/>
              </a:rPr>
              <a:t>rand </a:t>
            </a:r>
            <a:r>
              <a:rPr b="0" i="0" lang="en-US" sz="1800" u="none" cap="none" strike="noStrike">
                <a:solidFill>
                  <a:srgbClr val="595959"/>
                </a:solidFill>
                <a:latin typeface="Arial"/>
                <a:ea typeface="Arial"/>
                <a:cs typeface="Arial"/>
                <a:sym typeface="Arial"/>
              </a:rPr>
              <a:t>+ 2.0 &lt; 7.0</a:t>
            </a:r>
            <a:endParaRPr b="0" i="0" sz="1800" u="none" cap="none" strike="noStrike">
              <a:latin typeface="Arial"/>
              <a:ea typeface="Arial"/>
              <a:cs typeface="Arial"/>
              <a:sym typeface="Arial"/>
            </a:endParaRPr>
          </a:p>
          <a:p>
            <a:pPr indent="0" lvl="0" marL="0" marR="0" rtl="0" algn="ctr">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or</a:t>
            </a:r>
            <a:endParaRPr b="0" i="0" sz="1800" u="none" cap="none" strike="noStrike">
              <a:latin typeface="Arial"/>
              <a:ea typeface="Arial"/>
              <a:cs typeface="Arial"/>
              <a:sym typeface="Arial"/>
            </a:endParaRPr>
          </a:p>
          <a:p>
            <a:pPr indent="0" lvl="0" marL="0" marR="0" rtl="0" algn="ctr">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2.0 ≤ 5.0 </a:t>
            </a:r>
            <a:r>
              <a:rPr b="0" i="1" lang="en-US" sz="1800" u="none" cap="none" strike="noStrike">
                <a:solidFill>
                  <a:srgbClr val="595959"/>
                </a:solidFill>
                <a:latin typeface="Arial"/>
                <a:ea typeface="Arial"/>
                <a:cs typeface="Arial"/>
                <a:sym typeface="Arial"/>
              </a:rPr>
              <a:t>rand </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78"/>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US" sz="2800" u="none" cap="none" strike="noStrike">
                <a:solidFill>
                  <a:srgbClr val="000000"/>
                </a:solidFill>
                <a:latin typeface="Arial"/>
                <a:ea typeface="Arial"/>
                <a:cs typeface="Arial"/>
                <a:sym typeface="Arial"/>
              </a:rPr>
              <a:t>Specifying Random Floating-Point Numbers in Other Ranges</a:t>
            </a:r>
            <a:br>
              <a:rPr b="0" i="0" lang="en-US" sz="1800" u="none" cap="none" strike="noStrike">
                <a:latin typeface="Arial"/>
                <a:ea typeface="Arial"/>
                <a:cs typeface="Arial"/>
                <a:sym typeface="Arial"/>
              </a:rPr>
            </a:br>
            <a:endParaRPr b="0" i="0" sz="2800" u="none" cap="none" strike="noStrike">
              <a:latin typeface="Arial"/>
              <a:ea typeface="Arial"/>
              <a:cs typeface="Arial"/>
              <a:sym typeface="Arial"/>
            </a:endParaRPr>
          </a:p>
        </p:txBody>
      </p:sp>
      <p:sp>
        <p:nvSpPr>
          <p:cNvPr id="337" name="Google Shape;337;p78"/>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If </a:t>
            </a:r>
            <a:r>
              <a:rPr b="0" i="1" lang="en-US" sz="1800" u="none" cap="none" strike="noStrike">
                <a:solidFill>
                  <a:srgbClr val="595959"/>
                </a:solidFill>
                <a:latin typeface="Arial"/>
                <a:ea typeface="Arial"/>
                <a:cs typeface="Arial"/>
                <a:sym typeface="Arial"/>
              </a:rPr>
              <a:t>rand </a:t>
            </a:r>
            <a:r>
              <a:rPr b="0" i="0" lang="en-US" sz="1800" u="none" cap="none" strike="noStrike">
                <a:solidFill>
                  <a:srgbClr val="595959"/>
                </a:solidFill>
                <a:latin typeface="Arial"/>
                <a:ea typeface="Arial"/>
                <a:cs typeface="Arial"/>
                <a:sym typeface="Arial"/>
              </a:rPr>
              <a:t>is a random floating-point number such that 0.0 ≤ </a:t>
            </a:r>
            <a:r>
              <a:rPr b="0" i="1" lang="en-US" sz="1800" u="none" cap="none" strike="noStrike">
                <a:solidFill>
                  <a:srgbClr val="595959"/>
                </a:solidFill>
                <a:latin typeface="Arial"/>
                <a:ea typeface="Arial"/>
                <a:cs typeface="Arial"/>
                <a:sym typeface="Arial"/>
              </a:rPr>
              <a:t>rand </a:t>
            </a:r>
            <a:r>
              <a:rPr b="0" i="0" lang="en-US" sz="1800" u="none" cap="none" strike="noStrike">
                <a:solidFill>
                  <a:srgbClr val="595959"/>
                </a:solidFill>
                <a:latin typeface="Arial"/>
                <a:ea typeface="Arial"/>
                <a:cs typeface="Arial"/>
                <a:sym typeface="Arial"/>
              </a:rPr>
              <a:t>&lt; 1.0, then </a:t>
            </a:r>
            <a:r>
              <a:rPr b="1" i="0" lang="en-US" sz="1800" u="none" cap="none" strike="noStrike">
                <a:solidFill>
                  <a:srgbClr val="595959"/>
                </a:solidFill>
                <a:latin typeface="Arial"/>
                <a:ea typeface="Arial"/>
                <a:cs typeface="Arial"/>
                <a:sym typeface="Arial"/>
              </a:rPr>
              <a:t>(</a:t>
            </a:r>
            <a:r>
              <a:rPr b="1" i="1" lang="en-US" sz="1800" u="none" cap="none" strike="noStrike">
                <a:solidFill>
                  <a:srgbClr val="595959"/>
                </a:solidFill>
                <a:latin typeface="Arial"/>
                <a:ea typeface="Arial"/>
                <a:cs typeface="Arial"/>
                <a:sym typeface="Arial"/>
              </a:rPr>
              <a:t>max </a:t>
            </a:r>
            <a:r>
              <a:rPr b="1" i="0" lang="en-US" sz="1800" u="none" cap="none" strike="noStrike">
                <a:solidFill>
                  <a:srgbClr val="595959"/>
                </a:solidFill>
                <a:latin typeface="Arial"/>
                <a:ea typeface="Arial"/>
                <a:cs typeface="Arial"/>
                <a:sym typeface="Arial"/>
              </a:rPr>
              <a:t>– </a:t>
            </a:r>
            <a:r>
              <a:rPr b="1" i="1" lang="en-US" sz="1800" u="none" cap="none" strike="noStrike">
                <a:solidFill>
                  <a:srgbClr val="595959"/>
                </a:solidFill>
                <a:latin typeface="Arial"/>
                <a:ea typeface="Arial"/>
                <a:cs typeface="Arial"/>
                <a:sym typeface="Arial"/>
              </a:rPr>
              <a:t>min</a:t>
            </a:r>
            <a:r>
              <a:rPr b="1" i="0" lang="en-US" sz="1800" u="none" cap="none" strike="noStrike">
                <a:solidFill>
                  <a:srgbClr val="595959"/>
                </a:solidFill>
                <a:latin typeface="Arial"/>
                <a:ea typeface="Arial"/>
                <a:cs typeface="Arial"/>
                <a:sym typeface="Arial"/>
              </a:rPr>
              <a:t>)</a:t>
            </a:r>
            <a:r>
              <a:rPr b="1" i="1" lang="en-US" sz="1800" u="none" cap="none" strike="noStrike">
                <a:solidFill>
                  <a:srgbClr val="595959"/>
                </a:solidFill>
                <a:latin typeface="Arial"/>
                <a:ea typeface="Arial"/>
                <a:cs typeface="Arial"/>
                <a:sym typeface="Arial"/>
              </a:rPr>
              <a:t>rand </a:t>
            </a:r>
            <a:r>
              <a:rPr b="1" i="0" lang="en-US" sz="1800" u="none" cap="none" strike="noStrike">
                <a:solidFill>
                  <a:srgbClr val="595959"/>
                </a:solidFill>
                <a:latin typeface="Arial"/>
                <a:ea typeface="Arial"/>
                <a:cs typeface="Arial"/>
                <a:sym typeface="Arial"/>
              </a:rPr>
              <a:t>+ </a:t>
            </a:r>
            <a:r>
              <a:rPr b="1" i="1" lang="en-US" sz="1800" u="none" cap="none" strike="noStrike">
                <a:solidFill>
                  <a:srgbClr val="595959"/>
                </a:solidFill>
                <a:latin typeface="Arial"/>
                <a:ea typeface="Arial"/>
                <a:cs typeface="Arial"/>
                <a:sym typeface="Arial"/>
              </a:rPr>
              <a:t>min </a:t>
            </a:r>
            <a:r>
              <a:rPr b="0" i="0" lang="en-US" sz="1800" u="none" cap="none" strike="noStrike">
                <a:solidFill>
                  <a:srgbClr val="595959"/>
                </a:solidFill>
                <a:latin typeface="Arial"/>
                <a:ea typeface="Arial"/>
                <a:cs typeface="Arial"/>
                <a:sym typeface="Arial"/>
              </a:rPr>
              <a:t>is a random floating-point number from </a:t>
            </a:r>
            <a:r>
              <a:rPr b="0" i="1" lang="en-US" sz="1800" u="none" cap="none" strike="noStrike">
                <a:solidFill>
                  <a:srgbClr val="595959"/>
                </a:solidFill>
                <a:latin typeface="Arial"/>
                <a:ea typeface="Arial"/>
                <a:cs typeface="Arial"/>
                <a:sym typeface="Arial"/>
              </a:rPr>
              <a:t>min </a:t>
            </a:r>
            <a:r>
              <a:rPr b="0" i="0" lang="en-US" sz="1800" u="none" cap="none" strike="noStrike">
                <a:solidFill>
                  <a:srgbClr val="595959"/>
                </a:solidFill>
                <a:latin typeface="Arial"/>
                <a:ea typeface="Arial"/>
                <a:cs typeface="Arial"/>
                <a:sym typeface="Arial"/>
              </a:rPr>
              <a:t>up to </a:t>
            </a:r>
            <a:r>
              <a:rPr b="0" i="1" lang="en-US" sz="1800" u="none" cap="none" strike="noStrike">
                <a:solidFill>
                  <a:srgbClr val="595959"/>
                </a:solidFill>
                <a:latin typeface="Arial"/>
                <a:ea typeface="Arial"/>
                <a:cs typeface="Arial"/>
                <a:sym typeface="Arial"/>
              </a:rPr>
              <a:t>max </a:t>
            </a:r>
            <a:r>
              <a:rPr b="0" i="0" lang="en-US" sz="1800" u="none" cap="none" strike="noStrike">
                <a:solidFill>
                  <a:srgbClr val="595959"/>
                </a:solidFill>
                <a:latin typeface="Arial"/>
                <a:ea typeface="Arial"/>
                <a:cs typeface="Arial"/>
                <a:sym typeface="Arial"/>
              </a:rPr>
              <a:t>that satisfies the following inequality:</a:t>
            </a:r>
            <a:endParaRPr b="0" i="0" sz="1800" u="none" cap="none" strike="noStrike">
              <a:latin typeface="Arial"/>
              <a:ea typeface="Arial"/>
              <a:cs typeface="Arial"/>
              <a:sym typeface="Arial"/>
            </a:endParaRPr>
          </a:p>
          <a:p>
            <a:pPr indent="0" lvl="0" marL="0" marR="0" rtl="0" algn="ctr">
              <a:lnSpc>
                <a:spcPct val="115000"/>
              </a:lnSpc>
              <a:spcBef>
                <a:spcPts val="0"/>
              </a:spcBef>
              <a:spcAft>
                <a:spcPts val="0"/>
              </a:spcAft>
              <a:buNone/>
            </a:pPr>
            <a:r>
              <a:rPr b="0" i="1" lang="en-US" sz="1800" u="none" cap="none" strike="noStrike">
                <a:solidFill>
                  <a:srgbClr val="595959"/>
                </a:solidFill>
                <a:latin typeface="Arial"/>
                <a:ea typeface="Arial"/>
                <a:cs typeface="Arial"/>
                <a:sym typeface="Arial"/>
              </a:rPr>
              <a:t>min </a:t>
            </a:r>
            <a:r>
              <a:rPr b="0" i="0" lang="en-US" sz="1800" u="none" cap="none" strike="noStrike">
                <a:solidFill>
                  <a:srgbClr val="595959"/>
                </a:solidFill>
                <a:latin typeface="Arial"/>
                <a:ea typeface="Arial"/>
                <a:cs typeface="Arial"/>
                <a:sym typeface="Arial"/>
              </a:rPr>
              <a:t>≤ </a:t>
            </a:r>
            <a:r>
              <a:rPr b="1" i="0" lang="en-US" sz="1800" u="none" cap="none" strike="noStrike">
                <a:solidFill>
                  <a:srgbClr val="595959"/>
                </a:solidFill>
                <a:latin typeface="Arial"/>
                <a:ea typeface="Arial"/>
                <a:cs typeface="Arial"/>
                <a:sym typeface="Arial"/>
              </a:rPr>
              <a:t>(</a:t>
            </a:r>
            <a:r>
              <a:rPr b="1" i="1" lang="en-US" sz="1800" u="none" cap="none" strike="noStrike">
                <a:solidFill>
                  <a:srgbClr val="595959"/>
                </a:solidFill>
                <a:latin typeface="Arial"/>
                <a:ea typeface="Arial"/>
                <a:cs typeface="Arial"/>
                <a:sym typeface="Arial"/>
              </a:rPr>
              <a:t>max </a:t>
            </a:r>
            <a:r>
              <a:rPr b="1" i="0" lang="en-US" sz="1800" u="none" cap="none" strike="noStrike">
                <a:solidFill>
                  <a:srgbClr val="595959"/>
                </a:solidFill>
                <a:latin typeface="Arial"/>
                <a:ea typeface="Arial"/>
                <a:cs typeface="Arial"/>
                <a:sym typeface="Arial"/>
              </a:rPr>
              <a:t>– </a:t>
            </a:r>
            <a:r>
              <a:rPr b="1" i="1" lang="en-US" sz="1800" u="none" cap="none" strike="noStrike">
                <a:solidFill>
                  <a:srgbClr val="595959"/>
                </a:solidFill>
                <a:latin typeface="Arial"/>
                <a:ea typeface="Arial"/>
                <a:cs typeface="Arial"/>
                <a:sym typeface="Arial"/>
              </a:rPr>
              <a:t>min</a:t>
            </a:r>
            <a:r>
              <a:rPr b="1" i="0" lang="en-US" sz="1800" u="none" cap="none" strike="noStrike">
                <a:solidFill>
                  <a:srgbClr val="595959"/>
                </a:solidFill>
                <a:latin typeface="Arial"/>
                <a:ea typeface="Arial"/>
                <a:cs typeface="Arial"/>
                <a:sym typeface="Arial"/>
              </a:rPr>
              <a:t>) </a:t>
            </a:r>
            <a:r>
              <a:rPr b="1" i="1" lang="en-US" sz="1800" u="none" cap="none" strike="noStrike">
                <a:solidFill>
                  <a:srgbClr val="595959"/>
                </a:solidFill>
                <a:latin typeface="Arial"/>
                <a:ea typeface="Arial"/>
                <a:cs typeface="Arial"/>
                <a:sym typeface="Arial"/>
              </a:rPr>
              <a:t>rand </a:t>
            </a:r>
            <a:r>
              <a:rPr b="1" i="0" lang="en-US" sz="1800" u="none" cap="none" strike="noStrike">
                <a:solidFill>
                  <a:srgbClr val="595959"/>
                </a:solidFill>
                <a:latin typeface="Arial"/>
                <a:ea typeface="Arial"/>
                <a:cs typeface="Arial"/>
                <a:sym typeface="Arial"/>
              </a:rPr>
              <a:t>+ </a:t>
            </a:r>
            <a:r>
              <a:rPr b="1" i="1" lang="en-US" sz="1800" u="none" cap="none" strike="noStrike">
                <a:solidFill>
                  <a:srgbClr val="595959"/>
                </a:solidFill>
                <a:latin typeface="Arial"/>
                <a:ea typeface="Arial"/>
                <a:cs typeface="Arial"/>
                <a:sym typeface="Arial"/>
              </a:rPr>
              <a:t>min </a:t>
            </a:r>
            <a:r>
              <a:rPr b="0" i="0" lang="en-US" sz="1800" u="none" cap="none" strike="noStrike">
                <a:solidFill>
                  <a:srgbClr val="595959"/>
                </a:solidFill>
                <a:latin typeface="Arial"/>
                <a:ea typeface="Arial"/>
                <a:cs typeface="Arial"/>
                <a:sym typeface="Arial"/>
              </a:rPr>
              <a:t>&lt; </a:t>
            </a:r>
            <a:r>
              <a:rPr b="0" i="1" lang="en-US" sz="1800" u="none" cap="none" strike="noStrike">
                <a:solidFill>
                  <a:srgbClr val="595959"/>
                </a:solidFill>
                <a:latin typeface="Arial"/>
                <a:ea typeface="Arial"/>
                <a:cs typeface="Arial"/>
                <a:sym typeface="Arial"/>
              </a:rPr>
              <a:t>max</a:t>
            </a:r>
            <a:endParaRPr b="0" i="0" sz="18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79"/>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Random Integer numbers upto the modulus</a:t>
            </a:r>
            <a:endParaRPr b="0" i="0" sz="2800" u="none" cap="none" strike="noStrike">
              <a:latin typeface="Arial"/>
              <a:ea typeface="Arial"/>
              <a:cs typeface="Arial"/>
              <a:sym typeface="Arial"/>
            </a:endParaRPr>
          </a:p>
        </p:txBody>
      </p:sp>
      <p:sp>
        <p:nvSpPr>
          <p:cNvPr id="343" name="Google Shape;343;p79"/>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Frequently, we need a more-restricted range of random integers than from 0 up to </a:t>
            </a:r>
            <a:r>
              <a:rPr b="0" i="1" lang="en-US" sz="1800" u="none" cap="none" strike="noStrike">
                <a:solidFill>
                  <a:srgbClr val="595959"/>
                </a:solidFill>
                <a:latin typeface="Arial"/>
                <a:ea typeface="Arial"/>
                <a:cs typeface="Arial"/>
                <a:sym typeface="Arial"/>
              </a:rPr>
              <a:t>modulus. </a:t>
            </a:r>
            <a:endParaRPr b="0" i="0" sz="1800" u="none" cap="none" strike="noStrike">
              <a:latin typeface="Arial"/>
              <a:ea typeface="Arial"/>
              <a:cs typeface="Arial"/>
              <a:sym typeface="Arial"/>
            </a:endParaRPr>
          </a:p>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For example, a simulation might require random integer temperatures between 0 and 99, inclusive. </a:t>
            </a:r>
            <a:endParaRPr b="0" i="0" sz="1800" u="none" cap="none" strike="noStrike">
              <a:latin typeface="Arial"/>
              <a:ea typeface="Arial"/>
              <a:cs typeface="Arial"/>
              <a:sym typeface="Arial"/>
            </a:endParaRPr>
          </a:p>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One method of restricting the range is to multiply a floating-point random number between 0.0 and 1.0 by 100 (the number of integers from 0 through 99, or 99 + 1) and then return the </a:t>
            </a:r>
            <a:r>
              <a:rPr b="1" i="0" lang="en-US" sz="1800" u="none" cap="none" strike="noStrike">
                <a:solidFill>
                  <a:srgbClr val="595959"/>
                </a:solidFill>
                <a:latin typeface="Arial"/>
                <a:ea typeface="Arial"/>
                <a:cs typeface="Arial"/>
                <a:sym typeface="Arial"/>
              </a:rPr>
              <a:t>integer part </a:t>
            </a:r>
            <a:r>
              <a:rPr b="0" i="0" lang="en-US" sz="1800" u="none" cap="none" strike="noStrike">
                <a:solidFill>
                  <a:srgbClr val="595959"/>
                </a:solidFill>
                <a:latin typeface="Arial"/>
                <a:ea typeface="Arial"/>
                <a:cs typeface="Arial"/>
                <a:sym typeface="Arial"/>
              </a:rPr>
              <a:t>(the number before the decimal point). For example, suppose </a:t>
            </a:r>
            <a:r>
              <a:rPr b="0" i="1" lang="en-US" sz="1800" u="none" cap="none" strike="noStrike">
                <a:solidFill>
                  <a:srgbClr val="595959"/>
                </a:solidFill>
                <a:latin typeface="Arial"/>
                <a:ea typeface="Arial"/>
                <a:cs typeface="Arial"/>
                <a:sym typeface="Arial"/>
              </a:rPr>
              <a:t>rand </a:t>
            </a:r>
            <a:r>
              <a:rPr b="0" i="0" lang="en-US" sz="1800" u="none" cap="none" strike="noStrike">
                <a:solidFill>
                  <a:srgbClr val="595959"/>
                </a:solidFill>
                <a:latin typeface="Arial"/>
                <a:ea typeface="Arial"/>
                <a:cs typeface="Arial"/>
                <a:sym typeface="Arial"/>
              </a:rPr>
              <a:t>is 0.692871. Multiplying by 100, we obtain 100 · 0.692871 = 69.2871. Truncating, we obtain an integer (69) between 0 and </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80"/>
          <p:cNvSpPr/>
          <p:nvPr/>
        </p:nvSpPr>
        <p:spPr>
          <a:xfrm>
            <a:off x="564480" y="375120"/>
            <a:ext cx="7885440" cy="9928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Random Integer numbers with lower bound other than 0</a:t>
            </a:r>
            <a:endParaRPr b="0" i="0" sz="2800" u="none" cap="none" strike="noStrike">
              <a:latin typeface="Arial"/>
              <a:ea typeface="Arial"/>
              <a:cs typeface="Arial"/>
              <a:sym typeface="Arial"/>
            </a:endParaRPr>
          </a:p>
        </p:txBody>
      </p:sp>
      <p:sp>
        <p:nvSpPr>
          <p:cNvPr id="349" name="Google Shape;349;p80"/>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Sometimes we want the range of random integers to have a lower bound other than 0, for example, from 100 to 500, inclusive. Because we include 100 and 500 as options, the number of integers from 100 to 500 is one more than the difference in these values, (500 – 100 + 1) = 401. </a:t>
            </a:r>
            <a:endParaRPr b="0" i="0" sz="1800" u="none" cap="none" strike="noStrike">
              <a:latin typeface="Arial"/>
              <a:ea typeface="Arial"/>
              <a:cs typeface="Arial"/>
              <a:sym typeface="Arial"/>
            </a:endParaRPr>
          </a:p>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As with the last example, we multiply this value by </a:t>
            </a:r>
            <a:r>
              <a:rPr b="0" i="1" lang="en-US" sz="1800" u="none" cap="none" strike="noStrike">
                <a:solidFill>
                  <a:srgbClr val="595959"/>
                </a:solidFill>
                <a:latin typeface="Arial"/>
                <a:ea typeface="Arial"/>
                <a:cs typeface="Arial"/>
                <a:sym typeface="Arial"/>
              </a:rPr>
              <a:t>rand </a:t>
            </a:r>
            <a:r>
              <a:rPr b="0" i="0" lang="en-US" sz="1800" u="none" cap="none" strike="noStrike">
                <a:solidFill>
                  <a:srgbClr val="595959"/>
                </a:solidFill>
                <a:latin typeface="Arial"/>
                <a:ea typeface="Arial"/>
                <a:cs typeface="Arial"/>
                <a:sym typeface="Arial"/>
              </a:rPr>
              <a:t>to expand the range. Then, we add the lower bound, 100, to the product to translate the range to start at 100 as follows:</a:t>
            </a:r>
            <a:endParaRPr b="0" i="0" sz="1800" u="none" cap="none" strike="noStrike">
              <a:latin typeface="Arial"/>
              <a:ea typeface="Arial"/>
              <a:cs typeface="Arial"/>
              <a:sym typeface="Arial"/>
            </a:endParaRPr>
          </a:p>
          <a:p>
            <a:pPr indent="0" lvl="0" marL="0" marR="0" rtl="0" algn="ctr">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100.0 ≤ 401</a:t>
            </a:r>
            <a:r>
              <a:rPr b="0" i="1" lang="en-US" sz="1800" u="none" cap="none" strike="noStrike">
                <a:solidFill>
                  <a:srgbClr val="595959"/>
                </a:solidFill>
                <a:latin typeface="Arial"/>
                <a:ea typeface="Arial"/>
                <a:cs typeface="Arial"/>
                <a:sym typeface="Arial"/>
              </a:rPr>
              <a:t>rand </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81"/>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Random Integer numbers upto the modulus with lower bound other than 0</a:t>
            </a:r>
            <a:endParaRPr b="0" i="0" sz="2800" u="none" cap="none" strike="noStrike">
              <a:latin typeface="Arial"/>
              <a:ea typeface="Arial"/>
              <a:cs typeface="Arial"/>
              <a:sym typeface="Arial"/>
            </a:endParaRPr>
          </a:p>
        </p:txBody>
      </p:sp>
      <p:sp>
        <p:nvSpPr>
          <p:cNvPr id="355" name="Google Shape;355;p81"/>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Finally, we take the integer part of the result, which we write here as applying a function INT.</a:t>
            </a:r>
            <a:endParaRPr b="0" i="0" sz="1800" u="none" cap="none" strike="noStrike">
              <a:latin typeface="Arial"/>
              <a:ea typeface="Arial"/>
              <a:cs typeface="Arial"/>
              <a:sym typeface="Arial"/>
            </a:endParaRPr>
          </a:p>
          <a:p>
            <a:pPr indent="0" lvl="0" marL="0" marR="0" rtl="0" algn="ctr">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100 ≤ INT(401</a:t>
            </a:r>
            <a:r>
              <a:rPr b="0" i="1" lang="en-US" sz="1800" u="none" cap="none" strike="noStrike">
                <a:solidFill>
                  <a:srgbClr val="595959"/>
                </a:solidFill>
                <a:latin typeface="Arial"/>
                <a:ea typeface="Arial"/>
                <a:cs typeface="Arial"/>
                <a:sym typeface="Arial"/>
              </a:rPr>
              <a:t>rand </a:t>
            </a:r>
            <a:r>
              <a:rPr b="0" i="0" lang="en-US" sz="1800" u="none" cap="none" strike="noStrike">
                <a:solidFill>
                  <a:srgbClr val="595959"/>
                </a:solidFill>
                <a:latin typeface="Arial"/>
                <a:ea typeface="Arial"/>
                <a:cs typeface="Arial"/>
                <a:sym typeface="Arial"/>
              </a:rPr>
              <a:t>+ 100) &lt; 501</a:t>
            </a:r>
            <a:endParaRPr b="0" i="0" sz="1800" u="none" cap="none" strike="noStrike">
              <a:latin typeface="Arial"/>
              <a:ea typeface="Arial"/>
              <a:cs typeface="Arial"/>
              <a:sym typeface="Arial"/>
            </a:endParaRPr>
          </a:p>
          <a:p>
            <a:pPr indent="0" lvl="0" marL="0" marR="0" rtl="0" algn="ctr">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or</a:t>
            </a:r>
            <a:endParaRPr b="0" i="0" sz="1800" u="none" cap="none" strike="noStrike">
              <a:latin typeface="Arial"/>
              <a:ea typeface="Arial"/>
              <a:cs typeface="Arial"/>
              <a:sym typeface="Arial"/>
            </a:endParaRPr>
          </a:p>
          <a:p>
            <a:pPr indent="0" lvl="0" marL="0" marR="0" rtl="0" algn="ctr">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100 ≤ INT(401</a:t>
            </a:r>
            <a:r>
              <a:rPr b="0" i="1" lang="en-US" sz="1800" u="none" cap="none" strike="noStrike">
                <a:solidFill>
                  <a:srgbClr val="595959"/>
                </a:solidFill>
                <a:latin typeface="Arial"/>
                <a:ea typeface="Arial"/>
                <a:cs typeface="Arial"/>
                <a:sym typeface="Arial"/>
              </a:rPr>
              <a:t>rand </a:t>
            </a:r>
            <a:r>
              <a:rPr b="0" i="0" lang="en-US" sz="1800" u="none" cap="none" strike="noStrike">
                <a:solidFill>
                  <a:srgbClr val="595959"/>
                </a:solidFill>
                <a:latin typeface="Arial"/>
                <a:ea typeface="Arial"/>
                <a:cs typeface="Arial"/>
                <a:sym typeface="Arial"/>
              </a:rPr>
              <a:t>+ 100) </a:t>
            </a:r>
            <a:r>
              <a:rPr b="1" i="0" lang="en-US" sz="1800" u="none" cap="none" strike="noStrike">
                <a:solidFill>
                  <a:srgbClr val="595959"/>
                </a:solidFill>
                <a:latin typeface="Arial"/>
                <a:ea typeface="Arial"/>
                <a:cs typeface="Arial"/>
                <a:sym typeface="Arial"/>
              </a:rPr>
              <a:t>≤ </a:t>
            </a:r>
            <a:r>
              <a:rPr b="0" i="0" lang="en-US" sz="1800" u="none" cap="none" strike="noStrike">
                <a:solidFill>
                  <a:srgbClr val="595959"/>
                </a:solidFill>
                <a:latin typeface="Arial"/>
                <a:ea typeface="Arial"/>
                <a:cs typeface="Arial"/>
                <a:sym typeface="Arial"/>
              </a:rPr>
              <a:t>500</a:t>
            </a:r>
            <a:endParaRPr b="0" i="0" sz="1800" u="none" cap="none" strike="noStrike">
              <a:latin typeface="Arial"/>
              <a:ea typeface="Arial"/>
              <a:cs typeface="Arial"/>
              <a:sym typeface="Arial"/>
            </a:endParaRPr>
          </a:p>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Because the floating-point numbers (401</a:t>
            </a:r>
            <a:r>
              <a:rPr b="0" i="1" lang="en-US" sz="1800" u="none" cap="none" strike="noStrike">
                <a:solidFill>
                  <a:srgbClr val="595959"/>
                </a:solidFill>
                <a:latin typeface="Arial"/>
                <a:ea typeface="Arial"/>
                <a:cs typeface="Arial"/>
                <a:sym typeface="Arial"/>
              </a:rPr>
              <a:t>rand </a:t>
            </a:r>
            <a:r>
              <a:rPr b="0" i="0" lang="en-US" sz="1800" u="none" cap="none" strike="noStrike">
                <a:solidFill>
                  <a:srgbClr val="595959"/>
                </a:solidFill>
                <a:latin typeface="Arial"/>
                <a:ea typeface="Arial"/>
                <a:cs typeface="Arial"/>
                <a:sym typeface="Arial"/>
              </a:rPr>
              <a:t>+ 100) are less than 501.0, after truncation, the </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82"/>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US" sz="2800" u="none" cap="none" strike="noStrike">
                <a:solidFill>
                  <a:srgbClr val="000000"/>
                </a:solidFill>
                <a:latin typeface="Arial"/>
                <a:ea typeface="Arial"/>
                <a:cs typeface="Arial"/>
                <a:sym typeface="Arial"/>
              </a:rPr>
              <a:t>Specifying Random Integers in Other Ranges</a:t>
            </a:r>
            <a:br>
              <a:rPr b="0" i="0" lang="en-US" sz="1800" u="none" cap="none" strike="noStrike">
                <a:latin typeface="Arial"/>
                <a:ea typeface="Arial"/>
                <a:cs typeface="Arial"/>
                <a:sym typeface="Arial"/>
              </a:rPr>
            </a:br>
            <a:endParaRPr b="0" i="0" sz="2800" u="none" cap="none" strike="noStrike">
              <a:latin typeface="Arial"/>
              <a:ea typeface="Arial"/>
              <a:cs typeface="Arial"/>
              <a:sym typeface="Arial"/>
            </a:endParaRPr>
          </a:p>
        </p:txBody>
      </p:sp>
      <p:sp>
        <p:nvSpPr>
          <p:cNvPr id="361" name="Google Shape;361;p82"/>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If </a:t>
            </a:r>
            <a:r>
              <a:rPr b="0" i="1" lang="en-US" sz="1800" u="none" cap="none" strike="noStrike">
                <a:solidFill>
                  <a:srgbClr val="595959"/>
                </a:solidFill>
                <a:latin typeface="Arial"/>
                <a:ea typeface="Arial"/>
                <a:cs typeface="Arial"/>
                <a:sym typeface="Arial"/>
              </a:rPr>
              <a:t>rand </a:t>
            </a:r>
            <a:r>
              <a:rPr b="0" i="0" lang="en-US" sz="1800" u="none" cap="none" strike="noStrike">
                <a:solidFill>
                  <a:srgbClr val="595959"/>
                </a:solidFill>
                <a:latin typeface="Arial"/>
                <a:ea typeface="Arial"/>
                <a:cs typeface="Arial"/>
                <a:sym typeface="Arial"/>
              </a:rPr>
              <a:t>is a random floating-point number such that 0.0 ≤ </a:t>
            </a:r>
            <a:r>
              <a:rPr b="0" i="1" lang="en-US" sz="1800" u="none" cap="none" strike="noStrike">
                <a:solidFill>
                  <a:srgbClr val="595959"/>
                </a:solidFill>
                <a:latin typeface="Arial"/>
                <a:ea typeface="Arial"/>
                <a:cs typeface="Arial"/>
                <a:sym typeface="Arial"/>
              </a:rPr>
              <a:t>rand </a:t>
            </a:r>
            <a:r>
              <a:rPr b="0" i="0" lang="en-US" sz="1800" u="none" cap="none" strike="noStrike">
                <a:solidFill>
                  <a:srgbClr val="595959"/>
                </a:solidFill>
                <a:latin typeface="Arial"/>
                <a:ea typeface="Arial"/>
                <a:cs typeface="Arial"/>
                <a:sym typeface="Arial"/>
              </a:rPr>
              <a:t>&lt; 1.0, then INT((</a:t>
            </a:r>
            <a:r>
              <a:rPr b="0" i="1" lang="en-US" sz="1800" u="none" cap="none" strike="noStrike">
                <a:solidFill>
                  <a:srgbClr val="595959"/>
                </a:solidFill>
                <a:latin typeface="Arial"/>
                <a:ea typeface="Arial"/>
                <a:cs typeface="Arial"/>
                <a:sym typeface="Arial"/>
              </a:rPr>
              <a:t>max </a:t>
            </a:r>
            <a:r>
              <a:rPr b="0" i="0" lang="en-US" sz="1800" u="none" cap="none" strike="noStrike">
                <a:solidFill>
                  <a:srgbClr val="595959"/>
                </a:solidFill>
                <a:latin typeface="Arial"/>
                <a:ea typeface="Arial"/>
                <a:cs typeface="Arial"/>
                <a:sym typeface="Arial"/>
              </a:rPr>
              <a:t>– </a:t>
            </a:r>
            <a:r>
              <a:rPr b="0" i="1" lang="en-US" sz="1800" u="none" cap="none" strike="noStrike">
                <a:solidFill>
                  <a:srgbClr val="595959"/>
                </a:solidFill>
                <a:latin typeface="Arial"/>
                <a:ea typeface="Arial"/>
                <a:cs typeface="Arial"/>
                <a:sym typeface="Arial"/>
              </a:rPr>
              <a:t>min </a:t>
            </a:r>
            <a:r>
              <a:rPr b="0" i="0" lang="en-US" sz="1800" u="none" cap="none" strike="noStrike">
                <a:solidFill>
                  <a:srgbClr val="595959"/>
                </a:solidFill>
                <a:latin typeface="Arial"/>
                <a:ea typeface="Arial"/>
                <a:cs typeface="Arial"/>
                <a:sym typeface="Arial"/>
              </a:rPr>
              <a:t>+ 1)</a:t>
            </a:r>
            <a:r>
              <a:rPr b="0" i="1" lang="en-US" sz="1800" u="none" cap="none" strike="noStrike">
                <a:solidFill>
                  <a:srgbClr val="595959"/>
                </a:solidFill>
                <a:latin typeface="Arial"/>
                <a:ea typeface="Arial"/>
                <a:cs typeface="Arial"/>
                <a:sym typeface="Arial"/>
              </a:rPr>
              <a:t>rand </a:t>
            </a:r>
            <a:r>
              <a:rPr b="0" i="0" lang="en-US" sz="1800" u="none" cap="none" strike="noStrike">
                <a:solidFill>
                  <a:srgbClr val="595959"/>
                </a:solidFill>
                <a:latin typeface="Arial"/>
                <a:ea typeface="Arial"/>
                <a:cs typeface="Arial"/>
                <a:sym typeface="Arial"/>
              </a:rPr>
              <a:t>+ </a:t>
            </a:r>
            <a:r>
              <a:rPr b="0" i="1" lang="en-US" sz="1800" u="none" cap="none" strike="noStrike">
                <a:solidFill>
                  <a:srgbClr val="595959"/>
                </a:solidFill>
                <a:latin typeface="Arial"/>
                <a:ea typeface="Arial"/>
                <a:cs typeface="Arial"/>
                <a:sym typeface="Arial"/>
              </a:rPr>
              <a:t>min</a:t>
            </a:r>
            <a:r>
              <a:rPr b="0" i="0" lang="en-US" sz="1800" u="none" cap="none" strike="noStrike">
                <a:solidFill>
                  <a:srgbClr val="595959"/>
                </a:solidFill>
                <a:latin typeface="Arial"/>
                <a:ea typeface="Arial"/>
                <a:cs typeface="Arial"/>
                <a:sym typeface="Arial"/>
              </a:rPr>
              <a:t>) is a random integer from </a:t>
            </a:r>
            <a:r>
              <a:rPr b="0" i="1" lang="en-US" sz="1800" u="none" cap="none" strike="noStrike">
                <a:solidFill>
                  <a:srgbClr val="595959"/>
                </a:solidFill>
                <a:latin typeface="Arial"/>
                <a:ea typeface="Arial"/>
                <a:cs typeface="Arial"/>
                <a:sym typeface="Arial"/>
              </a:rPr>
              <a:t>min </a:t>
            </a:r>
            <a:r>
              <a:rPr b="0" i="0" lang="en-US" sz="1800" u="none" cap="none" strike="noStrike">
                <a:solidFill>
                  <a:srgbClr val="595959"/>
                </a:solidFill>
                <a:latin typeface="Arial"/>
                <a:ea typeface="Arial"/>
                <a:cs typeface="Arial"/>
                <a:sym typeface="Arial"/>
              </a:rPr>
              <a:t>to </a:t>
            </a:r>
            <a:r>
              <a:rPr b="0" i="1" lang="en-US" sz="1800" u="none" cap="none" strike="noStrike">
                <a:solidFill>
                  <a:srgbClr val="595959"/>
                </a:solidFill>
                <a:latin typeface="Arial"/>
                <a:ea typeface="Arial"/>
                <a:cs typeface="Arial"/>
                <a:sym typeface="Arial"/>
              </a:rPr>
              <a:t>max</a:t>
            </a:r>
            <a:r>
              <a:rPr b="0" i="0" lang="en-US" sz="1800" u="none" cap="none" strike="noStrike">
                <a:solidFill>
                  <a:srgbClr val="595959"/>
                </a:solidFill>
                <a:latin typeface="Arial"/>
                <a:ea typeface="Arial"/>
                <a:cs typeface="Arial"/>
                <a:sym typeface="Arial"/>
              </a:rPr>
              <a:t>, inclusive, that satisfies the following inequality:</a:t>
            </a:r>
            <a:endParaRPr b="0" i="0" sz="1800" u="none" cap="none" strike="noStrike">
              <a:latin typeface="Arial"/>
              <a:ea typeface="Arial"/>
              <a:cs typeface="Arial"/>
              <a:sym typeface="Arial"/>
            </a:endParaRPr>
          </a:p>
          <a:p>
            <a:pPr indent="0" lvl="0" marL="0" marR="0" rtl="0" algn="ctr">
              <a:lnSpc>
                <a:spcPct val="115000"/>
              </a:lnSpc>
              <a:spcBef>
                <a:spcPts val="0"/>
              </a:spcBef>
              <a:spcAft>
                <a:spcPts val="0"/>
              </a:spcAft>
              <a:buNone/>
            </a:pPr>
            <a:r>
              <a:rPr b="0" i="1" lang="en-US" sz="1800" u="none" cap="none" strike="noStrike">
                <a:solidFill>
                  <a:srgbClr val="595959"/>
                </a:solidFill>
                <a:latin typeface="Arial"/>
                <a:ea typeface="Arial"/>
                <a:cs typeface="Arial"/>
                <a:sym typeface="Arial"/>
              </a:rPr>
              <a:t>min </a:t>
            </a:r>
            <a:r>
              <a:rPr b="0" i="0" lang="en-US" sz="1800" u="none" cap="none" strike="noStrike">
                <a:solidFill>
                  <a:srgbClr val="595959"/>
                </a:solidFill>
                <a:latin typeface="Arial"/>
                <a:ea typeface="Arial"/>
                <a:cs typeface="Arial"/>
                <a:sym typeface="Arial"/>
              </a:rPr>
              <a:t>≤ </a:t>
            </a:r>
            <a:r>
              <a:rPr b="1" i="0" lang="en-US" sz="1800" u="none" cap="none" strike="noStrike">
                <a:solidFill>
                  <a:srgbClr val="595959"/>
                </a:solidFill>
                <a:latin typeface="Arial"/>
                <a:ea typeface="Arial"/>
                <a:cs typeface="Arial"/>
                <a:sym typeface="Arial"/>
              </a:rPr>
              <a:t>INT( (</a:t>
            </a:r>
            <a:r>
              <a:rPr b="1" i="1" lang="en-US" sz="1800" u="none" cap="none" strike="noStrike">
                <a:solidFill>
                  <a:srgbClr val="595959"/>
                </a:solidFill>
                <a:latin typeface="Arial"/>
                <a:ea typeface="Arial"/>
                <a:cs typeface="Arial"/>
                <a:sym typeface="Arial"/>
              </a:rPr>
              <a:t>max </a:t>
            </a:r>
            <a:r>
              <a:rPr b="1" i="0" lang="en-US" sz="1800" u="none" cap="none" strike="noStrike">
                <a:solidFill>
                  <a:srgbClr val="595959"/>
                </a:solidFill>
                <a:latin typeface="Arial"/>
                <a:ea typeface="Arial"/>
                <a:cs typeface="Arial"/>
                <a:sym typeface="Arial"/>
              </a:rPr>
              <a:t>– </a:t>
            </a:r>
            <a:r>
              <a:rPr b="1" i="1" lang="en-US" sz="1800" u="none" cap="none" strike="noStrike">
                <a:solidFill>
                  <a:srgbClr val="595959"/>
                </a:solidFill>
                <a:latin typeface="Arial"/>
                <a:ea typeface="Arial"/>
                <a:cs typeface="Arial"/>
                <a:sym typeface="Arial"/>
              </a:rPr>
              <a:t>min </a:t>
            </a:r>
            <a:r>
              <a:rPr b="1" i="0" lang="en-US" sz="1800" u="none" cap="none" strike="noStrike">
                <a:solidFill>
                  <a:srgbClr val="595959"/>
                </a:solidFill>
                <a:latin typeface="Arial"/>
                <a:ea typeface="Arial"/>
                <a:cs typeface="Arial"/>
                <a:sym typeface="Arial"/>
              </a:rPr>
              <a:t>+ 1</a:t>
            </a:r>
            <a:r>
              <a:rPr b="0" i="0" lang="en-US" sz="1800" u="none" cap="none" strike="noStrike">
                <a:solidFill>
                  <a:srgbClr val="595959"/>
                </a:solidFill>
                <a:latin typeface="Arial"/>
                <a:ea typeface="Arial"/>
                <a:cs typeface="Arial"/>
                <a:sym typeface="Arial"/>
              </a:rPr>
              <a:t>)·</a:t>
            </a:r>
            <a:r>
              <a:rPr b="1" i="1" lang="en-US" sz="1800" u="none" cap="none" strike="noStrike">
                <a:solidFill>
                  <a:srgbClr val="595959"/>
                </a:solidFill>
                <a:latin typeface="Arial"/>
                <a:ea typeface="Arial"/>
                <a:cs typeface="Arial"/>
                <a:sym typeface="Arial"/>
              </a:rPr>
              <a:t>rand </a:t>
            </a:r>
            <a:r>
              <a:rPr b="1" i="0" lang="en-US" sz="1800" u="none" cap="none" strike="noStrike">
                <a:solidFill>
                  <a:srgbClr val="595959"/>
                </a:solidFill>
                <a:latin typeface="Arial"/>
                <a:ea typeface="Arial"/>
                <a:cs typeface="Arial"/>
                <a:sym typeface="Arial"/>
              </a:rPr>
              <a:t>+ </a:t>
            </a:r>
            <a:r>
              <a:rPr b="1" i="1" lang="en-US" sz="1800" u="none" cap="none" strike="noStrike">
                <a:solidFill>
                  <a:srgbClr val="595959"/>
                </a:solidFill>
                <a:latin typeface="Arial"/>
                <a:ea typeface="Arial"/>
                <a:cs typeface="Arial"/>
                <a:sym typeface="Arial"/>
              </a:rPr>
              <a:t>min</a:t>
            </a:r>
            <a:r>
              <a:rPr b="1" i="0" lang="en-US" sz="1800" u="none" cap="none" strike="noStrike">
                <a:solidFill>
                  <a:srgbClr val="595959"/>
                </a:solidFill>
                <a:latin typeface="Arial"/>
                <a:ea typeface="Arial"/>
                <a:cs typeface="Arial"/>
                <a:sym typeface="Arial"/>
              </a:rPr>
              <a:t>) </a:t>
            </a:r>
            <a:r>
              <a:rPr b="0" i="0" lang="en-US" sz="1800" u="none" cap="none" strike="noStrike">
                <a:solidFill>
                  <a:srgbClr val="595959"/>
                </a:solidFill>
                <a:latin typeface="Arial"/>
                <a:ea typeface="Arial"/>
                <a:cs typeface="Arial"/>
                <a:sym typeface="Arial"/>
              </a:rPr>
              <a:t>≤ </a:t>
            </a:r>
            <a:r>
              <a:rPr b="0" i="1" lang="en-US" sz="1800" u="none" cap="none" strike="noStrike">
                <a:solidFill>
                  <a:srgbClr val="595959"/>
                </a:solidFill>
                <a:latin typeface="Arial"/>
                <a:ea typeface="Arial"/>
                <a:cs typeface="Arial"/>
                <a:sym typeface="Arial"/>
              </a:rPr>
              <a:t>max</a:t>
            </a:r>
            <a:endParaRPr b="0" i="0" sz="1800" u="none" cap="none" strike="noStrike">
              <a:latin typeface="Arial"/>
              <a:ea typeface="Arial"/>
              <a:cs typeface="Arial"/>
              <a:sym typeface="Arial"/>
            </a:endParaRPr>
          </a:p>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 </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83"/>
          <p:cNvSpPr/>
          <p:nvPr/>
        </p:nvSpPr>
        <p:spPr>
          <a:xfrm>
            <a:off x="311400" y="444600"/>
            <a:ext cx="8518320" cy="570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Discrete Distributions with varying probability of events</a:t>
            </a:r>
            <a:endParaRPr b="0" i="0" sz="2800" u="none" cap="none" strike="noStrike">
              <a:latin typeface="Arial"/>
              <a:ea typeface="Arial"/>
              <a:cs typeface="Arial"/>
              <a:sym typeface="Arial"/>
            </a:endParaRPr>
          </a:p>
        </p:txBody>
      </p:sp>
      <p:sp>
        <p:nvSpPr>
          <p:cNvPr id="367" name="Google Shape;367;p83"/>
          <p:cNvSpPr/>
          <p:nvPr/>
        </p:nvSpPr>
        <p:spPr>
          <a:xfrm>
            <a:off x="311400" y="1152000"/>
            <a:ext cx="8518320" cy="3414240"/>
          </a:xfrm>
          <a:prstGeom prst="rect">
            <a:avLst/>
          </a:prstGeom>
          <a:noFill/>
          <a:ln>
            <a:noFill/>
          </a:ln>
        </p:spPr>
        <p:txBody>
          <a:bodyPr anchorCtr="0" anchor="t" bIns="91425" lIns="90000" spcFirstLastPara="1" rIns="90000" wrap="square" tIns="91425">
            <a:noAutofit/>
          </a:bodyPr>
          <a:lstStyle/>
          <a:p>
            <a:pPr indent="-34128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Frequently, however, the discrete choices do not carry equal probabilities.</a:t>
            </a:r>
            <a:endParaRPr b="0" i="0" sz="1800" u="none" cap="none" strike="noStrike">
              <a:latin typeface="Arial"/>
              <a:ea typeface="Arial"/>
              <a:cs typeface="Arial"/>
              <a:sym typeface="Arial"/>
            </a:endParaRPr>
          </a:p>
          <a:p>
            <a:pPr indent="-34128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 For example, in an initial 3D grid, suppose only 15% of the grid sites, or cells, contain pollen grains. Thus, a </a:t>
            </a:r>
            <a:r>
              <a:rPr b="0" i="1" lang="en-US" sz="1800" u="none" cap="none" strike="noStrike">
                <a:solidFill>
                  <a:srgbClr val="595959"/>
                </a:solidFill>
                <a:latin typeface="Arial"/>
                <a:ea typeface="Arial"/>
                <a:cs typeface="Arial"/>
                <a:sym typeface="Arial"/>
              </a:rPr>
              <a:t>probPollen </a:t>
            </a:r>
            <a:r>
              <a:rPr b="0" i="0" lang="en-US" sz="1800" u="none" cap="none" strike="noStrike">
                <a:solidFill>
                  <a:srgbClr val="595959"/>
                </a:solidFill>
                <a:latin typeface="Arial"/>
                <a:ea typeface="Arial"/>
                <a:cs typeface="Arial"/>
                <a:sym typeface="Arial"/>
              </a:rPr>
              <a:t>= 15% = 0.15 chance exists for a cell to contain a grain. </a:t>
            </a:r>
            <a:endParaRPr b="0" i="0" sz="1800" u="none" cap="none" strike="noStrike">
              <a:latin typeface="Arial"/>
              <a:ea typeface="Arial"/>
              <a:cs typeface="Arial"/>
              <a:sym typeface="Arial"/>
            </a:endParaRPr>
          </a:p>
          <a:p>
            <a:pPr indent="-34128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If the location is to contain a pollen grain, we make the cell’s value equal to </a:t>
            </a:r>
            <a:r>
              <a:rPr b="0" i="1" lang="en-US" sz="1800" u="none" cap="none" strike="noStrike">
                <a:solidFill>
                  <a:srgbClr val="595959"/>
                </a:solidFill>
                <a:latin typeface="Arial"/>
                <a:ea typeface="Arial"/>
                <a:cs typeface="Arial"/>
                <a:sym typeface="Arial"/>
              </a:rPr>
              <a:t>POLLEN </a:t>
            </a:r>
            <a:r>
              <a:rPr b="0" i="0" lang="en-US" sz="1800" u="none" cap="none" strike="noStrike">
                <a:solidFill>
                  <a:srgbClr val="595959"/>
                </a:solidFill>
                <a:latin typeface="Arial"/>
                <a:ea typeface="Arial"/>
                <a:cs typeface="Arial"/>
                <a:sym typeface="Arial"/>
              </a:rPr>
              <a:t>= 1; otherwise, the cell’s value becomes </a:t>
            </a:r>
            <a:r>
              <a:rPr b="0" i="1" lang="en-US" sz="1800" u="none" cap="none" strike="noStrike">
                <a:solidFill>
                  <a:srgbClr val="595959"/>
                </a:solidFill>
                <a:latin typeface="Arial"/>
                <a:ea typeface="Arial"/>
                <a:cs typeface="Arial"/>
                <a:sym typeface="Arial"/>
              </a:rPr>
              <a:t>EMPTY </a:t>
            </a:r>
            <a:r>
              <a:rPr b="0" i="0" lang="en-US" sz="1800" u="none" cap="none" strike="noStrike">
                <a:solidFill>
                  <a:srgbClr val="595959"/>
                </a:solidFill>
                <a:latin typeface="Arial"/>
                <a:ea typeface="Arial"/>
                <a:cs typeface="Arial"/>
                <a:sym typeface="Arial"/>
              </a:rPr>
              <a:t>= 0. </a:t>
            </a:r>
            <a:endParaRPr b="0" i="0" sz="1800" u="none" cap="none" strike="noStrike">
              <a:latin typeface="Arial"/>
              <a:ea typeface="Arial"/>
              <a:cs typeface="Arial"/>
              <a:sym typeface="Arial"/>
            </a:endParaRPr>
          </a:p>
          <a:p>
            <a:pPr indent="-34128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To initialize a grid for a simulation, we must designate for each cell if the location contains pollen or not. </a:t>
            </a:r>
            <a:endParaRPr b="0" i="0" sz="1800" u="none" cap="none" strike="noStrike">
              <a:latin typeface="Arial"/>
              <a:ea typeface="Arial"/>
              <a:cs typeface="Arial"/>
              <a:sym typeface="Arial"/>
            </a:endParaRPr>
          </a:p>
          <a:p>
            <a:pPr indent="-34128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For each cell, we need to generate a uniformly distributed random floating-point number from 0.0 up to 1.0. On the average, 15% of the time this random number is less than 0.15, while 85% of the time the number is greater than or equal to 0.15. </a:t>
            </a:r>
            <a:endParaRPr b="0" i="0" sz="1800" u="none" cap="none" strike="noStrike">
              <a:latin typeface="Arial"/>
              <a:ea typeface="Arial"/>
              <a:cs typeface="Arial"/>
              <a:sym typeface="Arial"/>
            </a:endParaRPr>
          </a:p>
          <a:p>
            <a:pPr indent="-34128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Thus, to initialize the cell, if the random number is less than 0.15, we make the cell’s value </a:t>
            </a:r>
            <a:r>
              <a:rPr b="0" i="1" lang="en-US" sz="1800" u="none" cap="none" strike="noStrike">
                <a:solidFill>
                  <a:srgbClr val="595959"/>
                </a:solidFill>
                <a:latin typeface="Arial"/>
                <a:ea typeface="Arial"/>
                <a:cs typeface="Arial"/>
                <a:sym typeface="Arial"/>
              </a:rPr>
              <a:t>POLLEN</a:t>
            </a:r>
            <a:r>
              <a:rPr b="0" i="0" lang="en-US" sz="1800" u="none" cap="none" strike="noStrike">
                <a:solidFill>
                  <a:srgbClr val="595959"/>
                </a:solidFill>
                <a:latin typeface="Arial"/>
                <a:ea typeface="Arial"/>
                <a:cs typeface="Arial"/>
                <a:sym typeface="Arial"/>
              </a:rPr>
              <a:t>; otherwise, we assign </a:t>
            </a:r>
            <a:r>
              <a:rPr b="0" i="1" lang="en-US" sz="1800" u="none" cap="none" strike="noStrike">
                <a:solidFill>
                  <a:srgbClr val="595959"/>
                </a:solidFill>
                <a:latin typeface="Arial"/>
                <a:ea typeface="Arial"/>
                <a:cs typeface="Arial"/>
                <a:sym typeface="Arial"/>
              </a:rPr>
              <a:t>EMPTY </a:t>
            </a:r>
            <a:r>
              <a:rPr b="0" i="0" lang="en-US" sz="1800" u="none" cap="none" strike="noStrike">
                <a:solidFill>
                  <a:srgbClr val="595959"/>
                </a:solidFill>
                <a:latin typeface="Arial"/>
                <a:ea typeface="Arial"/>
                <a:cs typeface="Arial"/>
                <a:sym typeface="Arial"/>
              </a:rPr>
              <a:t>to the cell’s value. </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84"/>
          <p:cNvSpPr/>
          <p:nvPr/>
        </p:nvSpPr>
        <p:spPr>
          <a:xfrm>
            <a:off x="311400" y="444600"/>
            <a:ext cx="8518320" cy="570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Discrete Distributions with varying probability of events</a:t>
            </a:r>
            <a:endParaRPr b="0" i="0" sz="2800" u="none" cap="none" strike="noStrike">
              <a:latin typeface="Arial"/>
              <a:ea typeface="Arial"/>
              <a:cs typeface="Arial"/>
              <a:sym typeface="Arial"/>
            </a:endParaRPr>
          </a:p>
        </p:txBody>
      </p:sp>
      <p:sp>
        <p:nvSpPr>
          <p:cNvPr id="373" name="Google Shape;373;p84"/>
          <p:cNvSpPr/>
          <p:nvPr/>
        </p:nvSpPr>
        <p:spPr>
          <a:xfrm>
            <a:off x="628200" y="1368720"/>
            <a:ext cx="7884360" cy="2192760"/>
          </a:xfrm>
          <a:prstGeom prst="rect">
            <a:avLst/>
          </a:prstGeom>
          <a:noFill/>
          <a:ln>
            <a:noFill/>
          </a:ln>
        </p:spPr>
        <p:txBody>
          <a:bodyPr anchorCtr="0" anchor="t" bIns="91425" lIns="90000" spcFirstLastPara="1" rIns="90000" wrap="square" tIns="91425">
            <a:noAutofit/>
          </a:bodyPr>
          <a:lstStyle/>
          <a:p>
            <a:pPr indent="-34128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Using the probabilities and cell values, employ the following logic is employed to initialize each cell in the grid: </a:t>
            </a:r>
            <a:endParaRPr b="0" i="0" sz="1800" u="none" cap="none" strike="noStrike">
              <a:latin typeface="Arial"/>
              <a:ea typeface="Arial"/>
              <a:cs typeface="Arial"/>
              <a:sym typeface="Arial"/>
            </a:endParaRPr>
          </a:p>
          <a:p>
            <a:pPr indent="0" lvl="0" marL="0" marR="0" rtl="0" algn="l">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  if a random number is less than </a:t>
            </a:r>
            <a:r>
              <a:rPr b="0" i="1" lang="en-US" sz="1800" u="none" cap="none" strike="noStrike">
                <a:solidFill>
                  <a:srgbClr val="595959"/>
                </a:solidFill>
                <a:latin typeface="Arial"/>
                <a:ea typeface="Arial"/>
                <a:cs typeface="Arial"/>
                <a:sym typeface="Arial"/>
              </a:rPr>
              <a:t>probPollen </a:t>
            </a:r>
            <a:r>
              <a:rPr b="0" i="0" lang="en-US" sz="1800" u="none" cap="none" strike="noStrike">
                <a:solidFill>
                  <a:srgbClr val="595959"/>
                </a:solidFill>
                <a:latin typeface="Arial"/>
                <a:ea typeface="Arial"/>
                <a:cs typeface="Arial"/>
                <a:sym typeface="Arial"/>
              </a:rPr>
              <a:t>(i.e., pollen grain at site)</a:t>
            </a:r>
            <a:endParaRPr b="0" i="0" sz="1800" u="none" cap="none" strike="noStrike">
              <a:latin typeface="Arial"/>
              <a:ea typeface="Arial"/>
              <a:cs typeface="Arial"/>
              <a:sym typeface="Arial"/>
            </a:endParaRPr>
          </a:p>
          <a:p>
            <a:pPr indent="0" lvl="0" marL="0" marR="0" rtl="0" algn="l">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          set the cell’s value to </a:t>
            </a:r>
            <a:r>
              <a:rPr b="0" i="1" lang="en-US" sz="1800" u="none" cap="none" strike="noStrike">
                <a:solidFill>
                  <a:srgbClr val="595959"/>
                </a:solidFill>
                <a:latin typeface="Arial"/>
                <a:ea typeface="Arial"/>
                <a:cs typeface="Arial"/>
                <a:sym typeface="Arial"/>
              </a:rPr>
              <a:t>POLLEN</a:t>
            </a:r>
            <a:endParaRPr b="0" i="0" sz="1800" u="none" cap="none" strike="noStrike">
              <a:latin typeface="Arial"/>
              <a:ea typeface="Arial"/>
              <a:cs typeface="Arial"/>
              <a:sym typeface="Arial"/>
            </a:endParaRPr>
          </a:p>
          <a:p>
            <a:pPr indent="0" lvl="0" marL="0" marR="0" rtl="0" algn="l">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  else (i.e., no pollen grain at site)</a:t>
            </a:r>
            <a:endParaRPr b="0" i="0" sz="1800" u="none" cap="none" strike="noStrike">
              <a:latin typeface="Arial"/>
              <a:ea typeface="Arial"/>
              <a:cs typeface="Arial"/>
              <a:sym typeface="Arial"/>
            </a:endParaRPr>
          </a:p>
          <a:p>
            <a:pPr indent="0" lvl="0" marL="0" marR="0" rtl="0" algn="l">
              <a:lnSpc>
                <a:spcPct val="115000"/>
              </a:lnSpc>
              <a:spcBef>
                <a:spcPts val="0"/>
              </a:spcBef>
              <a:spcAft>
                <a:spcPts val="0"/>
              </a:spcAft>
              <a:buNone/>
            </a:pPr>
            <a:r>
              <a:rPr b="0" i="0" lang="en-US" sz="1800" u="none" cap="none" strike="noStrike">
                <a:solidFill>
                  <a:srgbClr val="595959"/>
                </a:solidFill>
                <a:latin typeface="Arial"/>
                <a:ea typeface="Arial"/>
                <a:cs typeface="Arial"/>
                <a:sym typeface="Arial"/>
              </a:rPr>
              <a:t>         set the cell’s value to </a:t>
            </a:r>
            <a:r>
              <a:rPr b="0" i="1" lang="en-US" sz="1800" u="none" cap="none" strike="noStrike">
                <a:solidFill>
                  <a:srgbClr val="595959"/>
                </a:solidFill>
                <a:latin typeface="Arial"/>
                <a:ea typeface="Arial"/>
                <a:cs typeface="Arial"/>
                <a:sym typeface="Arial"/>
              </a:rPr>
              <a:t>EMPTY</a:t>
            </a:r>
            <a:endParaRPr b="0" i="0" sz="1800" u="none" cap="none" strike="noStrike">
              <a:latin typeface="Arial"/>
              <a:ea typeface="Arial"/>
              <a:cs typeface="Arial"/>
              <a:sym typeface="Arial"/>
            </a:endParaRPr>
          </a:p>
        </p:txBody>
      </p:sp>
      <p:pic>
        <p:nvPicPr>
          <p:cNvPr id="374" name="Google Shape;374;p84"/>
          <p:cNvPicPr preferRelativeResize="0"/>
          <p:nvPr/>
        </p:nvPicPr>
        <p:blipFill rotWithShape="1">
          <a:blip r:embed="rId3">
            <a:alphaModFix/>
          </a:blip>
          <a:srcRect b="0" l="0" r="0" t="0"/>
          <a:stretch/>
        </p:blipFill>
        <p:spPr>
          <a:xfrm>
            <a:off x="1433880" y="3471120"/>
            <a:ext cx="4762800" cy="876960"/>
          </a:xfrm>
          <a:prstGeom prst="rect">
            <a:avLst/>
          </a:prstGeom>
          <a:noFill/>
          <a:ln>
            <a:noFill/>
          </a:ln>
        </p:spPr>
      </p:pic>
      <p:sp>
        <p:nvSpPr>
          <p:cNvPr id="375" name="Google Shape;375;p84"/>
          <p:cNvSpPr/>
          <p:nvPr/>
        </p:nvSpPr>
        <p:spPr>
          <a:xfrm>
            <a:off x="1834920" y="4475880"/>
            <a:ext cx="4569840" cy="370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050" u="none" cap="none" strike="noStrike">
                <a:solidFill>
                  <a:srgbClr val="000000"/>
                </a:solidFill>
                <a:latin typeface="Times New Roman"/>
                <a:ea typeface="Times New Roman"/>
                <a:cs typeface="Times New Roman"/>
                <a:sym typeface="Times New Roman"/>
              </a:rPr>
              <a:t>Fig: 15% of floating-point values between 0 and 1 are less than </a:t>
            </a:r>
            <a:r>
              <a:rPr b="0" i="1" lang="en-US" sz="1050" u="none" cap="none" strike="noStrike">
                <a:solidFill>
                  <a:srgbClr val="000000"/>
                </a:solidFill>
                <a:latin typeface="Times"/>
                <a:ea typeface="Times"/>
                <a:cs typeface="Times"/>
                <a:sym typeface="Times"/>
              </a:rPr>
              <a:t>probPollen </a:t>
            </a:r>
            <a:r>
              <a:rPr b="0" i="0" lang="en-US" sz="1050" u="none" cap="none" strike="noStrike">
                <a:solidFill>
                  <a:srgbClr val="000000"/>
                </a:solidFill>
                <a:latin typeface="Times New Roman"/>
                <a:ea typeface="Times New Roman"/>
                <a:cs typeface="Times New Roman"/>
                <a:sym typeface="Times New Roman"/>
              </a:rPr>
              <a:t>= 0.15</a:t>
            </a:r>
            <a:endParaRPr b="0" i="0" sz="105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7"/>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Definition of Monte Carlo Simulation</a:t>
            </a:r>
            <a:endParaRPr b="0" i="0" sz="2800" u="none" cap="none" strike="noStrike">
              <a:latin typeface="Arial"/>
              <a:ea typeface="Arial"/>
              <a:cs typeface="Arial"/>
              <a:sym typeface="Arial"/>
            </a:endParaRPr>
          </a:p>
        </p:txBody>
      </p:sp>
      <p:sp>
        <p:nvSpPr>
          <p:cNvPr id="271" name="Google Shape;271;p67"/>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455760" lvl="0" marL="457200" marR="0" rtl="0" algn="l">
              <a:lnSpc>
                <a:spcPct val="150000"/>
              </a:lnSpc>
              <a:spcBef>
                <a:spcPts val="0"/>
              </a:spcBef>
              <a:spcAft>
                <a:spcPts val="0"/>
              </a:spcAft>
              <a:buClr>
                <a:srgbClr val="595959"/>
              </a:buClr>
              <a:buSzPts val="1400"/>
              <a:buFont typeface="Arial"/>
              <a:buChar char="●"/>
            </a:pPr>
            <a:r>
              <a:rPr b="0" i="0" lang="en-US" sz="1400" u="none" cap="none" strike="noStrike">
                <a:solidFill>
                  <a:srgbClr val="000000"/>
                </a:solidFill>
                <a:latin typeface="Arial"/>
                <a:ea typeface="Arial"/>
                <a:cs typeface="Arial"/>
                <a:sym typeface="Arial"/>
              </a:rPr>
              <a:t>Monte Carlo Simulation </a:t>
            </a:r>
            <a:r>
              <a:rPr b="0" i="0" lang="en-US" sz="1400" u="none" cap="none" strike="noStrike">
                <a:solidFill>
                  <a:srgbClr val="595959"/>
                </a:solidFill>
                <a:latin typeface="Arial"/>
                <a:ea typeface="Arial"/>
                <a:cs typeface="Arial"/>
                <a:sym typeface="Arial"/>
              </a:rPr>
              <a:t>is this concept of repeated random samples of model input variables over many simulation runs .</a:t>
            </a:r>
            <a:endParaRPr b="0" i="0" sz="1400" u="none" cap="none" strike="noStrike">
              <a:latin typeface="Arial"/>
              <a:ea typeface="Arial"/>
              <a:cs typeface="Arial"/>
              <a:sym typeface="Arial"/>
            </a:endParaRPr>
          </a:p>
          <a:p>
            <a:pPr indent="-455760" lvl="0" marL="457200" marR="0" rtl="0" algn="l">
              <a:lnSpc>
                <a:spcPct val="150000"/>
              </a:lnSpc>
              <a:spcBef>
                <a:spcPts val="0"/>
              </a:spcBef>
              <a:spcAft>
                <a:spcPts val="0"/>
              </a:spcAft>
              <a:buClr>
                <a:srgbClr val="595959"/>
              </a:buClr>
              <a:buSzPts val="1400"/>
              <a:buFont typeface="Arial"/>
              <a:buChar char="●"/>
            </a:pPr>
            <a:r>
              <a:rPr b="0" i="0" lang="en-US" sz="1400" u="none" cap="none" strike="noStrike">
                <a:solidFill>
                  <a:srgbClr val="595959"/>
                </a:solidFill>
                <a:latin typeface="Arial"/>
                <a:ea typeface="Arial"/>
                <a:cs typeface="Arial"/>
                <a:sym typeface="Arial"/>
              </a:rPr>
              <a:t>When setting up a Monte Carlo simulation or employing the Monte Carlo Method, one follows a four - step process. </a:t>
            </a:r>
            <a:endParaRPr b="0" i="0" sz="1400" u="none" cap="none" strike="noStrike">
              <a:latin typeface="Arial"/>
              <a:ea typeface="Arial"/>
              <a:cs typeface="Arial"/>
              <a:sym typeface="Arial"/>
            </a:endParaRPr>
          </a:p>
          <a:p>
            <a:pPr indent="-455760" lvl="0" marL="457200" marR="0" rtl="0" algn="l">
              <a:lnSpc>
                <a:spcPct val="150000"/>
              </a:lnSpc>
              <a:spcBef>
                <a:spcPts val="0"/>
              </a:spcBef>
              <a:spcAft>
                <a:spcPts val="0"/>
              </a:spcAft>
              <a:buClr>
                <a:srgbClr val="595959"/>
              </a:buClr>
              <a:buSzPts val="1400"/>
              <a:buFont typeface="Arial"/>
              <a:buChar char="●"/>
            </a:pPr>
            <a:r>
              <a:rPr b="1" i="0" lang="en-US" sz="1400" u="none" cap="none" strike="noStrike">
                <a:solidFill>
                  <a:srgbClr val="595959"/>
                </a:solidFill>
                <a:latin typeface="Arial"/>
                <a:ea typeface="Arial"/>
                <a:cs typeface="Arial"/>
                <a:sym typeface="Arial"/>
              </a:rPr>
              <a:t>Step 1 </a:t>
            </a:r>
            <a:r>
              <a:rPr b="0" i="0" lang="en-US" sz="1400" u="none" cap="none" strike="noStrike">
                <a:solidFill>
                  <a:srgbClr val="595959"/>
                </a:solidFill>
                <a:latin typeface="Arial"/>
                <a:ea typeface="Arial"/>
                <a:cs typeface="Arial"/>
                <a:sym typeface="Arial"/>
              </a:rPr>
              <a:t>Define a distribution of possible inputs for each input random variable. </a:t>
            </a:r>
            <a:endParaRPr b="0" i="0" sz="1400" u="none" cap="none" strike="noStrike">
              <a:latin typeface="Arial"/>
              <a:ea typeface="Arial"/>
              <a:cs typeface="Arial"/>
              <a:sym typeface="Arial"/>
            </a:endParaRPr>
          </a:p>
          <a:p>
            <a:pPr indent="-455760" lvl="0" marL="457200" marR="0" rtl="0" algn="l">
              <a:lnSpc>
                <a:spcPct val="150000"/>
              </a:lnSpc>
              <a:spcBef>
                <a:spcPts val="0"/>
              </a:spcBef>
              <a:spcAft>
                <a:spcPts val="0"/>
              </a:spcAft>
              <a:buClr>
                <a:srgbClr val="595959"/>
              </a:buClr>
              <a:buSzPts val="1400"/>
              <a:buFont typeface="Arial"/>
              <a:buChar char="●"/>
            </a:pPr>
            <a:r>
              <a:rPr b="1" i="0" lang="en-US" sz="1400" u="none" cap="none" strike="noStrike">
                <a:solidFill>
                  <a:srgbClr val="595959"/>
                </a:solidFill>
                <a:latin typeface="Arial"/>
                <a:ea typeface="Arial"/>
                <a:cs typeface="Arial"/>
                <a:sym typeface="Arial"/>
              </a:rPr>
              <a:t>Step 2</a:t>
            </a:r>
            <a:r>
              <a:rPr b="0" i="0" lang="en-US" sz="1400" u="none" cap="none" strike="noStrike">
                <a:solidFill>
                  <a:srgbClr val="595959"/>
                </a:solidFill>
                <a:latin typeface="Arial"/>
                <a:ea typeface="Arial"/>
                <a:cs typeface="Arial"/>
                <a:sym typeface="Arial"/>
              </a:rPr>
              <a:t> Generate inputs randomly from those distributions.</a:t>
            </a:r>
            <a:endParaRPr b="0" i="0" sz="1400" u="none" cap="none" strike="noStrike">
              <a:latin typeface="Arial"/>
              <a:ea typeface="Arial"/>
              <a:cs typeface="Arial"/>
              <a:sym typeface="Arial"/>
            </a:endParaRPr>
          </a:p>
          <a:p>
            <a:pPr indent="-455760" lvl="0" marL="457200" marR="0" rtl="0" algn="l">
              <a:lnSpc>
                <a:spcPct val="150000"/>
              </a:lnSpc>
              <a:spcBef>
                <a:spcPts val="0"/>
              </a:spcBef>
              <a:spcAft>
                <a:spcPts val="0"/>
              </a:spcAft>
              <a:buClr>
                <a:srgbClr val="595959"/>
              </a:buClr>
              <a:buSzPts val="1400"/>
              <a:buFont typeface="Arial"/>
              <a:buChar char="●"/>
            </a:pPr>
            <a:r>
              <a:rPr b="1" i="0" lang="en-US" sz="1400" u="none" cap="none" strike="noStrike">
                <a:solidFill>
                  <a:srgbClr val="595959"/>
                </a:solidFill>
                <a:latin typeface="Arial"/>
                <a:ea typeface="Arial"/>
                <a:cs typeface="Arial"/>
                <a:sym typeface="Arial"/>
              </a:rPr>
              <a:t>Step 3 </a:t>
            </a:r>
            <a:r>
              <a:rPr b="0" i="0" lang="en-US" sz="1400" u="none" cap="none" strike="noStrike">
                <a:solidFill>
                  <a:srgbClr val="595959"/>
                </a:solidFill>
                <a:latin typeface="Arial"/>
                <a:ea typeface="Arial"/>
                <a:cs typeface="Arial"/>
                <a:sym typeface="Arial"/>
              </a:rPr>
              <a:t>Perform a deterministic computation using that set of inputs.</a:t>
            </a:r>
            <a:endParaRPr b="0" i="0" sz="1400" u="none" cap="none" strike="noStrike">
              <a:latin typeface="Arial"/>
              <a:ea typeface="Arial"/>
              <a:cs typeface="Arial"/>
              <a:sym typeface="Arial"/>
            </a:endParaRPr>
          </a:p>
          <a:p>
            <a:pPr indent="-455760" lvl="0" marL="457200" marR="0" rtl="0" algn="l">
              <a:lnSpc>
                <a:spcPct val="150000"/>
              </a:lnSpc>
              <a:spcBef>
                <a:spcPts val="0"/>
              </a:spcBef>
              <a:spcAft>
                <a:spcPts val="0"/>
              </a:spcAft>
              <a:buClr>
                <a:srgbClr val="595959"/>
              </a:buClr>
              <a:buSzPts val="1400"/>
              <a:buFont typeface="Arial"/>
              <a:buChar char="●"/>
            </a:pPr>
            <a:r>
              <a:rPr b="1" i="0" lang="en-US" sz="1400" u="none" cap="none" strike="noStrike">
                <a:solidFill>
                  <a:srgbClr val="595959"/>
                </a:solidFill>
                <a:latin typeface="Arial"/>
                <a:ea typeface="Arial"/>
                <a:cs typeface="Arial"/>
                <a:sym typeface="Arial"/>
              </a:rPr>
              <a:t>Step 4</a:t>
            </a:r>
            <a:r>
              <a:rPr b="0" i="0" lang="en-US" sz="1400" u="none" cap="none" strike="noStrike">
                <a:solidFill>
                  <a:srgbClr val="595959"/>
                </a:solidFill>
                <a:latin typeface="Arial"/>
                <a:ea typeface="Arial"/>
                <a:cs typeface="Arial"/>
                <a:sym typeface="Arial"/>
              </a:rPr>
              <a:t> Aggregate the results of the individual computations into the final result.</a:t>
            </a:r>
            <a:endParaRPr b="0" i="0" sz="1400" u="none" cap="none" strike="noStrike">
              <a:latin typeface="Arial"/>
              <a:ea typeface="Arial"/>
              <a:cs typeface="Arial"/>
              <a:sym typeface="Arial"/>
            </a:endParaRPr>
          </a:p>
          <a:p>
            <a:pPr indent="0" lvl="0" marL="0" marR="0" rtl="0" algn="l">
              <a:lnSpc>
                <a:spcPct val="150000"/>
              </a:lnSpc>
              <a:spcBef>
                <a:spcPts val="0"/>
              </a:spcBef>
              <a:spcAft>
                <a:spcPts val="0"/>
              </a:spcAft>
              <a:buNone/>
            </a:pPr>
            <a:r>
              <a:t/>
            </a:r>
            <a:endParaRPr b="0" i="0" sz="1400" u="none" cap="none" strike="noStrike">
              <a:latin typeface="Arial"/>
              <a:ea typeface="Arial"/>
              <a:cs typeface="Arial"/>
              <a:sym typeface="Arial"/>
            </a:endParaRPr>
          </a:p>
          <a:p>
            <a:pPr indent="0" lvl="0" marL="0" marR="0" rtl="0" algn="l">
              <a:lnSpc>
                <a:spcPct val="150000"/>
              </a:lnSpc>
              <a:spcBef>
                <a:spcPts val="1199"/>
              </a:spcBef>
              <a:spcAft>
                <a:spcPts val="0"/>
              </a:spcAft>
              <a:buNone/>
            </a:pPr>
            <a:r>
              <a:t/>
            </a:r>
            <a:endParaRPr b="0" i="0" sz="1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85"/>
          <p:cNvSpPr/>
          <p:nvPr/>
        </p:nvSpPr>
        <p:spPr>
          <a:xfrm>
            <a:off x="311400" y="444600"/>
            <a:ext cx="8518320" cy="570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Discrete Simulations with varying probabilities</a:t>
            </a:r>
            <a:endParaRPr b="0" i="0" sz="2800" u="none" cap="none" strike="noStrike">
              <a:latin typeface="Arial"/>
              <a:ea typeface="Arial"/>
              <a:cs typeface="Arial"/>
              <a:sym typeface="Arial"/>
            </a:endParaRPr>
          </a:p>
        </p:txBody>
      </p:sp>
      <p:pic>
        <p:nvPicPr>
          <p:cNvPr id="381" name="Google Shape;381;p85"/>
          <p:cNvPicPr preferRelativeResize="0"/>
          <p:nvPr/>
        </p:nvPicPr>
        <p:blipFill rotWithShape="1">
          <a:blip r:embed="rId3">
            <a:alphaModFix/>
          </a:blip>
          <a:srcRect b="0" l="0" r="0" t="0"/>
          <a:stretch/>
        </p:blipFill>
        <p:spPr>
          <a:xfrm>
            <a:off x="777240" y="1668240"/>
            <a:ext cx="6922440" cy="26913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86"/>
          <p:cNvSpPr/>
          <p:nvPr/>
        </p:nvSpPr>
        <p:spPr>
          <a:xfrm>
            <a:off x="311400" y="444600"/>
            <a:ext cx="8518320" cy="570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Step 1:</a:t>
            </a:r>
            <a:endParaRPr b="0" i="0" sz="2800" u="none" cap="none" strike="noStrike">
              <a:latin typeface="Arial"/>
              <a:ea typeface="Arial"/>
              <a:cs typeface="Arial"/>
              <a:sym typeface="Arial"/>
            </a:endParaRPr>
          </a:p>
        </p:txBody>
      </p:sp>
      <p:sp>
        <p:nvSpPr>
          <p:cNvPr id="387" name="Google Shape;387;p86"/>
          <p:cNvSpPr/>
          <p:nvPr/>
        </p:nvSpPr>
        <p:spPr>
          <a:xfrm>
            <a:off x="311400" y="1152000"/>
            <a:ext cx="8518320" cy="3414240"/>
          </a:xfrm>
          <a:prstGeom prst="rect">
            <a:avLst/>
          </a:prstGeom>
          <a:noFill/>
          <a:ln>
            <a:noFill/>
          </a:ln>
        </p:spPr>
        <p:txBody>
          <a:bodyPr anchorCtr="0" anchor="t" bIns="91425" lIns="90000" spcFirstLastPara="1" rIns="90000" wrap="square" tIns="91425">
            <a:noAutofit/>
          </a:bodyPr>
          <a:lstStyle/>
          <a:p>
            <a:pPr indent="-284039" lvl="0" marL="285840" marR="0" rtl="0" algn="l">
              <a:lnSpc>
                <a:spcPct val="115000"/>
              </a:lnSpc>
              <a:spcBef>
                <a:spcPts val="0"/>
              </a:spcBef>
              <a:spcAft>
                <a:spcPts val="0"/>
              </a:spcAft>
              <a:buClr>
                <a:srgbClr val="000000"/>
              </a:buClr>
              <a:buSzPts val="1098"/>
              <a:buFont typeface="Arial"/>
              <a:buChar char="●"/>
            </a:pPr>
            <a:r>
              <a:rPr b="0" i="0" lang="en-US" sz="1800" u="none" cap="none" strike="noStrike">
                <a:solidFill>
                  <a:srgbClr val="595959"/>
                </a:solidFill>
                <a:latin typeface="Arial"/>
                <a:ea typeface="Arial"/>
                <a:cs typeface="Arial"/>
                <a:sym typeface="Arial"/>
              </a:rPr>
              <a:t>If this distribution is known or sufficient data exist to derive it, then this step is straightforward. </a:t>
            </a:r>
            <a:endParaRPr b="0" i="0" sz="1800" u="none" cap="none" strike="noStrike">
              <a:latin typeface="Arial"/>
              <a:ea typeface="Arial"/>
              <a:cs typeface="Arial"/>
              <a:sym typeface="Arial"/>
            </a:endParaRPr>
          </a:p>
          <a:p>
            <a:pPr indent="-284039" lvl="0" marL="285840" marR="0" rtl="0" algn="l">
              <a:lnSpc>
                <a:spcPct val="115000"/>
              </a:lnSpc>
              <a:spcBef>
                <a:spcPts val="1199"/>
              </a:spcBef>
              <a:spcAft>
                <a:spcPts val="0"/>
              </a:spcAft>
              <a:buClr>
                <a:srgbClr val="000000"/>
              </a:buClr>
              <a:buSzPts val="1098"/>
              <a:buFont typeface="Arial"/>
              <a:buChar char="●"/>
            </a:pPr>
            <a:r>
              <a:rPr b="0" i="0" lang="en-US" sz="1800" u="none" cap="none" strike="noStrike">
                <a:solidFill>
                  <a:srgbClr val="595959"/>
                </a:solidFill>
                <a:latin typeface="Arial"/>
                <a:ea typeface="Arial"/>
                <a:cs typeface="Arial"/>
                <a:sym typeface="Arial"/>
              </a:rPr>
              <a:t>However, if the behavior of an input variable is not well understood, then the modeler might have to estimate this distribution based on empirical observation or subject matter expertise. </a:t>
            </a:r>
            <a:endParaRPr b="0" i="0" sz="1800" u="none" cap="none" strike="noStrike">
              <a:latin typeface="Arial"/>
              <a:ea typeface="Arial"/>
              <a:cs typeface="Arial"/>
              <a:sym typeface="Arial"/>
            </a:endParaRPr>
          </a:p>
          <a:p>
            <a:pPr indent="-284039" lvl="0" marL="285840" marR="0" rtl="0" algn="l">
              <a:lnSpc>
                <a:spcPct val="115000"/>
              </a:lnSpc>
              <a:spcBef>
                <a:spcPts val="1199"/>
              </a:spcBef>
              <a:spcAft>
                <a:spcPts val="0"/>
              </a:spcAft>
              <a:buClr>
                <a:srgbClr val="000000"/>
              </a:buClr>
              <a:buSzPts val="1098"/>
              <a:buFont typeface="Arial"/>
              <a:buChar char="●"/>
            </a:pPr>
            <a:r>
              <a:rPr b="0" i="0" lang="en-US" sz="1800" u="none" cap="none" strike="noStrike">
                <a:solidFill>
                  <a:srgbClr val="595959"/>
                </a:solidFill>
                <a:latin typeface="Arial"/>
                <a:ea typeface="Arial"/>
                <a:cs typeface="Arial"/>
                <a:sym typeface="Arial"/>
              </a:rPr>
              <a:t>The modeler may also use a uniform distribution if he or she is lacking any specific knowledge of the variable ’ s characteristics.</a:t>
            </a:r>
            <a:endParaRPr b="0" i="0" sz="1800" u="none" cap="none" strike="noStrike">
              <a:latin typeface="Arial"/>
              <a:ea typeface="Arial"/>
              <a:cs typeface="Arial"/>
              <a:sym typeface="Arial"/>
            </a:endParaRPr>
          </a:p>
          <a:p>
            <a:pPr indent="-284039" lvl="0" marL="285840" marR="0" rtl="0" algn="l">
              <a:lnSpc>
                <a:spcPct val="115000"/>
              </a:lnSpc>
              <a:spcBef>
                <a:spcPts val="1199"/>
              </a:spcBef>
              <a:spcAft>
                <a:spcPts val="0"/>
              </a:spcAft>
              <a:buClr>
                <a:srgbClr val="000000"/>
              </a:buClr>
              <a:buSzPts val="1098"/>
              <a:buFont typeface="Arial"/>
              <a:buChar char="●"/>
            </a:pPr>
            <a:r>
              <a:rPr b="0" i="0" lang="en-US" sz="1800" u="none" cap="none" strike="noStrike">
                <a:solidFill>
                  <a:srgbClr val="595959"/>
                </a:solidFill>
                <a:latin typeface="Arial"/>
                <a:ea typeface="Arial"/>
                <a:cs typeface="Arial"/>
                <a:sym typeface="Arial"/>
              </a:rPr>
              <a:t> When additional information is gathered to define the variable, then the uniform distribution can be replaced.</a:t>
            </a:r>
            <a:endParaRPr b="0" i="0" sz="1800" u="none" cap="none" strike="noStrike">
              <a:latin typeface="Arial"/>
              <a:ea typeface="Arial"/>
              <a:cs typeface="Arial"/>
              <a:sym typeface="Arial"/>
            </a:endParaRPr>
          </a:p>
          <a:p>
            <a:pPr indent="0" lvl="0" marL="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87"/>
          <p:cNvSpPr/>
          <p:nvPr/>
        </p:nvSpPr>
        <p:spPr>
          <a:xfrm>
            <a:off x="311400" y="444600"/>
            <a:ext cx="8518320" cy="570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Step 2:</a:t>
            </a:r>
            <a:endParaRPr b="0" i="0" sz="2800" u="none" cap="none" strike="noStrike">
              <a:latin typeface="Arial"/>
              <a:ea typeface="Arial"/>
              <a:cs typeface="Arial"/>
              <a:sym typeface="Arial"/>
            </a:endParaRPr>
          </a:p>
        </p:txBody>
      </p:sp>
      <p:sp>
        <p:nvSpPr>
          <p:cNvPr id="393" name="Google Shape;393;p87"/>
          <p:cNvSpPr/>
          <p:nvPr/>
        </p:nvSpPr>
        <p:spPr>
          <a:xfrm>
            <a:off x="311400" y="1152000"/>
            <a:ext cx="8518320" cy="3414240"/>
          </a:xfrm>
          <a:prstGeom prst="rect">
            <a:avLst/>
          </a:prstGeom>
          <a:noFill/>
          <a:ln>
            <a:noFill/>
          </a:ln>
        </p:spPr>
        <p:txBody>
          <a:bodyPr anchorCtr="0" anchor="t" bIns="91425" lIns="90000" spcFirstLastPara="1" rIns="90000" wrap="square" tIns="91425">
            <a:noAutofit/>
          </a:bodyPr>
          <a:lstStyle/>
          <a:p>
            <a:pPr indent="-284039" lvl="0" marL="285840" marR="0" rtl="0" algn="l">
              <a:lnSpc>
                <a:spcPct val="115000"/>
              </a:lnSpc>
              <a:spcBef>
                <a:spcPts val="0"/>
              </a:spcBef>
              <a:spcAft>
                <a:spcPts val="0"/>
              </a:spcAft>
              <a:buClr>
                <a:srgbClr val="000000"/>
              </a:buClr>
              <a:buSzPts val="1098"/>
              <a:buFont typeface="Arial"/>
              <a:buChar char="●"/>
            </a:pPr>
            <a:r>
              <a:rPr b="1" i="0" lang="en-US" sz="1800" u="none" cap="none" strike="noStrike">
                <a:solidFill>
                  <a:srgbClr val="595959"/>
                </a:solidFill>
                <a:latin typeface="Arial"/>
                <a:ea typeface="Arial"/>
                <a:cs typeface="Arial"/>
                <a:sym typeface="Arial"/>
              </a:rPr>
              <a:t>Step 2</a:t>
            </a:r>
            <a:r>
              <a:rPr b="0" i="0" lang="en-US" sz="1800" u="none" cap="none" strike="noStrike">
                <a:solidFill>
                  <a:srgbClr val="595959"/>
                </a:solidFill>
                <a:latin typeface="Arial"/>
                <a:ea typeface="Arial"/>
                <a:cs typeface="Arial"/>
                <a:sym typeface="Arial"/>
              </a:rPr>
              <a:t> Generate inputs randomly from those distributions.</a:t>
            </a:r>
            <a:endParaRPr b="0" i="0" sz="1800" u="none" cap="none" strike="noStrike">
              <a:latin typeface="Arial"/>
              <a:ea typeface="Arial"/>
              <a:cs typeface="Arial"/>
              <a:sym typeface="Arial"/>
            </a:endParaRPr>
          </a:p>
          <a:p>
            <a:pPr indent="-284039" lvl="0" marL="285840" marR="0" rtl="0" algn="l">
              <a:lnSpc>
                <a:spcPct val="115000"/>
              </a:lnSpc>
              <a:spcBef>
                <a:spcPts val="0"/>
              </a:spcBef>
              <a:spcAft>
                <a:spcPts val="0"/>
              </a:spcAft>
              <a:buClr>
                <a:srgbClr val="000000"/>
              </a:buClr>
              <a:buSzPts val="1098"/>
              <a:buFont typeface="Arial"/>
              <a:buChar char="●"/>
            </a:pPr>
            <a:r>
              <a:rPr b="0" i="0" lang="en-US" sz="1800" u="none" cap="none" strike="noStrike">
                <a:solidFill>
                  <a:srgbClr val="595959"/>
                </a:solidFill>
                <a:latin typeface="Arial"/>
                <a:ea typeface="Arial"/>
                <a:cs typeface="Arial"/>
                <a:sym typeface="Arial"/>
              </a:rPr>
              <a:t>Step 2 requires randomly sampling each input variable ’ s distribution many times to develop a vector of inputs for each variable. </a:t>
            </a:r>
            <a:endParaRPr b="0" i="0" sz="1800" u="none" cap="none" strike="noStrike">
              <a:latin typeface="Arial"/>
              <a:ea typeface="Arial"/>
              <a:cs typeface="Arial"/>
              <a:sym typeface="Arial"/>
            </a:endParaRPr>
          </a:p>
          <a:p>
            <a:pPr indent="-284039" lvl="0" marL="285840" marR="0" rtl="0" algn="l">
              <a:lnSpc>
                <a:spcPct val="115000"/>
              </a:lnSpc>
              <a:spcBef>
                <a:spcPts val="0"/>
              </a:spcBef>
              <a:spcAft>
                <a:spcPts val="0"/>
              </a:spcAft>
              <a:buClr>
                <a:srgbClr val="000000"/>
              </a:buClr>
              <a:buSzPts val="1098"/>
              <a:buFont typeface="Arial"/>
              <a:buChar char="●"/>
            </a:pPr>
            <a:r>
              <a:rPr b="0" i="0" lang="en-US" sz="1800" u="none" cap="none" strike="noStrike">
                <a:solidFill>
                  <a:srgbClr val="595959"/>
                </a:solidFill>
                <a:latin typeface="Arial"/>
                <a:ea typeface="Arial"/>
                <a:cs typeface="Arial"/>
                <a:sym typeface="Arial"/>
              </a:rPr>
              <a:t>Suppose we have two input random variables X and Z. </a:t>
            </a:r>
            <a:endParaRPr b="0" i="0" sz="1800" u="none" cap="none" strike="noStrike">
              <a:latin typeface="Arial"/>
              <a:ea typeface="Arial"/>
              <a:cs typeface="Arial"/>
              <a:sym typeface="Arial"/>
            </a:endParaRPr>
          </a:p>
          <a:p>
            <a:pPr indent="-284039" lvl="0" marL="285840" marR="0" rtl="0" algn="l">
              <a:lnSpc>
                <a:spcPct val="115000"/>
              </a:lnSpc>
              <a:spcBef>
                <a:spcPts val="0"/>
              </a:spcBef>
              <a:spcAft>
                <a:spcPts val="0"/>
              </a:spcAft>
              <a:buClr>
                <a:srgbClr val="000000"/>
              </a:buClr>
              <a:buSzPts val="1098"/>
              <a:buFont typeface="Arial"/>
              <a:buChar char="●"/>
            </a:pPr>
            <a:r>
              <a:rPr b="0" i="0" lang="en-US" sz="1800" u="none" cap="none" strike="noStrike">
                <a:solidFill>
                  <a:srgbClr val="595959"/>
                </a:solidFill>
                <a:latin typeface="Arial"/>
                <a:ea typeface="Arial"/>
                <a:cs typeface="Arial"/>
                <a:sym typeface="Arial"/>
              </a:rPr>
              <a:t>After sampling n times, we have X = (x</a:t>
            </a:r>
            <a:r>
              <a:rPr b="0" baseline="-25000" i="0" lang="en-US" sz="1800" u="none" cap="none" strike="noStrike">
                <a:solidFill>
                  <a:srgbClr val="595959"/>
                </a:solidFill>
                <a:latin typeface="Arial"/>
                <a:ea typeface="Arial"/>
                <a:cs typeface="Arial"/>
                <a:sym typeface="Arial"/>
              </a:rPr>
              <a:t>1</a:t>
            </a:r>
            <a:r>
              <a:rPr b="0" i="0" lang="en-US" sz="1800" u="none" cap="none" strike="noStrike">
                <a:solidFill>
                  <a:srgbClr val="595959"/>
                </a:solidFill>
                <a:latin typeface="Arial"/>
                <a:ea typeface="Arial"/>
                <a:cs typeface="Arial"/>
                <a:sym typeface="Arial"/>
              </a:rPr>
              <a:t>, x</a:t>
            </a:r>
            <a:r>
              <a:rPr b="0" baseline="-25000" i="0" lang="en-US" sz="1800" u="none" cap="none" strike="noStrike">
                <a:solidFill>
                  <a:srgbClr val="595959"/>
                </a:solidFill>
                <a:latin typeface="Arial"/>
                <a:ea typeface="Arial"/>
                <a:cs typeface="Arial"/>
                <a:sym typeface="Arial"/>
              </a:rPr>
              <a:t>2</a:t>
            </a:r>
            <a:r>
              <a:rPr b="0" i="0" lang="en-US" sz="1800" u="none" cap="none" strike="noStrike">
                <a:solidFill>
                  <a:srgbClr val="595959"/>
                </a:solidFill>
                <a:latin typeface="Arial"/>
                <a:ea typeface="Arial"/>
                <a:cs typeface="Arial"/>
                <a:sym typeface="Arial"/>
              </a:rPr>
              <a:t>,… , x</a:t>
            </a:r>
            <a:r>
              <a:rPr b="0" baseline="-25000" i="0" lang="en-US" sz="1800" u="none" cap="none" strike="noStrike">
                <a:solidFill>
                  <a:srgbClr val="595959"/>
                </a:solidFill>
                <a:latin typeface="Arial"/>
                <a:ea typeface="Arial"/>
                <a:cs typeface="Arial"/>
                <a:sym typeface="Arial"/>
              </a:rPr>
              <a:t>n</a:t>
            </a:r>
            <a:r>
              <a:rPr b="0" i="0" lang="en-US" sz="1800" u="none" cap="none" strike="noStrike">
                <a:solidFill>
                  <a:srgbClr val="595959"/>
                </a:solidFill>
                <a:latin typeface="Arial"/>
                <a:ea typeface="Arial"/>
                <a:cs typeface="Arial"/>
                <a:sym typeface="Arial"/>
              </a:rPr>
              <a:t>) and Z = (z</a:t>
            </a:r>
            <a:r>
              <a:rPr b="0" baseline="-25000" i="0" lang="en-US" sz="1800" u="none" cap="none" strike="noStrike">
                <a:solidFill>
                  <a:srgbClr val="595959"/>
                </a:solidFill>
                <a:latin typeface="Arial"/>
                <a:ea typeface="Arial"/>
                <a:cs typeface="Arial"/>
                <a:sym typeface="Arial"/>
              </a:rPr>
              <a:t>1</a:t>
            </a:r>
            <a:r>
              <a:rPr b="0" i="0" lang="en-US" sz="1800" u="none" cap="none" strike="noStrike">
                <a:solidFill>
                  <a:srgbClr val="595959"/>
                </a:solidFill>
                <a:latin typeface="Arial"/>
                <a:ea typeface="Arial"/>
                <a:cs typeface="Arial"/>
                <a:sym typeface="Arial"/>
              </a:rPr>
              <a:t>, z</a:t>
            </a:r>
            <a:r>
              <a:rPr b="0" baseline="-25000" i="0" lang="en-US" sz="1800" u="none" cap="none" strike="noStrike">
                <a:solidFill>
                  <a:srgbClr val="595959"/>
                </a:solidFill>
                <a:latin typeface="Arial"/>
                <a:ea typeface="Arial"/>
                <a:cs typeface="Arial"/>
                <a:sym typeface="Arial"/>
              </a:rPr>
              <a:t>2</a:t>
            </a:r>
            <a:r>
              <a:rPr b="0" i="0" lang="en-US" sz="1800" u="none" cap="none" strike="noStrike">
                <a:solidFill>
                  <a:srgbClr val="595959"/>
                </a:solidFill>
                <a:latin typeface="Arial"/>
                <a:ea typeface="Arial"/>
                <a:cs typeface="Arial"/>
                <a:sym typeface="Arial"/>
              </a:rPr>
              <a:t>, … , z</a:t>
            </a:r>
            <a:r>
              <a:rPr b="0" baseline="-25000" i="0" lang="en-US" sz="1800" u="none" cap="none" strike="noStrike">
                <a:solidFill>
                  <a:srgbClr val="595959"/>
                </a:solidFill>
                <a:latin typeface="Arial"/>
                <a:ea typeface="Arial"/>
                <a:cs typeface="Arial"/>
                <a:sym typeface="Arial"/>
              </a:rPr>
              <a:t>n</a:t>
            </a:r>
            <a:r>
              <a:rPr b="0" i="0" lang="en-US" sz="1800" u="none" cap="none" strike="noStrike">
                <a:solidFill>
                  <a:srgbClr val="595959"/>
                </a:solidFill>
                <a:latin typeface="Arial"/>
                <a:ea typeface="Arial"/>
                <a:cs typeface="Arial"/>
                <a:sym typeface="Arial"/>
              </a:rPr>
              <a:t>). </a:t>
            </a:r>
            <a:endParaRPr b="0" i="0" sz="1800" u="none" cap="none" strike="noStrike">
              <a:latin typeface="Arial"/>
              <a:ea typeface="Arial"/>
              <a:cs typeface="Arial"/>
              <a:sym typeface="Arial"/>
            </a:endParaRPr>
          </a:p>
          <a:p>
            <a:pPr indent="-284039" lvl="0" marL="285840" marR="0" rtl="0" algn="l">
              <a:lnSpc>
                <a:spcPct val="115000"/>
              </a:lnSpc>
              <a:spcBef>
                <a:spcPts val="0"/>
              </a:spcBef>
              <a:spcAft>
                <a:spcPts val="0"/>
              </a:spcAft>
              <a:buClr>
                <a:srgbClr val="000000"/>
              </a:buClr>
              <a:buSzPts val="1098"/>
              <a:buFont typeface="Arial"/>
              <a:buChar char="●"/>
            </a:pPr>
            <a:r>
              <a:rPr b="0" i="0" lang="en-US" sz="1800" u="none" cap="none" strike="noStrike">
                <a:solidFill>
                  <a:srgbClr val="595959"/>
                </a:solidFill>
                <a:latin typeface="Arial"/>
                <a:ea typeface="Arial"/>
                <a:cs typeface="Arial"/>
                <a:sym typeface="Arial"/>
              </a:rPr>
              <a:t>Elements from these vectors are then sequentially chosen as inputs to the function defining the model. </a:t>
            </a:r>
            <a:endParaRPr b="0" i="0" sz="1800" u="none" cap="none" strike="noStrike">
              <a:latin typeface="Arial"/>
              <a:ea typeface="Arial"/>
              <a:cs typeface="Arial"/>
              <a:sym typeface="Arial"/>
            </a:endParaRPr>
          </a:p>
          <a:p>
            <a:pPr indent="-284039" lvl="0" marL="285840" marR="0" rtl="0" algn="l">
              <a:lnSpc>
                <a:spcPct val="115000"/>
              </a:lnSpc>
              <a:spcBef>
                <a:spcPts val="0"/>
              </a:spcBef>
              <a:spcAft>
                <a:spcPts val="0"/>
              </a:spcAft>
              <a:buClr>
                <a:srgbClr val="000000"/>
              </a:buClr>
              <a:buSzPts val="1098"/>
              <a:buFont typeface="Arial"/>
              <a:buChar char="●"/>
            </a:pPr>
            <a:r>
              <a:rPr b="0" i="0" lang="en-US" sz="1800" u="none" cap="none" strike="noStrike">
                <a:solidFill>
                  <a:srgbClr val="595959"/>
                </a:solidFill>
                <a:latin typeface="Arial"/>
                <a:ea typeface="Arial"/>
                <a:cs typeface="Arial"/>
                <a:sym typeface="Arial"/>
              </a:rPr>
              <a:t>The question of how large n should be is an important one because the number of samples determines the power of the output test statistic. </a:t>
            </a:r>
            <a:endParaRPr b="0" i="0" sz="1800" u="none" cap="none" strike="noStrike">
              <a:latin typeface="Arial"/>
              <a:ea typeface="Arial"/>
              <a:cs typeface="Arial"/>
              <a:sym typeface="Arial"/>
            </a:endParaRPr>
          </a:p>
          <a:p>
            <a:pPr indent="-284039" lvl="0" marL="285840" marR="0" rtl="0" algn="l">
              <a:lnSpc>
                <a:spcPct val="115000"/>
              </a:lnSpc>
              <a:spcBef>
                <a:spcPts val="0"/>
              </a:spcBef>
              <a:spcAft>
                <a:spcPts val="0"/>
              </a:spcAft>
              <a:buClr>
                <a:srgbClr val="000000"/>
              </a:buClr>
              <a:buSzPts val="1098"/>
              <a:buFont typeface="Arial"/>
              <a:buChar char="●"/>
            </a:pPr>
            <a:r>
              <a:rPr b="0" i="0" lang="en-US" sz="1800" u="none" cap="none" strike="noStrike">
                <a:solidFill>
                  <a:srgbClr val="595959"/>
                </a:solidFill>
                <a:latin typeface="Arial"/>
                <a:ea typeface="Arial"/>
                <a:cs typeface="Arial"/>
                <a:sym typeface="Arial"/>
              </a:rPr>
              <a:t>As the number of samples increases, the standard deviation of the test statistic decreases. </a:t>
            </a:r>
            <a:endParaRPr b="0" i="0" sz="1800" u="none" cap="none" strike="noStrike">
              <a:latin typeface="Arial"/>
              <a:ea typeface="Arial"/>
              <a:cs typeface="Arial"/>
              <a:sym typeface="Arial"/>
            </a:endParaRPr>
          </a:p>
          <a:p>
            <a:pPr indent="-284039" lvl="0" marL="285840" marR="0" rtl="0" algn="l">
              <a:lnSpc>
                <a:spcPct val="115000"/>
              </a:lnSpc>
              <a:spcBef>
                <a:spcPts val="0"/>
              </a:spcBef>
              <a:spcAft>
                <a:spcPts val="0"/>
              </a:spcAft>
              <a:buClr>
                <a:srgbClr val="000000"/>
              </a:buClr>
              <a:buSzPts val="1098"/>
              <a:buFont typeface="Arial"/>
              <a:buChar char="●"/>
            </a:pPr>
            <a:r>
              <a:rPr b="0" i="0" lang="en-US" sz="1800" u="none" cap="none" strike="noStrike">
                <a:solidFill>
                  <a:srgbClr val="595959"/>
                </a:solidFill>
                <a:latin typeface="Arial"/>
                <a:ea typeface="Arial"/>
                <a:cs typeface="Arial"/>
                <a:sym typeface="Arial"/>
              </a:rPr>
              <a:t>In other words, there is less variance in the output with larger sample sizes. </a:t>
            </a:r>
            <a:endParaRPr b="0" i="0" sz="1800" u="none" cap="none" strike="noStrike">
              <a:latin typeface="Arial"/>
              <a:ea typeface="Arial"/>
              <a:cs typeface="Arial"/>
              <a:sym typeface="Arial"/>
            </a:endParaRPr>
          </a:p>
          <a:p>
            <a:pPr indent="-284039" lvl="0" marL="285840" marR="0" rtl="0" algn="l">
              <a:lnSpc>
                <a:spcPct val="115000"/>
              </a:lnSpc>
              <a:spcBef>
                <a:spcPts val="0"/>
              </a:spcBef>
              <a:spcAft>
                <a:spcPts val="0"/>
              </a:spcAft>
              <a:buClr>
                <a:srgbClr val="000000"/>
              </a:buClr>
              <a:buSzPts val="1098"/>
              <a:buFont typeface="Arial"/>
              <a:buChar char="●"/>
            </a:pPr>
            <a:r>
              <a:rPr b="0" i="0" lang="en-US" sz="1800" u="none" cap="none" strike="noStrike">
                <a:solidFill>
                  <a:srgbClr val="595959"/>
                </a:solidFill>
                <a:latin typeface="Arial"/>
                <a:ea typeface="Arial"/>
                <a:cs typeface="Arial"/>
                <a:sym typeface="Arial"/>
              </a:rPr>
              <a:t>However, the increase in power is not linear with the number of samples so there is a point when more sampling provides little improvement. </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88"/>
          <p:cNvSpPr/>
          <p:nvPr/>
        </p:nvSpPr>
        <p:spPr>
          <a:xfrm>
            <a:off x="311400" y="444600"/>
            <a:ext cx="8518200" cy="5709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Arial"/>
                <a:ea typeface="Arial"/>
                <a:cs typeface="Arial"/>
                <a:sym typeface="Arial"/>
              </a:rPr>
              <a:t>Basic Monte Carlo Model</a:t>
            </a:r>
            <a:endParaRPr b="0" i="0" sz="4400" u="none" cap="none" strike="noStrike">
              <a:latin typeface="Arial"/>
              <a:ea typeface="Arial"/>
              <a:cs typeface="Arial"/>
              <a:sym typeface="Arial"/>
            </a:endParaRPr>
          </a:p>
        </p:txBody>
      </p:sp>
      <p:pic>
        <p:nvPicPr>
          <p:cNvPr id="399" name="Google Shape;399;p88"/>
          <p:cNvPicPr preferRelativeResize="0"/>
          <p:nvPr/>
        </p:nvPicPr>
        <p:blipFill rotWithShape="1">
          <a:blip r:embed="rId3">
            <a:alphaModFix/>
          </a:blip>
          <a:srcRect b="0" l="0" r="0" t="0"/>
          <a:stretch/>
        </p:blipFill>
        <p:spPr>
          <a:xfrm>
            <a:off x="1789560" y="1413720"/>
            <a:ext cx="5562721" cy="2314080"/>
          </a:xfrm>
          <a:prstGeom prst="rect">
            <a:avLst/>
          </a:prstGeom>
          <a:noFill/>
          <a:ln>
            <a:noFill/>
          </a:ln>
        </p:spPr>
      </p:pic>
      <p:sp>
        <p:nvSpPr>
          <p:cNvPr id="400" name="Google Shape;400;p88"/>
          <p:cNvSpPr/>
          <p:nvPr/>
        </p:nvSpPr>
        <p:spPr>
          <a:xfrm>
            <a:off x="311400" y="1152000"/>
            <a:ext cx="8518200" cy="341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89"/>
          <p:cNvSpPr/>
          <p:nvPr/>
        </p:nvSpPr>
        <p:spPr>
          <a:xfrm>
            <a:off x="311400" y="444600"/>
            <a:ext cx="8518200" cy="5709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Steps 3 and 4</a:t>
            </a:r>
            <a:endParaRPr b="0" i="0" sz="2800" u="none" cap="none" strike="noStrike">
              <a:latin typeface="Arial"/>
              <a:ea typeface="Arial"/>
              <a:cs typeface="Arial"/>
              <a:sym typeface="Arial"/>
            </a:endParaRPr>
          </a:p>
        </p:txBody>
      </p:sp>
      <p:sp>
        <p:nvSpPr>
          <p:cNvPr id="406" name="Google Shape;406;p89"/>
          <p:cNvSpPr/>
          <p:nvPr/>
        </p:nvSpPr>
        <p:spPr>
          <a:xfrm>
            <a:off x="311400" y="1152000"/>
            <a:ext cx="8518200" cy="3414300"/>
          </a:xfrm>
          <a:prstGeom prst="rect">
            <a:avLst/>
          </a:prstGeom>
          <a:noFill/>
          <a:ln>
            <a:noFill/>
          </a:ln>
        </p:spPr>
        <p:txBody>
          <a:bodyPr anchorCtr="0" anchor="t" bIns="91425" lIns="90000" spcFirstLastPara="1" rIns="90000" wrap="square" tIns="91425">
            <a:noAutofit/>
          </a:bodyPr>
          <a:lstStyle/>
          <a:p>
            <a:pPr indent="-284040" lvl="0" marL="285840" marR="0" rtl="0" algn="l">
              <a:lnSpc>
                <a:spcPct val="115000"/>
              </a:lnSpc>
              <a:spcBef>
                <a:spcPts val="0"/>
              </a:spcBef>
              <a:spcAft>
                <a:spcPts val="0"/>
              </a:spcAft>
              <a:buClr>
                <a:srgbClr val="000000"/>
              </a:buClr>
              <a:buSzPts val="1098"/>
              <a:buFont typeface="Arial"/>
              <a:buChar char="●"/>
            </a:pPr>
            <a:r>
              <a:rPr b="0" i="0" lang="en-US" sz="1800" u="none" cap="none" strike="noStrike">
                <a:solidFill>
                  <a:srgbClr val="595959"/>
                </a:solidFill>
                <a:latin typeface="Arial"/>
                <a:ea typeface="Arial"/>
                <a:cs typeface="Arial"/>
                <a:sym typeface="Arial"/>
              </a:rPr>
              <a:t>Step 3 is straightforward. It involves sequentially choosing elements from the randomly generated input vectors and computing the value of the output variable or variables until all n outputs are generated for each output variable.</a:t>
            </a:r>
            <a:endParaRPr b="0" i="0" sz="1800" u="none" cap="none" strike="noStrike">
              <a:latin typeface="Arial"/>
              <a:ea typeface="Arial"/>
              <a:cs typeface="Arial"/>
              <a:sym typeface="Arial"/>
            </a:endParaRPr>
          </a:p>
          <a:p>
            <a:pPr indent="-284040" lvl="0" marL="285840" marR="0" rtl="0" algn="l">
              <a:lnSpc>
                <a:spcPct val="115000"/>
              </a:lnSpc>
              <a:spcBef>
                <a:spcPts val="1199"/>
              </a:spcBef>
              <a:spcAft>
                <a:spcPts val="0"/>
              </a:spcAft>
              <a:buClr>
                <a:srgbClr val="000000"/>
              </a:buClr>
              <a:buSzPts val="1098"/>
              <a:buFont typeface="Arial"/>
              <a:buChar char="●"/>
            </a:pPr>
            <a:r>
              <a:rPr b="0" i="0" lang="en-US" sz="1800" u="none" cap="none" strike="noStrike">
                <a:solidFill>
                  <a:srgbClr val="595959"/>
                </a:solidFill>
                <a:latin typeface="Arial"/>
                <a:ea typeface="Arial"/>
                <a:cs typeface="Arial"/>
                <a:sym typeface="Arial"/>
              </a:rPr>
              <a:t>Step 4 involves aggregating all these outputs. Suppose we have one output variable Y. Then we would have as a result of step 4 an output vector Y = (y1,y2, … , yn). </a:t>
            </a:r>
            <a:endParaRPr b="0" i="0" sz="1800" u="none" cap="none" strike="noStrike">
              <a:latin typeface="Arial"/>
              <a:ea typeface="Arial"/>
              <a:cs typeface="Arial"/>
              <a:sym typeface="Arial"/>
            </a:endParaRPr>
          </a:p>
          <a:p>
            <a:pPr indent="-284040" lvl="0" marL="285840" marR="0" rtl="0" algn="l">
              <a:lnSpc>
                <a:spcPct val="115000"/>
              </a:lnSpc>
              <a:spcBef>
                <a:spcPts val="1199"/>
              </a:spcBef>
              <a:spcAft>
                <a:spcPts val="0"/>
              </a:spcAft>
              <a:buClr>
                <a:srgbClr val="000000"/>
              </a:buClr>
              <a:buSzPts val="1098"/>
              <a:buFont typeface="Arial"/>
              <a:buChar char="●"/>
            </a:pPr>
            <a:r>
              <a:rPr b="0" i="0" lang="en-US" sz="1800" u="none" cap="none" strike="noStrike">
                <a:solidFill>
                  <a:srgbClr val="595959"/>
                </a:solidFill>
                <a:latin typeface="Arial"/>
                <a:ea typeface="Arial"/>
                <a:cs typeface="Arial"/>
                <a:sym typeface="Arial"/>
              </a:rPr>
              <a:t>We can then perform a variety of statistical tests on Y to analyze this output. </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68"/>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Step 1:</a:t>
            </a:r>
            <a:endParaRPr b="0" i="0" sz="2800" u="none" cap="none" strike="noStrike">
              <a:latin typeface="Arial"/>
              <a:ea typeface="Arial"/>
              <a:cs typeface="Arial"/>
              <a:sym typeface="Arial"/>
            </a:endParaRPr>
          </a:p>
        </p:txBody>
      </p:sp>
      <p:sp>
        <p:nvSpPr>
          <p:cNvPr id="277" name="Google Shape;277;p68"/>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455760" lvl="1" marL="914400" marR="0" rtl="0" algn="l">
              <a:lnSpc>
                <a:spcPct val="100000"/>
              </a:lnSpc>
              <a:spcBef>
                <a:spcPts val="0"/>
              </a:spcBef>
              <a:spcAft>
                <a:spcPts val="0"/>
              </a:spcAft>
              <a:buClr>
                <a:srgbClr val="595959"/>
              </a:buClr>
              <a:buSzPts val="1400"/>
              <a:buFont typeface="Arial"/>
              <a:buChar char="○"/>
            </a:pPr>
            <a:r>
              <a:rPr b="1" i="0" lang="en-US" sz="1400" u="none" cap="none" strike="noStrike">
                <a:solidFill>
                  <a:srgbClr val="595959"/>
                </a:solidFill>
                <a:latin typeface="Arial"/>
                <a:ea typeface="Arial"/>
                <a:cs typeface="Arial"/>
                <a:sym typeface="Arial"/>
              </a:rPr>
              <a:t>Step 1 </a:t>
            </a:r>
            <a:r>
              <a:rPr b="0" i="0" lang="en-US" sz="1400" u="none" cap="none" strike="noStrike">
                <a:solidFill>
                  <a:srgbClr val="595959"/>
                </a:solidFill>
                <a:latin typeface="Arial"/>
                <a:ea typeface="Arial"/>
                <a:cs typeface="Arial"/>
                <a:sym typeface="Arial"/>
              </a:rPr>
              <a:t>Define a distribution of possible inputs for each input random variable. </a:t>
            </a:r>
            <a:endParaRPr b="0" i="0" sz="1400" u="none" cap="none" strike="noStrike">
              <a:latin typeface="Arial"/>
              <a:ea typeface="Arial"/>
              <a:cs typeface="Arial"/>
              <a:sym typeface="Arial"/>
            </a:endParaRPr>
          </a:p>
          <a:p>
            <a:pPr indent="-455760" lvl="1" marL="914400" marR="0" rtl="0" algn="l">
              <a:lnSpc>
                <a:spcPct val="100000"/>
              </a:lnSpc>
              <a:spcBef>
                <a:spcPts val="0"/>
              </a:spcBef>
              <a:spcAft>
                <a:spcPts val="0"/>
              </a:spcAft>
              <a:buClr>
                <a:srgbClr val="595959"/>
              </a:buClr>
              <a:buSzPts val="1400"/>
              <a:buFont typeface="Arial"/>
              <a:buChar char="○"/>
            </a:pPr>
            <a:r>
              <a:rPr b="0" i="0" lang="en-US" sz="1400" u="none" cap="none" strike="noStrike">
                <a:solidFill>
                  <a:srgbClr val="4D5156"/>
                </a:solidFill>
                <a:latin typeface="Arial"/>
                <a:ea typeface="Arial"/>
                <a:cs typeface="Arial"/>
                <a:sym typeface="Arial"/>
              </a:rPr>
              <a:t>Random variable is  a variable whose values depend on outcomes of a random phenomenon.</a:t>
            </a:r>
            <a:endParaRPr b="0" i="0" sz="1400" u="none" cap="none" strike="noStrike">
              <a:latin typeface="Arial"/>
              <a:ea typeface="Arial"/>
              <a:cs typeface="Arial"/>
              <a:sym typeface="Arial"/>
            </a:endParaRPr>
          </a:p>
          <a:p>
            <a:pPr indent="-455760" lvl="1" marL="914400" marR="0" rtl="0" algn="l">
              <a:lnSpc>
                <a:spcPct val="100000"/>
              </a:lnSpc>
              <a:spcBef>
                <a:spcPts val="0"/>
              </a:spcBef>
              <a:spcAft>
                <a:spcPts val="0"/>
              </a:spcAft>
              <a:buClr>
                <a:srgbClr val="595959"/>
              </a:buClr>
              <a:buSzPts val="1400"/>
              <a:buFont typeface="Arial"/>
              <a:buChar char="○"/>
            </a:pPr>
            <a:r>
              <a:rPr b="0" i="0" lang="en-US" sz="1400" u="none" cap="none" strike="noStrike">
                <a:solidFill>
                  <a:srgbClr val="4D5156"/>
                </a:solidFill>
                <a:latin typeface="Arial"/>
                <a:ea typeface="Arial"/>
                <a:cs typeface="Arial"/>
                <a:sym typeface="Arial"/>
              </a:rPr>
              <a:t>For example: The outcome of a coin toss is a random variable with possible values of Head or Tail.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latin typeface="Arial"/>
              <a:ea typeface="Arial"/>
              <a:cs typeface="Arial"/>
              <a:sym typeface="Arial"/>
            </a:endParaRPr>
          </a:p>
          <a:p>
            <a:pPr indent="-455760" lvl="1" marL="914400" marR="0" rtl="0" algn="l">
              <a:lnSpc>
                <a:spcPct val="100000"/>
              </a:lnSpc>
              <a:spcBef>
                <a:spcPts val="0"/>
              </a:spcBef>
              <a:spcAft>
                <a:spcPts val="0"/>
              </a:spcAft>
              <a:buClr>
                <a:srgbClr val="595959"/>
              </a:buClr>
              <a:buSzPts val="1400"/>
              <a:buFont typeface="Arial"/>
              <a:buChar char="○"/>
            </a:pPr>
            <a:r>
              <a:rPr b="0" i="0" lang="en-US" sz="1400" u="none" cap="none" strike="noStrike">
                <a:solidFill>
                  <a:srgbClr val="595959"/>
                </a:solidFill>
                <a:latin typeface="Arial"/>
                <a:ea typeface="Arial"/>
                <a:cs typeface="Arial"/>
                <a:sym typeface="Arial"/>
              </a:rPr>
              <a:t>The </a:t>
            </a:r>
            <a:r>
              <a:rPr b="1" i="0" lang="en-US" sz="1400" u="none" cap="none" strike="noStrike">
                <a:solidFill>
                  <a:srgbClr val="595959"/>
                </a:solidFill>
                <a:latin typeface="Arial"/>
                <a:ea typeface="Arial"/>
                <a:cs typeface="Arial"/>
                <a:sym typeface="Arial"/>
              </a:rPr>
              <a:t>distribution </a:t>
            </a:r>
            <a:r>
              <a:rPr b="0" i="0" lang="en-US" sz="1400" u="none" cap="none" strike="noStrike">
                <a:solidFill>
                  <a:srgbClr val="595959"/>
                </a:solidFill>
                <a:latin typeface="Arial"/>
                <a:ea typeface="Arial"/>
                <a:cs typeface="Arial"/>
                <a:sym typeface="Arial"/>
              </a:rPr>
              <a:t>of these random numbers is a description of the portion of times each possible outcome or each possible range of outcomes occurs on the average over a great many trials. </a:t>
            </a:r>
            <a:endParaRPr b="0" i="0" sz="1400" u="none" cap="none" strike="noStrike">
              <a:latin typeface="Arial"/>
              <a:ea typeface="Arial"/>
              <a:cs typeface="Arial"/>
              <a:sym typeface="Arial"/>
            </a:endParaRPr>
          </a:p>
          <a:p>
            <a:pPr indent="-455760" lvl="1" marL="914400" marR="0" rtl="0" algn="l">
              <a:lnSpc>
                <a:spcPct val="100000"/>
              </a:lnSpc>
              <a:spcBef>
                <a:spcPts val="0"/>
              </a:spcBef>
              <a:spcAft>
                <a:spcPts val="0"/>
              </a:spcAft>
              <a:buClr>
                <a:srgbClr val="595959"/>
              </a:buClr>
              <a:buSzPts val="1400"/>
              <a:buFont typeface="Arial"/>
              <a:buChar char="○"/>
            </a:pPr>
            <a:r>
              <a:rPr b="0" i="0" lang="en-US" sz="1400" u="none" cap="none" strike="noStrike">
                <a:solidFill>
                  <a:srgbClr val="595959"/>
                </a:solidFill>
                <a:latin typeface="Arial"/>
                <a:ea typeface="Arial"/>
                <a:cs typeface="Arial"/>
                <a:sym typeface="Arial"/>
              </a:rPr>
              <a:t>Different distributions: </a:t>
            </a:r>
            <a:endParaRPr b="0" i="0" sz="1400" u="none" cap="none" strike="noStrike">
              <a:latin typeface="Arial"/>
              <a:ea typeface="Arial"/>
              <a:cs typeface="Arial"/>
              <a:sym typeface="Arial"/>
            </a:endParaRPr>
          </a:p>
          <a:p>
            <a:pPr indent="-455759" lvl="2" marL="1371600" marR="0" rtl="0" algn="l">
              <a:lnSpc>
                <a:spcPct val="100000"/>
              </a:lnSpc>
              <a:spcBef>
                <a:spcPts val="0"/>
              </a:spcBef>
              <a:spcAft>
                <a:spcPts val="0"/>
              </a:spcAft>
              <a:buClr>
                <a:srgbClr val="595959"/>
              </a:buClr>
              <a:buSzPts val="1400"/>
              <a:buFont typeface="Arial"/>
              <a:buChar char="■"/>
            </a:pPr>
            <a:r>
              <a:rPr b="1" i="0" lang="en-US" sz="1400" u="none" cap="none" strike="noStrike">
                <a:solidFill>
                  <a:srgbClr val="4D5156"/>
                </a:solidFill>
                <a:latin typeface="Arial"/>
                <a:ea typeface="Arial"/>
                <a:cs typeface="Arial"/>
                <a:sym typeface="Arial"/>
              </a:rPr>
              <a:t>Uniform distribution  </a:t>
            </a:r>
            <a:r>
              <a:rPr b="0" i="0" lang="en-US" sz="1400" u="none" cap="none" strike="noStrike">
                <a:solidFill>
                  <a:srgbClr val="595959"/>
                </a:solidFill>
                <a:latin typeface="Arial"/>
                <a:ea typeface="Arial"/>
                <a:cs typeface="Arial"/>
                <a:sym typeface="Arial"/>
              </a:rPr>
              <a:t>Suppose a specified range is partitioned into intervals of the same length. With a uniform distribution, the generator is just as likely to return a value in any of the intervals. </a:t>
            </a:r>
            <a:endParaRPr b="0" i="0" sz="1400" u="none" cap="none" strike="noStrike">
              <a:latin typeface="Arial"/>
              <a:ea typeface="Arial"/>
              <a:cs typeface="Arial"/>
              <a:sym typeface="Arial"/>
            </a:endParaRPr>
          </a:p>
          <a:p>
            <a:pPr indent="-455759" lvl="2" marL="1371600" marR="0" rtl="0" algn="l">
              <a:lnSpc>
                <a:spcPct val="100000"/>
              </a:lnSpc>
              <a:spcBef>
                <a:spcPts val="0"/>
              </a:spcBef>
              <a:spcAft>
                <a:spcPts val="0"/>
              </a:spcAft>
              <a:buClr>
                <a:srgbClr val="595959"/>
              </a:buClr>
              <a:buSzPts val="1400"/>
              <a:buFont typeface="Arial"/>
              <a:buChar char="■"/>
            </a:pPr>
            <a:r>
              <a:rPr b="0" i="0" lang="en-US" sz="1400" u="none" cap="none" strike="noStrike">
                <a:solidFill>
                  <a:srgbClr val="4D5156"/>
                </a:solidFill>
                <a:latin typeface="Arial"/>
                <a:ea typeface="Arial"/>
                <a:cs typeface="Arial"/>
                <a:sym typeface="Arial"/>
              </a:rPr>
              <a:t>Normal distribution</a:t>
            </a:r>
            <a:endParaRPr b="0" i="0" sz="1400" u="none" cap="none" strike="noStrike">
              <a:latin typeface="Arial"/>
              <a:ea typeface="Arial"/>
              <a:cs typeface="Arial"/>
              <a:sym typeface="Arial"/>
            </a:endParaRPr>
          </a:p>
          <a:p>
            <a:pPr indent="-455759" lvl="2" marL="1371600" marR="0" rtl="0" algn="l">
              <a:lnSpc>
                <a:spcPct val="100000"/>
              </a:lnSpc>
              <a:spcBef>
                <a:spcPts val="0"/>
              </a:spcBef>
              <a:spcAft>
                <a:spcPts val="0"/>
              </a:spcAft>
              <a:buClr>
                <a:srgbClr val="595959"/>
              </a:buClr>
              <a:buSzPts val="1400"/>
              <a:buFont typeface="Arial"/>
              <a:buChar char="■"/>
            </a:pPr>
            <a:r>
              <a:rPr b="0" i="0" lang="en-US" sz="1400" u="none" cap="none" strike="noStrike">
                <a:solidFill>
                  <a:srgbClr val="4D5156"/>
                </a:solidFill>
                <a:latin typeface="Arial"/>
                <a:ea typeface="Arial"/>
                <a:cs typeface="Arial"/>
                <a:sym typeface="Arial"/>
              </a:rPr>
              <a:t>Exponential Distribution</a:t>
            </a:r>
            <a:endParaRPr b="0" i="0" sz="1400" u="none" cap="none" strike="noStrike">
              <a:latin typeface="Arial"/>
              <a:ea typeface="Arial"/>
              <a:cs typeface="Arial"/>
              <a:sym typeface="Arial"/>
            </a:endParaRPr>
          </a:p>
          <a:p>
            <a:pPr indent="-455759" lvl="2" marL="1371600" marR="0" rtl="0" algn="l">
              <a:lnSpc>
                <a:spcPct val="100000"/>
              </a:lnSpc>
              <a:spcBef>
                <a:spcPts val="0"/>
              </a:spcBef>
              <a:spcAft>
                <a:spcPts val="0"/>
              </a:spcAft>
              <a:buClr>
                <a:srgbClr val="595959"/>
              </a:buClr>
              <a:buSzPts val="1400"/>
              <a:buFont typeface="Arial"/>
              <a:buChar char="■"/>
            </a:pPr>
            <a:r>
              <a:rPr b="0" i="0" lang="en-US" sz="1400" u="none" cap="none" strike="noStrike">
                <a:solidFill>
                  <a:srgbClr val="4D5156"/>
                </a:solidFill>
                <a:latin typeface="Arial"/>
                <a:ea typeface="Arial"/>
                <a:cs typeface="Arial"/>
                <a:sym typeface="Arial"/>
              </a:rPr>
              <a:t>Triangular Distribution etc. </a:t>
            </a:r>
            <a:endParaRPr b="0" i="0" sz="1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69"/>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Pseudorandom Numbers</a:t>
            </a:r>
            <a:endParaRPr b="0" i="0" sz="2800" u="none" cap="none" strike="noStrike">
              <a:latin typeface="Arial"/>
              <a:ea typeface="Arial"/>
              <a:cs typeface="Arial"/>
              <a:sym typeface="Arial"/>
            </a:endParaRPr>
          </a:p>
        </p:txBody>
      </p:sp>
      <p:sp>
        <p:nvSpPr>
          <p:cNvPr id="283" name="Google Shape;283;p69"/>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341640" lvl="0" marL="457200" marR="0" rtl="0" algn="l">
              <a:lnSpc>
                <a:spcPct val="115000"/>
              </a:lnSpc>
              <a:spcBef>
                <a:spcPts val="0"/>
              </a:spcBef>
              <a:spcAft>
                <a:spcPts val="0"/>
              </a:spcAft>
              <a:buClr>
                <a:srgbClr val="595959"/>
              </a:buClr>
              <a:buSzPts val="1800"/>
              <a:buFont typeface="Arial"/>
              <a:buChar char="●"/>
            </a:pPr>
            <a:r>
              <a:rPr b="1" i="0" lang="en-US" sz="1800" u="none" cap="none" strike="noStrike">
                <a:solidFill>
                  <a:srgbClr val="595959"/>
                </a:solidFill>
                <a:latin typeface="Arial"/>
                <a:ea typeface="Arial"/>
                <a:cs typeface="Arial"/>
                <a:sym typeface="Arial"/>
              </a:rPr>
              <a:t>Pseudorandom</a:t>
            </a:r>
            <a:r>
              <a:rPr b="0" i="0" lang="en-US" sz="1800" u="none" cap="none" strike="noStrike">
                <a:solidFill>
                  <a:srgbClr val="595959"/>
                </a:solidFill>
                <a:latin typeface="Arial"/>
                <a:ea typeface="Arial"/>
                <a:cs typeface="Arial"/>
                <a:sym typeface="Arial"/>
              </a:rPr>
              <a:t> numbers are generated by computers. </a:t>
            </a:r>
            <a:endParaRPr b="0" i="0" sz="1800" u="none" cap="none" strike="noStrike">
              <a:latin typeface="Arial"/>
              <a:ea typeface="Arial"/>
              <a:cs typeface="Arial"/>
              <a:sym typeface="Arial"/>
            </a:endParaRPr>
          </a:p>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They are not truly random, because when a computer is functioning correctly, nothing it does is random. </a:t>
            </a:r>
            <a:endParaRPr b="0" i="0" sz="1800" u="none" cap="none" strike="noStrike">
              <a:latin typeface="Arial"/>
              <a:ea typeface="Arial"/>
              <a:cs typeface="Arial"/>
              <a:sym typeface="Arial"/>
            </a:endParaRPr>
          </a:p>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Computers </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70"/>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Applications of Pseudorandom Numbers</a:t>
            </a:r>
            <a:endParaRPr b="0" i="0" sz="2800" u="none" cap="none" strike="noStrike">
              <a:latin typeface="Arial"/>
              <a:ea typeface="Arial"/>
              <a:cs typeface="Arial"/>
              <a:sym typeface="Arial"/>
            </a:endParaRPr>
          </a:p>
        </p:txBody>
      </p:sp>
      <p:sp>
        <p:nvSpPr>
          <p:cNvPr id="289" name="Google Shape;289;p70"/>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Pseudorandom numbers are essential to many computer applications, such as games and security. In games, random numbers provide unpredictable elements the player can respond to, such as dodging a random bullet or drawing a card from the top of a deck.</a:t>
            </a:r>
            <a:endParaRPr b="0" i="0" sz="1800" u="none" cap="none" strike="noStrike">
              <a:latin typeface="Arial"/>
              <a:ea typeface="Arial"/>
              <a:cs typeface="Arial"/>
              <a:sym typeface="Arial"/>
            </a:endParaRPr>
          </a:p>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In computer security, pseudorandomness is important in encryption algorithms, which create codes that must not be predicted or guessed.</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71"/>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US" sz="2800" u="none" cap="none" strike="noStrike">
                <a:solidFill>
                  <a:srgbClr val="000000"/>
                </a:solidFill>
                <a:latin typeface="Arial"/>
                <a:ea typeface="Arial"/>
                <a:cs typeface="Arial"/>
                <a:sym typeface="Arial"/>
              </a:rPr>
              <a:t>Pseudorandom number generator</a:t>
            </a:r>
            <a:endParaRPr b="0" i="0" sz="2800" u="none" cap="none" strike="noStrike">
              <a:latin typeface="Arial"/>
              <a:ea typeface="Arial"/>
              <a:cs typeface="Arial"/>
              <a:sym typeface="Arial"/>
            </a:endParaRPr>
          </a:p>
        </p:txBody>
      </p:sp>
      <p:sp>
        <p:nvSpPr>
          <p:cNvPr id="295" name="Google Shape;295;p71"/>
          <p:cNvSpPr/>
          <p:nvPr/>
        </p:nvSpPr>
        <p:spPr>
          <a:xfrm>
            <a:off x="628560" y="1369080"/>
            <a:ext cx="7885440" cy="3366000"/>
          </a:xfrm>
          <a:prstGeom prst="rect">
            <a:avLst/>
          </a:prstGeom>
          <a:noFill/>
          <a:ln>
            <a:noFill/>
          </a:ln>
        </p:spPr>
        <p:txBody>
          <a:bodyPr anchorCtr="0" anchor="t" bIns="91425" lIns="90000" spcFirstLastPara="1" rIns="90000" wrap="square" tIns="91425">
            <a:noAutofit/>
          </a:bodyPr>
          <a:lstStyle/>
          <a:p>
            <a:pPr indent="-176540" lvl="0" marL="457200" marR="0" rtl="0" algn="l">
              <a:lnSpc>
                <a:spcPct val="115000"/>
              </a:lnSpc>
              <a:spcBef>
                <a:spcPts val="0"/>
              </a:spcBef>
              <a:spcAft>
                <a:spcPts val="0"/>
              </a:spcAft>
              <a:buClr>
                <a:srgbClr val="595959"/>
              </a:buClr>
              <a:buSzPts val="1230"/>
              <a:buFont typeface="Arial"/>
              <a:buChar char="●"/>
            </a:pPr>
            <a:r>
              <a:rPr b="0" i="0" lang="en-US" sz="1230" u="none" cap="none" strike="noStrike">
                <a:solidFill>
                  <a:srgbClr val="595959"/>
                </a:solidFill>
                <a:latin typeface="Arial"/>
                <a:ea typeface="Arial"/>
                <a:cs typeface="Arial"/>
                <a:sym typeface="Arial"/>
              </a:rPr>
              <a:t>A </a:t>
            </a:r>
            <a:r>
              <a:rPr b="1" i="0" lang="en-US" sz="1230" u="none" cap="none" strike="noStrike">
                <a:solidFill>
                  <a:srgbClr val="595959"/>
                </a:solidFill>
                <a:latin typeface="Arial"/>
                <a:ea typeface="Arial"/>
                <a:cs typeface="Arial"/>
                <a:sym typeface="Arial"/>
              </a:rPr>
              <a:t>pseudorandom number generator</a:t>
            </a:r>
            <a:r>
              <a:rPr b="0" i="0" lang="en-US" sz="1230" u="none" cap="none" strike="noStrike">
                <a:solidFill>
                  <a:srgbClr val="595959"/>
                </a:solidFill>
                <a:latin typeface="Arial"/>
                <a:ea typeface="Arial"/>
                <a:cs typeface="Arial"/>
                <a:sym typeface="Arial"/>
              </a:rPr>
              <a:t>, or </a:t>
            </a:r>
            <a:r>
              <a:rPr b="1" i="0" lang="en-US" sz="1230" u="none" cap="none" strike="noStrike">
                <a:solidFill>
                  <a:srgbClr val="595959"/>
                </a:solidFill>
                <a:latin typeface="Arial"/>
                <a:ea typeface="Arial"/>
                <a:cs typeface="Arial"/>
                <a:sym typeface="Arial"/>
              </a:rPr>
              <a:t>PRNG</a:t>
            </a:r>
            <a:r>
              <a:rPr b="0" i="0" lang="en-US" sz="1230" u="none" cap="none" strike="noStrike">
                <a:solidFill>
                  <a:srgbClr val="595959"/>
                </a:solidFill>
                <a:latin typeface="Arial"/>
                <a:ea typeface="Arial"/>
                <a:cs typeface="Arial"/>
                <a:sym typeface="Arial"/>
              </a:rPr>
              <a:t>, is any program, or function, which uses math to simulate randomness. It may also be called a </a:t>
            </a:r>
            <a:r>
              <a:rPr b="1" i="0" lang="en-US" sz="1230" u="none" cap="none" strike="noStrike">
                <a:solidFill>
                  <a:srgbClr val="595959"/>
                </a:solidFill>
                <a:latin typeface="Arial"/>
                <a:ea typeface="Arial"/>
                <a:cs typeface="Arial"/>
                <a:sym typeface="Arial"/>
              </a:rPr>
              <a:t>DRNG</a:t>
            </a:r>
            <a:r>
              <a:rPr b="0" i="0" lang="en-US" sz="1230" u="none" cap="none" strike="noStrike">
                <a:solidFill>
                  <a:srgbClr val="595959"/>
                </a:solidFill>
                <a:latin typeface="Arial"/>
                <a:ea typeface="Arial"/>
                <a:cs typeface="Arial"/>
                <a:sym typeface="Arial"/>
              </a:rPr>
              <a:t> (digital random number generator) or </a:t>
            </a:r>
            <a:r>
              <a:rPr b="1" i="0" lang="en-US" sz="1230" u="none" cap="none" strike="noStrike">
                <a:solidFill>
                  <a:srgbClr val="595959"/>
                </a:solidFill>
                <a:latin typeface="Arial"/>
                <a:ea typeface="Arial"/>
                <a:cs typeface="Arial"/>
                <a:sym typeface="Arial"/>
              </a:rPr>
              <a:t>DRBG</a:t>
            </a:r>
            <a:r>
              <a:rPr b="0" i="0" lang="en-US" sz="1230" u="none" cap="none" strike="noStrike">
                <a:solidFill>
                  <a:srgbClr val="595959"/>
                </a:solidFill>
                <a:latin typeface="Arial"/>
                <a:ea typeface="Arial"/>
                <a:cs typeface="Arial"/>
                <a:sym typeface="Arial"/>
              </a:rPr>
              <a:t> (deterministic random bit generator).</a:t>
            </a:r>
            <a:endParaRPr b="0" i="0" sz="1230" u="none" cap="none" strike="noStrike">
              <a:latin typeface="Arial"/>
              <a:ea typeface="Arial"/>
              <a:cs typeface="Arial"/>
              <a:sym typeface="Arial"/>
            </a:endParaRPr>
          </a:p>
          <a:p>
            <a:pPr indent="-176540" lvl="0" marL="457200" marR="0" rtl="0" algn="l">
              <a:lnSpc>
                <a:spcPct val="115000"/>
              </a:lnSpc>
              <a:spcBef>
                <a:spcPts val="0"/>
              </a:spcBef>
              <a:spcAft>
                <a:spcPts val="0"/>
              </a:spcAft>
              <a:buClr>
                <a:srgbClr val="595959"/>
              </a:buClr>
              <a:buSzPts val="1230"/>
              <a:buFont typeface="Arial"/>
              <a:buChar char="●"/>
            </a:pPr>
            <a:r>
              <a:rPr b="0" i="0" lang="en-US" sz="1230" u="none" cap="none" strike="noStrike">
                <a:solidFill>
                  <a:srgbClr val="595959"/>
                </a:solidFill>
                <a:latin typeface="Arial"/>
                <a:ea typeface="Arial"/>
                <a:cs typeface="Arial"/>
                <a:sym typeface="Arial"/>
              </a:rPr>
              <a:t>The math can sometimes be complex, but in general, using a PRNG requires only two steps:</a:t>
            </a:r>
            <a:endParaRPr b="0" i="0" sz="1230" u="none" cap="none" strike="noStrike">
              <a:latin typeface="Arial"/>
              <a:ea typeface="Arial"/>
              <a:cs typeface="Arial"/>
              <a:sym typeface="Arial"/>
            </a:endParaRPr>
          </a:p>
          <a:p>
            <a:pPr indent="-150980" lvl="1" marL="914400" marR="0" rtl="0" algn="l">
              <a:lnSpc>
                <a:spcPct val="115000"/>
              </a:lnSpc>
              <a:spcBef>
                <a:spcPts val="0"/>
              </a:spcBef>
              <a:spcAft>
                <a:spcPts val="0"/>
              </a:spcAft>
              <a:buClr>
                <a:srgbClr val="595959"/>
              </a:buClr>
              <a:buSzPts val="1230"/>
              <a:buFont typeface="Arial"/>
              <a:buChar char="○"/>
            </a:pPr>
            <a:r>
              <a:rPr b="0" i="0" lang="en-US" sz="1230" u="none" cap="none" strike="noStrike">
                <a:solidFill>
                  <a:srgbClr val="595959"/>
                </a:solidFill>
                <a:latin typeface="Arial"/>
                <a:ea typeface="Arial"/>
                <a:cs typeface="Arial"/>
                <a:sym typeface="Arial"/>
              </a:rPr>
              <a:t>Provide the PRNG with an arbitrary seed.</a:t>
            </a:r>
            <a:endParaRPr b="0" i="0" sz="1230" u="none" cap="none" strike="noStrike">
              <a:latin typeface="Arial"/>
              <a:ea typeface="Arial"/>
              <a:cs typeface="Arial"/>
              <a:sym typeface="Arial"/>
            </a:endParaRPr>
          </a:p>
          <a:p>
            <a:pPr indent="-150980" lvl="1" marL="914400" marR="0" rtl="0" algn="l">
              <a:lnSpc>
                <a:spcPct val="115000"/>
              </a:lnSpc>
              <a:spcBef>
                <a:spcPts val="0"/>
              </a:spcBef>
              <a:spcAft>
                <a:spcPts val="0"/>
              </a:spcAft>
              <a:buClr>
                <a:srgbClr val="595959"/>
              </a:buClr>
              <a:buSzPts val="1230"/>
              <a:buFont typeface="Arial"/>
              <a:buChar char="○"/>
            </a:pPr>
            <a:r>
              <a:rPr b="0" i="0" lang="en-US" sz="1230" u="none" cap="none" strike="noStrike">
                <a:solidFill>
                  <a:srgbClr val="595959"/>
                </a:solidFill>
                <a:latin typeface="Arial"/>
                <a:ea typeface="Arial"/>
                <a:cs typeface="Arial"/>
                <a:sym typeface="Arial"/>
              </a:rPr>
              <a:t>Ask for the next random number.</a:t>
            </a:r>
            <a:endParaRPr b="0" i="0" sz="1230" u="none" cap="none" strike="noStrike">
              <a:latin typeface="Arial"/>
              <a:ea typeface="Arial"/>
              <a:cs typeface="Arial"/>
              <a:sym typeface="Arial"/>
            </a:endParaRPr>
          </a:p>
          <a:p>
            <a:pPr indent="-176540" lvl="0" marL="457200" marR="0" rtl="0" algn="l">
              <a:lnSpc>
                <a:spcPct val="115000"/>
              </a:lnSpc>
              <a:spcBef>
                <a:spcPts val="0"/>
              </a:spcBef>
              <a:spcAft>
                <a:spcPts val="0"/>
              </a:spcAft>
              <a:buClr>
                <a:srgbClr val="595959"/>
              </a:buClr>
              <a:buSzPts val="1230"/>
              <a:buFont typeface="Arial"/>
              <a:buChar char="●"/>
            </a:pPr>
            <a:r>
              <a:rPr b="0" i="0" lang="en-US" sz="1230" u="none" cap="none" strike="noStrike">
                <a:solidFill>
                  <a:srgbClr val="595959"/>
                </a:solidFill>
                <a:latin typeface="Arial"/>
                <a:ea typeface="Arial"/>
                <a:cs typeface="Arial"/>
                <a:sym typeface="Arial"/>
              </a:rPr>
              <a:t>The seed value is a "starting point" for creating random numbers. The seed value is used when computing the numbers.</a:t>
            </a:r>
            <a:endParaRPr b="0" i="0" sz="1230" u="none" cap="none" strike="noStrike">
              <a:latin typeface="Arial"/>
              <a:ea typeface="Arial"/>
              <a:cs typeface="Arial"/>
              <a:sym typeface="Arial"/>
            </a:endParaRPr>
          </a:p>
          <a:p>
            <a:pPr indent="-306705" lvl="1" marL="914400" rtl="0" algn="l">
              <a:lnSpc>
                <a:spcPct val="115000"/>
              </a:lnSpc>
              <a:spcBef>
                <a:spcPts val="0"/>
              </a:spcBef>
              <a:spcAft>
                <a:spcPts val="0"/>
              </a:spcAft>
              <a:buClr>
                <a:schemeClr val="dk2"/>
              </a:buClr>
              <a:buSzPts val="1230"/>
              <a:buChar char="○"/>
            </a:pPr>
            <a:r>
              <a:rPr lang="en-US" sz="1230">
                <a:solidFill>
                  <a:schemeClr val="dk2"/>
                </a:solidFill>
              </a:rPr>
              <a:t> If the seed value changes, the generated numbers also change, and a single seed value always produce the same numbers. For this reason, the numbers aren't really random, because true randomness could never be re-created.</a:t>
            </a:r>
            <a:endParaRPr sz="1230">
              <a:solidFill>
                <a:schemeClr val="dk1"/>
              </a:solidFill>
            </a:endParaRPr>
          </a:p>
          <a:p>
            <a:pPr indent="-306705" lvl="1" marL="914400" rtl="0" algn="l">
              <a:lnSpc>
                <a:spcPct val="115000"/>
              </a:lnSpc>
              <a:spcBef>
                <a:spcPts val="0"/>
              </a:spcBef>
              <a:spcAft>
                <a:spcPts val="0"/>
              </a:spcAft>
              <a:buClr>
                <a:schemeClr val="dk2"/>
              </a:buClr>
              <a:buSzPts val="1230"/>
              <a:buChar char="○"/>
            </a:pPr>
            <a:r>
              <a:rPr lang="en-US" sz="1230">
                <a:solidFill>
                  <a:schemeClr val="dk2"/>
                </a:solidFill>
              </a:rPr>
              <a:t>The current time is often used as a unique seed value. For instance, if it's March 5, 2018, at 5:03 P.M. and 7.01324 seconds UTC, that can be expressed as an integer. That precise time never occur again, so a PRNG with that seed should produce a unique set of random numbers.</a:t>
            </a:r>
            <a:endParaRPr sz="1230">
              <a:solidFill>
                <a:schemeClr val="dk1"/>
              </a:solidFill>
            </a:endParaRPr>
          </a:p>
          <a:p>
            <a:pPr indent="-176540" lvl="0" marL="457200" marR="0" rtl="0" algn="l">
              <a:lnSpc>
                <a:spcPct val="115000"/>
              </a:lnSpc>
              <a:spcBef>
                <a:spcPts val="0"/>
              </a:spcBef>
              <a:spcAft>
                <a:spcPts val="0"/>
              </a:spcAft>
              <a:buClr>
                <a:srgbClr val="595959"/>
              </a:buClr>
              <a:buSzPts val="1230"/>
              <a:buChar char="●"/>
            </a:pPr>
            <a:r>
              <a:t/>
            </a:r>
            <a:endParaRPr sz="1230">
              <a:solidFill>
                <a:srgbClr val="59595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72"/>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Linear Congruential Method – A PRNG</a:t>
            </a:r>
            <a:endParaRPr b="0" i="0" sz="2800" u="none" cap="none" strike="noStrike">
              <a:latin typeface="Arial"/>
              <a:ea typeface="Arial"/>
              <a:cs typeface="Arial"/>
              <a:sym typeface="Arial"/>
            </a:endParaRPr>
          </a:p>
        </p:txBody>
      </p:sp>
      <p:sp>
        <p:nvSpPr>
          <p:cNvPr id="301" name="Google Shape;301;p72"/>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322590" lvl="0" marL="457200" marR="0" rtl="0" algn="l">
              <a:lnSpc>
                <a:spcPct val="115000"/>
              </a:lnSpc>
              <a:spcBef>
                <a:spcPts val="0"/>
              </a:spcBef>
              <a:spcAft>
                <a:spcPts val="0"/>
              </a:spcAft>
              <a:buClr>
                <a:srgbClr val="595959"/>
              </a:buClr>
              <a:buSzPts val="1500"/>
              <a:buFont typeface="Arial"/>
              <a:buChar char="●"/>
            </a:pPr>
            <a:r>
              <a:rPr b="0" i="0" lang="en-US" sz="1500" u="none" cap="none" strike="noStrike">
                <a:solidFill>
                  <a:srgbClr val="595959"/>
                </a:solidFill>
                <a:latin typeface="Arial"/>
                <a:ea typeface="Arial"/>
                <a:cs typeface="Arial"/>
                <a:sym typeface="Arial"/>
              </a:rPr>
              <a:t>In 1949, D. J. Lehmer presented one of the best techniques for generating uniformly distributed pseudorandom numbers, the </a:t>
            </a:r>
            <a:r>
              <a:rPr b="1" i="0" lang="en-US" sz="1500" u="none" cap="none" strike="noStrike">
                <a:solidFill>
                  <a:srgbClr val="595959"/>
                </a:solidFill>
                <a:latin typeface="Arial"/>
                <a:ea typeface="Arial"/>
                <a:cs typeface="Arial"/>
                <a:sym typeface="Arial"/>
              </a:rPr>
              <a:t>linear congruential method</a:t>
            </a:r>
            <a:r>
              <a:rPr b="0" i="0" lang="en-US" sz="1500" u="none" cap="none" strike="noStrike">
                <a:solidFill>
                  <a:srgbClr val="595959"/>
                </a:solidFill>
                <a:latin typeface="Arial"/>
                <a:ea typeface="Arial"/>
                <a:cs typeface="Arial"/>
                <a:sym typeface="Arial"/>
              </a:rPr>
              <a:t>.</a:t>
            </a:r>
            <a:endParaRPr b="0" i="0" sz="1500" u="none" cap="none" strike="noStrike">
              <a:latin typeface="Arial"/>
              <a:ea typeface="Arial"/>
              <a:cs typeface="Arial"/>
              <a:sym typeface="Arial"/>
            </a:endParaRPr>
          </a:p>
          <a:p>
            <a:pPr indent="-322590" lvl="0" marL="457200" marR="0" rtl="0" algn="l">
              <a:lnSpc>
                <a:spcPct val="115000"/>
              </a:lnSpc>
              <a:spcBef>
                <a:spcPts val="0"/>
              </a:spcBef>
              <a:spcAft>
                <a:spcPts val="0"/>
              </a:spcAft>
              <a:buClr>
                <a:srgbClr val="595959"/>
              </a:buClr>
              <a:buSzPts val="1500"/>
              <a:buFont typeface="Arial"/>
              <a:buChar char="●"/>
            </a:pPr>
            <a:r>
              <a:rPr b="0" i="0" lang="en-US" sz="1500" u="none" cap="none" strike="noStrike">
                <a:solidFill>
                  <a:srgbClr val="595959"/>
                </a:solidFill>
                <a:latin typeface="Arial"/>
                <a:ea typeface="Arial"/>
                <a:cs typeface="Arial"/>
                <a:sym typeface="Arial"/>
              </a:rPr>
              <a:t>One simple linear congruential random number generator that generates values between 0 and 10, inclusive, is as follows:</a:t>
            </a:r>
            <a:endParaRPr b="0" i="0" sz="1500" u="none" cap="none" strike="noStrike">
              <a:latin typeface="Arial"/>
              <a:ea typeface="Arial"/>
              <a:cs typeface="Arial"/>
              <a:sym typeface="Arial"/>
            </a:endParaRPr>
          </a:p>
          <a:p>
            <a:pPr indent="0" lvl="0" marL="0" marR="0" rtl="0" algn="ctr">
              <a:lnSpc>
                <a:spcPct val="115000"/>
              </a:lnSpc>
              <a:spcBef>
                <a:spcPts val="0"/>
              </a:spcBef>
              <a:spcAft>
                <a:spcPts val="0"/>
              </a:spcAft>
              <a:buNone/>
            </a:pPr>
            <a:r>
              <a:rPr b="0" i="1" lang="en-US" sz="1500" u="none" cap="none" strike="noStrike">
                <a:solidFill>
                  <a:srgbClr val="595959"/>
                </a:solidFill>
                <a:latin typeface="Arial"/>
                <a:ea typeface="Arial"/>
                <a:cs typeface="Arial"/>
                <a:sym typeface="Arial"/>
              </a:rPr>
              <a:t>r</a:t>
            </a:r>
            <a:r>
              <a:rPr b="0" baseline="-25000" i="0" lang="en-US" sz="1500" u="none" cap="none" strike="noStrike">
                <a:solidFill>
                  <a:srgbClr val="595959"/>
                </a:solidFill>
                <a:latin typeface="Arial"/>
                <a:ea typeface="Arial"/>
                <a:cs typeface="Arial"/>
                <a:sym typeface="Arial"/>
              </a:rPr>
              <a:t>0</a:t>
            </a:r>
            <a:r>
              <a:rPr b="0" i="0" lang="en-US" sz="1500" u="none" cap="none" strike="noStrike">
                <a:solidFill>
                  <a:srgbClr val="595959"/>
                </a:solidFill>
                <a:latin typeface="Arial"/>
                <a:ea typeface="Arial"/>
                <a:cs typeface="Arial"/>
                <a:sym typeface="Arial"/>
              </a:rPr>
              <a:t> = 10</a:t>
            </a:r>
            <a:endParaRPr b="0" i="0" sz="1500" u="none" cap="none" strike="noStrike">
              <a:latin typeface="Arial"/>
              <a:ea typeface="Arial"/>
              <a:cs typeface="Arial"/>
              <a:sym typeface="Arial"/>
            </a:endParaRPr>
          </a:p>
          <a:p>
            <a:pPr indent="0" lvl="0" marL="0" marR="0" rtl="0" algn="ctr">
              <a:lnSpc>
                <a:spcPct val="115000"/>
              </a:lnSpc>
              <a:spcBef>
                <a:spcPts val="0"/>
              </a:spcBef>
              <a:spcAft>
                <a:spcPts val="0"/>
              </a:spcAft>
              <a:buNone/>
            </a:pPr>
            <a:r>
              <a:rPr b="0" i="1" lang="en-US" sz="1500" u="none" cap="none" strike="noStrike">
                <a:solidFill>
                  <a:srgbClr val="595959"/>
                </a:solidFill>
                <a:latin typeface="Arial"/>
                <a:ea typeface="Arial"/>
                <a:cs typeface="Arial"/>
                <a:sym typeface="Arial"/>
              </a:rPr>
              <a:t>r</a:t>
            </a:r>
            <a:r>
              <a:rPr b="0" baseline="-25000" i="1" lang="en-US" sz="1500" u="none" cap="none" strike="noStrike">
                <a:solidFill>
                  <a:srgbClr val="595959"/>
                </a:solidFill>
                <a:latin typeface="Arial"/>
                <a:ea typeface="Arial"/>
                <a:cs typeface="Arial"/>
                <a:sym typeface="Arial"/>
              </a:rPr>
              <a:t>n</a:t>
            </a:r>
            <a:r>
              <a:rPr b="0" i="1" lang="en-US" sz="1500" u="none" cap="none" strike="noStrike">
                <a:solidFill>
                  <a:srgbClr val="595959"/>
                </a:solidFill>
                <a:latin typeface="Arial"/>
                <a:ea typeface="Arial"/>
                <a:cs typeface="Arial"/>
                <a:sym typeface="Arial"/>
              </a:rPr>
              <a:t> </a:t>
            </a:r>
            <a:r>
              <a:rPr b="0" i="0" lang="en-US" sz="1500" u="none" cap="none" strike="noStrike">
                <a:solidFill>
                  <a:srgbClr val="595959"/>
                </a:solidFill>
                <a:latin typeface="Arial"/>
                <a:ea typeface="Arial"/>
                <a:cs typeface="Arial"/>
                <a:sym typeface="Arial"/>
              </a:rPr>
              <a:t>= (7</a:t>
            </a:r>
            <a:r>
              <a:rPr b="0" i="1" lang="en-US" sz="1500" u="none" cap="none" strike="noStrike">
                <a:solidFill>
                  <a:srgbClr val="595959"/>
                </a:solidFill>
                <a:latin typeface="Arial"/>
                <a:ea typeface="Arial"/>
                <a:cs typeface="Arial"/>
                <a:sym typeface="Arial"/>
              </a:rPr>
              <a:t>r</a:t>
            </a:r>
            <a:r>
              <a:rPr b="0" baseline="-25000" i="1" lang="en-US" sz="1500" u="none" cap="none" strike="noStrike">
                <a:solidFill>
                  <a:srgbClr val="595959"/>
                </a:solidFill>
                <a:latin typeface="Arial"/>
                <a:ea typeface="Arial"/>
                <a:cs typeface="Arial"/>
                <a:sym typeface="Arial"/>
              </a:rPr>
              <a:t>n</a:t>
            </a:r>
            <a:r>
              <a:rPr b="0" baseline="-25000" i="0" lang="en-US" sz="1500" u="none" cap="none" strike="noStrike">
                <a:solidFill>
                  <a:srgbClr val="595959"/>
                </a:solidFill>
                <a:latin typeface="Arial"/>
                <a:ea typeface="Arial"/>
                <a:cs typeface="Arial"/>
                <a:sym typeface="Arial"/>
              </a:rPr>
              <a:t>–1</a:t>
            </a:r>
            <a:r>
              <a:rPr b="0" i="0" lang="en-US" sz="1500" u="none" cap="none" strike="noStrike">
                <a:solidFill>
                  <a:srgbClr val="595959"/>
                </a:solidFill>
                <a:latin typeface="Arial"/>
                <a:ea typeface="Arial"/>
                <a:cs typeface="Arial"/>
                <a:sym typeface="Arial"/>
              </a:rPr>
              <a:t> + 1) mod 11, for </a:t>
            </a:r>
            <a:r>
              <a:rPr b="0" i="1" lang="en-US" sz="1500" u="none" cap="none" strike="noStrike">
                <a:solidFill>
                  <a:srgbClr val="595959"/>
                </a:solidFill>
                <a:latin typeface="Arial"/>
                <a:ea typeface="Arial"/>
                <a:cs typeface="Arial"/>
                <a:sym typeface="Arial"/>
              </a:rPr>
              <a:t>n </a:t>
            </a:r>
            <a:r>
              <a:rPr b="0" i="0" lang="en-US" sz="1500" u="none" cap="none" strike="noStrike">
                <a:solidFill>
                  <a:srgbClr val="595959"/>
                </a:solidFill>
                <a:latin typeface="Arial"/>
                <a:ea typeface="Arial"/>
                <a:cs typeface="Arial"/>
                <a:sym typeface="Arial"/>
              </a:rPr>
              <a:t>&gt; 0</a:t>
            </a:r>
            <a:endParaRPr b="0" i="0" sz="1500" u="none" cap="none" strike="noStrike">
              <a:latin typeface="Arial"/>
              <a:ea typeface="Arial"/>
              <a:cs typeface="Arial"/>
              <a:sym typeface="Arial"/>
            </a:endParaRPr>
          </a:p>
          <a:p>
            <a:pPr indent="-322590" lvl="0" marL="457200" marR="0" rtl="0" algn="l">
              <a:lnSpc>
                <a:spcPct val="115000"/>
              </a:lnSpc>
              <a:spcBef>
                <a:spcPts val="0"/>
              </a:spcBef>
              <a:spcAft>
                <a:spcPts val="0"/>
              </a:spcAft>
              <a:buClr>
                <a:srgbClr val="595959"/>
              </a:buClr>
              <a:buSzPts val="1500"/>
              <a:buFont typeface="Arial"/>
              <a:buChar char="●"/>
            </a:pPr>
            <a:r>
              <a:rPr b="0" i="0" lang="en-US" sz="1500" u="none" cap="none" strike="noStrike">
                <a:solidFill>
                  <a:srgbClr val="595959"/>
                </a:solidFill>
                <a:latin typeface="Arial"/>
                <a:ea typeface="Arial"/>
                <a:cs typeface="Arial"/>
                <a:sym typeface="Arial"/>
              </a:rPr>
              <a:t>The initial value in the sequence of random numbers, </a:t>
            </a:r>
            <a:r>
              <a:rPr b="0" i="1" lang="en-US" sz="1500" u="none" cap="none" strike="noStrike">
                <a:solidFill>
                  <a:srgbClr val="595959"/>
                </a:solidFill>
                <a:latin typeface="Arial"/>
                <a:ea typeface="Arial"/>
                <a:cs typeface="Arial"/>
                <a:sym typeface="Arial"/>
              </a:rPr>
              <a:t>r</a:t>
            </a:r>
            <a:r>
              <a:rPr b="0" baseline="-25000" i="0" lang="en-US" sz="1500" u="none" cap="none" strike="noStrike">
                <a:solidFill>
                  <a:srgbClr val="595959"/>
                </a:solidFill>
                <a:latin typeface="Arial"/>
                <a:ea typeface="Arial"/>
                <a:cs typeface="Arial"/>
                <a:sym typeface="Arial"/>
              </a:rPr>
              <a:t>0</a:t>
            </a:r>
            <a:r>
              <a:rPr b="0" i="0" lang="en-US" sz="1500" u="none" cap="none" strike="noStrike">
                <a:solidFill>
                  <a:srgbClr val="595959"/>
                </a:solidFill>
                <a:latin typeface="Arial"/>
                <a:ea typeface="Arial"/>
                <a:cs typeface="Arial"/>
                <a:sym typeface="Arial"/>
              </a:rPr>
              <a:t> = 10, is the </a:t>
            </a:r>
            <a:r>
              <a:rPr b="1" i="0" lang="en-US" sz="1500" u="none" cap="none" strike="noStrike">
                <a:solidFill>
                  <a:srgbClr val="595959"/>
                </a:solidFill>
                <a:latin typeface="Arial"/>
                <a:ea typeface="Arial"/>
                <a:cs typeface="Arial"/>
                <a:sym typeface="Arial"/>
              </a:rPr>
              <a:t>seed</a:t>
            </a:r>
            <a:r>
              <a:rPr b="0" i="0" lang="en-US" sz="1500" u="none" cap="none" strike="noStrike">
                <a:solidFill>
                  <a:srgbClr val="595959"/>
                </a:solidFill>
                <a:latin typeface="Arial"/>
                <a:ea typeface="Arial"/>
                <a:cs typeface="Arial"/>
                <a:sym typeface="Arial"/>
              </a:rPr>
              <a:t>. The </a:t>
            </a:r>
            <a:r>
              <a:rPr b="1" i="0" lang="en-US" sz="1500" u="none" cap="none" strike="noStrike">
                <a:solidFill>
                  <a:srgbClr val="595959"/>
                </a:solidFill>
                <a:latin typeface="Arial"/>
                <a:ea typeface="Arial"/>
                <a:cs typeface="Arial"/>
                <a:sym typeface="Arial"/>
              </a:rPr>
              <a:t>mod </a:t>
            </a:r>
            <a:r>
              <a:rPr b="0" i="0" lang="en-US" sz="1500" u="none" cap="none" strike="noStrike">
                <a:solidFill>
                  <a:srgbClr val="595959"/>
                </a:solidFill>
                <a:latin typeface="Arial"/>
                <a:ea typeface="Arial"/>
                <a:cs typeface="Arial"/>
                <a:sym typeface="Arial"/>
              </a:rPr>
              <a:t>function returns the remainder. </a:t>
            </a:r>
            <a:endParaRPr b="0" i="0" sz="1500" u="none" cap="none" strike="noStrike">
              <a:latin typeface="Arial"/>
              <a:ea typeface="Arial"/>
              <a:cs typeface="Arial"/>
              <a:sym typeface="Arial"/>
            </a:endParaRPr>
          </a:p>
          <a:p>
            <a:pPr indent="-322590" lvl="0" marL="457200" marR="0" rtl="0" algn="l">
              <a:lnSpc>
                <a:spcPct val="115000"/>
              </a:lnSpc>
              <a:spcBef>
                <a:spcPts val="0"/>
              </a:spcBef>
              <a:spcAft>
                <a:spcPts val="0"/>
              </a:spcAft>
              <a:buClr>
                <a:srgbClr val="595959"/>
              </a:buClr>
              <a:buSzPts val="1500"/>
              <a:buFont typeface="Arial"/>
              <a:buChar char="●"/>
            </a:pPr>
            <a:r>
              <a:rPr b="0" i="0" lang="en-US" sz="1500" u="none" cap="none" strike="noStrike">
                <a:solidFill>
                  <a:srgbClr val="595959"/>
                </a:solidFill>
                <a:latin typeface="Arial"/>
                <a:ea typeface="Arial"/>
                <a:cs typeface="Arial"/>
                <a:sym typeface="Arial"/>
              </a:rPr>
              <a:t>Thus, substituting </a:t>
            </a:r>
            <a:r>
              <a:rPr b="0" i="1" lang="en-US" sz="1500" u="none" cap="none" strike="noStrike">
                <a:solidFill>
                  <a:srgbClr val="595959"/>
                </a:solidFill>
                <a:latin typeface="Arial"/>
                <a:ea typeface="Arial"/>
                <a:cs typeface="Arial"/>
                <a:sym typeface="Arial"/>
              </a:rPr>
              <a:t>r</a:t>
            </a:r>
            <a:r>
              <a:rPr b="0" baseline="-25000" i="0" lang="en-US" sz="1500" u="none" cap="none" strike="noStrike">
                <a:solidFill>
                  <a:srgbClr val="595959"/>
                </a:solidFill>
                <a:latin typeface="Arial"/>
                <a:ea typeface="Arial"/>
                <a:cs typeface="Arial"/>
                <a:sym typeface="Arial"/>
              </a:rPr>
              <a:t>0</a:t>
            </a:r>
            <a:r>
              <a:rPr b="0" i="0" lang="en-US" sz="1500" u="none" cap="none" strike="noStrike">
                <a:solidFill>
                  <a:srgbClr val="595959"/>
                </a:solidFill>
                <a:latin typeface="Arial"/>
                <a:ea typeface="Arial"/>
                <a:cs typeface="Arial"/>
                <a:sym typeface="Arial"/>
              </a:rPr>
              <a:t> = 10 on the right-hand side of the second line of the definition, the </a:t>
            </a:r>
            <a:r>
              <a:rPr b="1" i="0" lang="en-US" sz="1500" u="none" cap="none" strike="noStrike">
                <a:solidFill>
                  <a:srgbClr val="595959"/>
                </a:solidFill>
                <a:latin typeface="Arial"/>
                <a:ea typeface="Arial"/>
                <a:cs typeface="Arial"/>
                <a:sym typeface="Arial"/>
              </a:rPr>
              <a:t>generating function</a:t>
            </a:r>
            <a:r>
              <a:rPr b="0" i="0" lang="en-US" sz="1500" u="none" cap="none" strike="noStrike">
                <a:solidFill>
                  <a:srgbClr val="595959"/>
                </a:solidFill>
                <a:latin typeface="Arial"/>
                <a:ea typeface="Arial"/>
                <a:cs typeface="Arial"/>
                <a:sym typeface="Arial"/>
              </a:rPr>
              <a:t>, we calculate </a:t>
            </a:r>
            <a:r>
              <a:rPr b="0" i="1" lang="en-US" sz="1500" u="none" cap="none" strike="noStrike">
                <a:solidFill>
                  <a:srgbClr val="595959"/>
                </a:solidFill>
                <a:latin typeface="Arial"/>
                <a:ea typeface="Arial"/>
                <a:cs typeface="Arial"/>
                <a:sym typeface="Arial"/>
              </a:rPr>
              <a:t>r</a:t>
            </a:r>
            <a:r>
              <a:rPr b="0" baseline="-25000" i="0" lang="en-US" sz="1500" u="none" cap="none" strike="noStrike">
                <a:solidFill>
                  <a:srgbClr val="595959"/>
                </a:solidFill>
                <a:latin typeface="Arial"/>
                <a:ea typeface="Arial"/>
                <a:cs typeface="Arial"/>
                <a:sym typeface="Arial"/>
              </a:rPr>
              <a:t>1</a:t>
            </a:r>
            <a:r>
              <a:rPr b="0" i="0" lang="en-US" sz="1500" u="none" cap="none" strike="noStrike">
                <a:solidFill>
                  <a:srgbClr val="595959"/>
                </a:solidFill>
                <a:latin typeface="Arial"/>
                <a:ea typeface="Arial"/>
                <a:cs typeface="Arial"/>
                <a:sym typeface="Arial"/>
              </a:rPr>
              <a:t> = (7 · 10 + 1) mod 11 = 5. </a:t>
            </a:r>
            <a:endParaRPr b="0" i="0" sz="1500" u="none" cap="none" strike="noStrike">
              <a:latin typeface="Arial"/>
              <a:ea typeface="Arial"/>
              <a:cs typeface="Arial"/>
              <a:sym typeface="Arial"/>
            </a:endParaRPr>
          </a:p>
          <a:p>
            <a:pPr indent="-322590" lvl="0" marL="457200" marR="0" rtl="0" algn="l">
              <a:lnSpc>
                <a:spcPct val="115000"/>
              </a:lnSpc>
              <a:spcBef>
                <a:spcPts val="0"/>
              </a:spcBef>
              <a:spcAft>
                <a:spcPts val="0"/>
              </a:spcAft>
              <a:buClr>
                <a:srgbClr val="595959"/>
              </a:buClr>
              <a:buSzPts val="1500"/>
              <a:buFont typeface="Arial"/>
              <a:buChar char="●"/>
            </a:pPr>
            <a:r>
              <a:rPr b="0" i="0" lang="en-US" sz="1500" u="none" cap="none" strike="noStrike">
                <a:solidFill>
                  <a:srgbClr val="595959"/>
                </a:solidFill>
                <a:latin typeface="Arial"/>
                <a:ea typeface="Arial"/>
                <a:cs typeface="Arial"/>
                <a:sym typeface="Arial"/>
              </a:rPr>
              <a:t>After we calculate one “random number,” to evaluate the next, we substitute that value into the expression on the right-hand side. Consequently, the next random number is </a:t>
            </a:r>
            <a:r>
              <a:rPr b="0" i="1" lang="en-US" sz="1500" u="none" cap="none" strike="noStrike">
                <a:solidFill>
                  <a:srgbClr val="595959"/>
                </a:solidFill>
                <a:latin typeface="Arial"/>
                <a:ea typeface="Arial"/>
                <a:cs typeface="Arial"/>
                <a:sym typeface="Arial"/>
              </a:rPr>
              <a:t>r</a:t>
            </a:r>
            <a:r>
              <a:rPr b="0" baseline="-25000" i="0" lang="en-US" sz="1500" u="none" cap="none" strike="noStrike">
                <a:solidFill>
                  <a:srgbClr val="595959"/>
                </a:solidFill>
                <a:latin typeface="Arial"/>
                <a:ea typeface="Arial"/>
                <a:cs typeface="Arial"/>
                <a:sym typeface="Arial"/>
              </a:rPr>
              <a:t>2 </a:t>
            </a:r>
            <a:r>
              <a:rPr b="0" i="0" lang="en-US" sz="1500" u="none" cap="none" strike="noStrike">
                <a:solidFill>
                  <a:srgbClr val="595959"/>
                </a:solidFill>
                <a:latin typeface="Arial"/>
                <a:ea typeface="Arial"/>
                <a:cs typeface="Arial"/>
                <a:sym typeface="Arial"/>
              </a:rPr>
              <a:t>= (7 · </a:t>
            </a:r>
            <a:r>
              <a:rPr b="1" i="0" lang="en-US" sz="1500" u="none" cap="none" strike="noStrike">
                <a:solidFill>
                  <a:srgbClr val="595959"/>
                </a:solidFill>
                <a:latin typeface="Arial"/>
                <a:ea typeface="Arial"/>
                <a:cs typeface="Arial"/>
                <a:sym typeface="Arial"/>
              </a:rPr>
              <a:t>5  </a:t>
            </a:r>
            <a:r>
              <a:rPr lang="en-US" sz="1500">
                <a:solidFill>
                  <a:srgbClr val="595959"/>
                </a:solidFill>
              </a:rPr>
              <a:t>+1) mod 11 = 3</a:t>
            </a:r>
            <a:endParaRPr i="0" sz="1500" u="none" cap="none" strike="noStrik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73"/>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Linear Congruential Method</a:t>
            </a:r>
            <a:endParaRPr b="0" i="0" sz="2800" u="none" cap="none" strike="noStrike">
              <a:latin typeface="Arial"/>
              <a:ea typeface="Arial"/>
              <a:cs typeface="Arial"/>
              <a:sym typeface="Arial"/>
            </a:endParaRPr>
          </a:p>
        </p:txBody>
      </p:sp>
      <p:sp>
        <p:nvSpPr>
          <p:cNvPr id="307" name="Google Shape;307;p73"/>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The general form for the </a:t>
            </a:r>
            <a:r>
              <a:rPr b="1" i="0" lang="en-US" sz="1800" u="none" cap="none" strike="noStrike">
                <a:solidFill>
                  <a:srgbClr val="595959"/>
                </a:solidFill>
                <a:latin typeface="Arial"/>
                <a:ea typeface="Arial"/>
                <a:cs typeface="Arial"/>
                <a:sym typeface="Arial"/>
              </a:rPr>
              <a:t>linear congruential method </a:t>
            </a:r>
            <a:r>
              <a:rPr b="0" i="0" lang="en-US" sz="1800" u="none" cap="none" strike="noStrike">
                <a:solidFill>
                  <a:srgbClr val="595959"/>
                </a:solidFill>
                <a:latin typeface="Arial"/>
                <a:ea typeface="Arial"/>
                <a:cs typeface="Arial"/>
                <a:sym typeface="Arial"/>
              </a:rPr>
              <a:t>to generate pseudorandom integers from 0 up to, but not including, </a:t>
            </a:r>
            <a:r>
              <a:rPr b="0" i="1" lang="en-US" sz="1800" u="none" cap="none" strike="noStrike">
                <a:solidFill>
                  <a:srgbClr val="595959"/>
                </a:solidFill>
                <a:latin typeface="Arial"/>
                <a:ea typeface="Arial"/>
                <a:cs typeface="Arial"/>
                <a:sym typeface="Arial"/>
              </a:rPr>
              <a:t>modulus </a:t>
            </a:r>
            <a:r>
              <a:rPr b="0" i="0" lang="en-US" sz="1800" u="none" cap="none" strike="noStrike">
                <a:solidFill>
                  <a:srgbClr val="595959"/>
                </a:solidFill>
                <a:latin typeface="Arial"/>
                <a:ea typeface="Arial"/>
                <a:cs typeface="Arial"/>
                <a:sym typeface="Arial"/>
              </a:rPr>
              <a:t>is as follows:</a:t>
            </a:r>
            <a:endParaRPr b="0" i="0" sz="1800" u="none" cap="none" strike="noStrike">
              <a:latin typeface="Arial"/>
              <a:ea typeface="Arial"/>
              <a:cs typeface="Arial"/>
              <a:sym typeface="Arial"/>
            </a:endParaRPr>
          </a:p>
          <a:p>
            <a:pPr indent="0" lvl="0" marL="0" marR="0" rtl="0" algn="ctr">
              <a:lnSpc>
                <a:spcPct val="115000"/>
              </a:lnSpc>
              <a:spcBef>
                <a:spcPts val="0"/>
              </a:spcBef>
              <a:spcAft>
                <a:spcPts val="0"/>
              </a:spcAft>
              <a:buNone/>
            </a:pPr>
            <a:r>
              <a:rPr b="0" i="1" lang="en-US" sz="1800" u="none" cap="none" strike="noStrike">
                <a:solidFill>
                  <a:srgbClr val="595959"/>
                </a:solidFill>
                <a:latin typeface="Arial"/>
                <a:ea typeface="Arial"/>
                <a:cs typeface="Arial"/>
                <a:sym typeface="Arial"/>
              </a:rPr>
              <a:t>r</a:t>
            </a:r>
            <a:r>
              <a:rPr b="0" baseline="-25000" i="0" lang="en-US" sz="1800" u="none" cap="none" strike="noStrike">
                <a:solidFill>
                  <a:srgbClr val="595959"/>
                </a:solidFill>
                <a:latin typeface="Arial"/>
                <a:ea typeface="Arial"/>
                <a:cs typeface="Arial"/>
                <a:sym typeface="Arial"/>
              </a:rPr>
              <a:t>0</a:t>
            </a:r>
            <a:r>
              <a:rPr b="0" i="0" lang="en-US" sz="1800" u="none" cap="none" strike="noStrike">
                <a:solidFill>
                  <a:srgbClr val="595959"/>
                </a:solidFill>
                <a:latin typeface="Arial"/>
                <a:ea typeface="Arial"/>
                <a:cs typeface="Arial"/>
                <a:sym typeface="Arial"/>
              </a:rPr>
              <a:t> = </a:t>
            </a:r>
            <a:r>
              <a:rPr b="0" i="1" lang="en-US" sz="1800" u="none" cap="none" strike="noStrike">
                <a:solidFill>
                  <a:srgbClr val="595959"/>
                </a:solidFill>
                <a:latin typeface="Arial"/>
                <a:ea typeface="Arial"/>
                <a:cs typeface="Arial"/>
                <a:sym typeface="Arial"/>
              </a:rPr>
              <a:t>seed</a:t>
            </a:r>
            <a:endParaRPr b="0" i="0" sz="1800" u="none" cap="none" strike="noStrike">
              <a:latin typeface="Arial"/>
              <a:ea typeface="Arial"/>
              <a:cs typeface="Arial"/>
              <a:sym typeface="Arial"/>
            </a:endParaRPr>
          </a:p>
          <a:p>
            <a:pPr indent="0" lvl="0" marL="0" marR="0" rtl="0" algn="ctr">
              <a:lnSpc>
                <a:spcPct val="115000"/>
              </a:lnSpc>
              <a:spcBef>
                <a:spcPts val="0"/>
              </a:spcBef>
              <a:spcAft>
                <a:spcPts val="0"/>
              </a:spcAft>
              <a:buNone/>
            </a:pPr>
            <a:r>
              <a:rPr b="0" i="1" lang="en-US" sz="1800" u="none" cap="none" strike="noStrike">
                <a:solidFill>
                  <a:srgbClr val="595959"/>
                </a:solidFill>
                <a:latin typeface="Arial"/>
                <a:ea typeface="Arial"/>
                <a:cs typeface="Arial"/>
                <a:sym typeface="Arial"/>
              </a:rPr>
              <a:t>r</a:t>
            </a:r>
            <a:r>
              <a:rPr b="0" baseline="-25000" i="1" lang="en-US" sz="1800" u="none" cap="none" strike="noStrike">
                <a:solidFill>
                  <a:srgbClr val="595959"/>
                </a:solidFill>
                <a:latin typeface="Arial"/>
                <a:ea typeface="Arial"/>
                <a:cs typeface="Arial"/>
                <a:sym typeface="Arial"/>
              </a:rPr>
              <a:t>n </a:t>
            </a:r>
            <a:r>
              <a:rPr b="0" i="0" lang="en-US" sz="1800" u="none" cap="none" strike="noStrike">
                <a:solidFill>
                  <a:srgbClr val="595959"/>
                </a:solidFill>
                <a:latin typeface="Arial"/>
                <a:ea typeface="Arial"/>
                <a:cs typeface="Arial"/>
                <a:sym typeface="Arial"/>
              </a:rPr>
              <a:t>= (</a:t>
            </a:r>
            <a:r>
              <a:rPr b="0" i="1" lang="en-US" sz="1800" u="none" cap="none" strike="noStrike">
                <a:solidFill>
                  <a:srgbClr val="595959"/>
                </a:solidFill>
                <a:latin typeface="Arial"/>
                <a:ea typeface="Arial"/>
                <a:cs typeface="Arial"/>
                <a:sym typeface="Arial"/>
              </a:rPr>
              <a:t>multiplier r</a:t>
            </a:r>
            <a:r>
              <a:rPr b="0" baseline="-25000" i="1" lang="en-US" sz="1800" u="none" cap="none" strike="noStrike">
                <a:solidFill>
                  <a:srgbClr val="595959"/>
                </a:solidFill>
                <a:latin typeface="Arial"/>
                <a:ea typeface="Arial"/>
                <a:cs typeface="Arial"/>
                <a:sym typeface="Arial"/>
              </a:rPr>
              <a:t>n</a:t>
            </a:r>
            <a:r>
              <a:rPr b="0" baseline="-25000" i="0" lang="en-US" sz="1800" u="none" cap="none" strike="noStrike">
                <a:solidFill>
                  <a:srgbClr val="595959"/>
                </a:solidFill>
                <a:latin typeface="Arial"/>
                <a:ea typeface="Arial"/>
                <a:cs typeface="Arial"/>
                <a:sym typeface="Arial"/>
              </a:rPr>
              <a:t>–1</a:t>
            </a:r>
            <a:r>
              <a:rPr b="0" i="0" lang="en-US" sz="1800" u="none" cap="none" strike="noStrike">
                <a:solidFill>
                  <a:srgbClr val="595959"/>
                </a:solidFill>
                <a:latin typeface="Arial"/>
                <a:ea typeface="Arial"/>
                <a:cs typeface="Arial"/>
                <a:sym typeface="Arial"/>
              </a:rPr>
              <a:t> + </a:t>
            </a:r>
            <a:r>
              <a:rPr b="0" i="1" lang="en-US" sz="1800" u="none" cap="none" strike="noStrike">
                <a:solidFill>
                  <a:srgbClr val="595959"/>
                </a:solidFill>
                <a:latin typeface="Arial"/>
                <a:ea typeface="Arial"/>
                <a:cs typeface="Arial"/>
                <a:sym typeface="Arial"/>
              </a:rPr>
              <a:t>increment</a:t>
            </a:r>
            <a:r>
              <a:rPr b="0" i="0" lang="en-US" sz="1800" u="none" cap="none" strike="noStrike">
                <a:solidFill>
                  <a:srgbClr val="595959"/>
                </a:solidFill>
                <a:latin typeface="Arial"/>
                <a:ea typeface="Arial"/>
                <a:cs typeface="Arial"/>
                <a:sym typeface="Arial"/>
              </a:rPr>
              <a:t>) mod </a:t>
            </a:r>
            <a:r>
              <a:rPr b="0" i="1" lang="en-US" sz="1800" u="none" cap="none" strike="noStrike">
                <a:solidFill>
                  <a:srgbClr val="595959"/>
                </a:solidFill>
                <a:latin typeface="Arial"/>
                <a:ea typeface="Arial"/>
                <a:cs typeface="Arial"/>
                <a:sym typeface="Arial"/>
              </a:rPr>
              <a:t>modulus</a:t>
            </a:r>
            <a:r>
              <a:rPr b="0" i="0" lang="en-US" sz="1800" u="none" cap="none" strike="noStrike">
                <a:solidFill>
                  <a:srgbClr val="595959"/>
                </a:solidFill>
                <a:latin typeface="Arial"/>
                <a:ea typeface="Arial"/>
                <a:cs typeface="Arial"/>
                <a:sym typeface="Arial"/>
              </a:rPr>
              <a:t>, for </a:t>
            </a:r>
            <a:r>
              <a:rPr b="0" i="1" lang="en-US" sz="1800" u="none" cap="none" strike="noStrike">
                <a:solidFill>
                  <a:srgbClr val="595959"/>
                </a:solidFill>
                <a:latin typeface="Arial"/>
                <a:ea typeface="Arial"/>
                <a:cs typeface="Arial"/>
                <a:sym typeface="Arial"/>
              </a:rPr>
              <a:t>n </a:t>
            </a:r>
            <a:r>
              <a:rPr b="0" i="0" lang="en-US" sz="1800" u="none" cap="none" strike="noStrike">
                <a:solidFill>
                  <a:srgbClr val="595959"/>
                </a:solidFill>
                <a:latin typeface="Arial"/>
                <a:ea typeface="Arial"/>
                <a:cs typeface="Arial"/>
                <a:sym typeface="Arial"/>
              </a:rPr>
              <a:t>&gt; 0</a:t>
            </a:r>
            <a:endParaRPr b="0" i="0" sz="1800" u="none" cap="none" strike="noStrike">
              <a:latin typeface="Arial"/>
              <a:ea typeface="Arial"/>
              <a:cs typeface="Arial"/>
              <a:sym typeface="Arial"/>
            </a:endParaRPr>
          </a:p>
          <a:p>
            <a:pPr indent="-284400" lvl="0" marL="28584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 where </a:t>
            </a:r>
            <a:r>
              <a:rPr b="0" i="1" lang="en-US" sz="1800" u="none" cap="none" strike="noStrike">
                <a:solidFill>
                  <a:srgbClr val="595959"/>
                </a:solidFill>
                <a:latin typeface="Arial"/>
                <a:ea typeface="Arial"/>
                <a:cs typeface="Arial"/>
                <a:sym typeface="Arial"/>
              </a:rPr>
              <a:t>seed</a:t>
            </a:r>
            <a:r>
              <a:rPr b="0" i="0" lang="en-US" sz="1800" u="none" cap="none" strike="noStrike">
                <a:solidFill>
                  <a:srgbClr val="595959"/>
                </a:solidFill>
                <a:latin typeface="Arial"/>
                <a:ea typeface="Arial"/>
                <a:cs typeface="Arial"/>
                <a:sym typeface="Arial"/>
              </a:rPr>
              <a:t>, </a:t>
            </a:r>
            <a:r>
              <a:rPr b="0" i="1" lang="en-US" sz="1800" u="none" cap="none" strike="noStrike">
                <a:solidFill>
                  <a:srgbClr val="595959"/>
                </a:solidFill>
                <a:latin typeface="Arial"/>
                <a:ea typeface="Arial"/>
                <a:cs typeface="Arial"/>
                <a:sym typeface="Arial"/>
              </a:rPr>
              <a:t>modulus</a:t>
            </a:r>
            <a:r>
              <a:rPr b="0" i="0" lang="en-US" sz="1800" u="none" cap="none" strike="noStrike">
                <a:solidFill>
                  <a:srgbClr val="595959"/>
                </a:solidFill>
                <a:latin typeface="Arial"/>
                <a:ea typeface="Arial"/>
                <a:cs typeface="Arial"/>
                <a:sym typeface="Arial"/>
              </a:rPr>
              <a:t>, and </a:t>
            </a:r>
            <a:r>
              <a:rPr b="0" i="1" lang="en-US" sz="1800" u="none" cap="none" strike="noStrike">
                <a:solidFill>
                  <a:srgbClr val="595959"/>
                </a:solidFill>
                <a:latin typeface="Arial"/>
                <a:ea typeface="Arial"/>
                <a:cs typeface="Arial"/>
                <a:sym typeface="Arial"/>
              </a:rPr>
              <a:t>multiplier </a:t>
            </a:r>
            <a:r>
              <a:rPr b="0" i="0" lang="en-US" sz="1800" u="none" cap="none" strike="noStrike">
                <a:solidFill>
                  <a:srgbClr val="595959"/>
                </a:solidFill>
                <a:latin typeface="Arial"/>
                <a:ea typeface="Arial"/>
                <a:cs typeface="Arial"/>
                <a:sym typeface="Arial"/>
              </a:rPr>
              <a:t>are positive integers and </a:t>
            </a:r>
            <a:r>
              <a:rPr b="0" i="1" lang="en-US" sz="1800" u="none" cap="none" strike="noStrike">
                <a:solidFill>
                  <a:srgbClr val="595959"/>
                </a:solidFill>
                <a:latin typeface="Arial"/>
                <a:ea typeface="Arial"/>
                <a:cs typeface="Arial"/>
                <a:sym typeface="Arial"/>
              </a:rPr>
              <a:t>increment </a:t>
            </a:r>
            <a:r>
              <a:rPr b="0" i="0" lang="en-US" sz="1800" u="none" cap="none" strike="noStrike">
                <a:solidFill>
                  <a:srgbClr val="595959"/>
                </a:solidFill>
                <a:latin typeface="Arial"/>
                <a:ea typeface="Arial"/>
                <a:cs typeface="Arial"/>
                <a:sym typeface="Arial"/>
              </a:rPr>
              <a:t>is a nonnegative </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74"/>
          <p:cNvSpPr/>
          <p:nvPr/>
        </p:nvSpPr>
        <p:spPr>
          <a:xfrm>
            <a:off x="311760" y="444960"/>
            <a:ext cx="8519040" cy="571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Random Floating-point Number generation</a:t>
            </a:r>
            <a:endParaRPr b="0" i="0" sz="2800" u="none" cap="none" strike="noStrike">
              <a:latin typeface="Arial"/>
              <a:ea typeface="Arial"/>
              <a:cs typeface="Arial"/>
              <a:sym typeface="Arial"/>
            </a:endParaRPr>
          </a:p>
        </p:txBody>
      </p:sp>
      <p:sp>
        <p:nvSpPr>
          <p:cNvPr id="313" name="Google Shape;313;p74"/>
          <p:cNvSpPr/>
          <p:nvPr/>
        </p:nvSpPr>
        <p:spPr>
          <a:xfrm>
            <a:off x="311760" y="1152360"/>
            <a:ext cx="8519040" cy="3414960"/>
          </a:xfrm>
          <a:prstGeom prst="rect">
            <a:avLst/>
          </a:prstGeom>
          <a:noFill/>
          <a:ln>
            <a:noFill/>
          </a:ln>
        </p:spPr>
        <p:txBody>
          <a:bodyPr anchorCtr="0" anchor="t" bIns="91425" lIns="90000" spcFirstLastPara="1" rIns="90000" wrap="square" tIns="91425">
            <a:noAutofit/>
          </a:bodyPr>
          <a:lstStyle/>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If we desire floating-point numbers between 0 and 1, we divide each number in the sequence by the </a:t>
            </a:r>
            <a:r>
              <a:rPr b="1" i="0" lang="en-US" sz="1800" u="none" cap="none" strike="noStrike">
                <a:solidFill>
                  <a:srgbClr val="595959"/>
                </a:solidFill>
                <a:latin typeface="Arial"/>
                <a:ea typeface="Arial"/>
                <a:cs typeface="Arial"/>
                <a:sym typeface="Arial"/>
              </a:rPr>
              <a:t>modulus.</a:t>
            </a:r>
            <a:endParaRPr b="0" i="0" sz="1800" u="none" cap="none" strike="noStrike">
              <a:latin typeface="Arial"/>
              <a:ea typeface="Arial"/>
              <a:cs typeface="Arial"/>
              <a:sym typeface="Arial"/>
            </a:endParaRPr>
          </a:p>
          <a:p>
            <a:pPr indent="-341640" lvl="0" marL="457200" marR="0" rtl="0" algn="l">
              <a:lnSpc>
                <a:spcPct val="115000"/>
              </a:lnSpc>
              <a:spcBef>
                <a:spcPts val="0"/>
              </a:spcBef>
              <a:spcAft>
                <a:spcPts val="0"/>
              </a:spcAft>
              <a:buClr>
                <a:srgbClr val="595959"/>
              </a:buClr>
              <a:buSzPts val="1800"/>
              <a:buFont typeface="Arial"/>
              <a:buChar char="●"/>
            </a:pPr>
            <a:r>
              <a:rPr b="0" i="0" lang="en-US" sz="1800" u="none" cap="none" strike="noStrike">
                <a:solidFill>
                  <a:srgbClr val="595959"/>
                </a:solidFill>
                <a:latin typeface="Arial"/>
                <a:ea typeface="Arial"/>
                <a:cs typeface="Arial"/>
                <a:sym typeface="Arial"/>
              </a:rPr>
              <a:t>For this computation, the smallest possible pseudorandom floating-point number is 0.0 and the largest is (</a:t>
            </a:r>
            <a:r>
              <a:rPr b="0" i="1" lang="en-US" sz="1800" u="none" cap="none" strike="noStrike">
                <a:solidFill>
                  <a:srgbClr val="595959"/>
                </a:solidFill>
                <a:latin typeface="Arial"/>
                <a:ea typeface="Arial"/>
                <a:cs typeface="Arial"/>
                <a:sym typeface="Arial"/>
              </a:rPr>
              <a:t>modulus </a:t>
            </a:r>
            <a:r>
              <a:rPr b="0" i="0" lang="en-US" sz="1800" u="none" cap="none" strike="noStrike">
                <a:solidFill>
                  <a:srgbClr val="595959"/>
                </a:solidFill>
                <a:latin typeface="Arial"/>
                <a:ea typeface="Arial"/>
                <a:cs typeface="Arial"/>
                <a:sym typeface="Arial"/>
              </a:rPr>
              <a:t>– 1)/</a:t>
            </a:r>
            <a:r>
              <a:rPr b="0" i="1" lang="en-US" sz="1800" u="none" cap="none" strike="noStrike">
                <a:solidFill>
                  <a:srgbClr val="595959"/>
                </a:solidFill>
                <a:latin typeface="Arial"/>
                <a:ea typeface="Arial"/>
                <a:cs typeface="Arial"/>
                <a:sym typeface="Arial"/>
              </a:rPr>
              <a:t>modulus</a:t>
            </a:r>
            <a:r>
              <a:rPr b="0" i="0" lang="en-US" sz="1800" u="none" cap="none" strike="noStrike">
                <a:solidFill>
                  <a:srgbClr val="595959"/>
                </a:solidFill>
                <a:latin typeface="Arial"/>
                <a:ea typeface="Arial"/>
                <a:cs typeface="Arial"/>
                <a:sym typeface="Arial"/>
              </a:rPr>
              <a:t>. Thus, floating-point numbers that we generate by dividing by the modulus are in the interval [0.0, 1.0), or the interval between </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