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7.xml.rels" ContentType="application/vnd.openxmlformats-package.relationships+xml"/>
  <Override PartName="/ppt/notesSlides/notesSlide17.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2.jpeg" ContentType="image/jpe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871CDC02-8B2C-41C8-8709-0926AEE222A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143000" y="685800"/>
            <a:ext cx="4571280" cy="3428280"/>
          </a:xfrm>
          <a:prstGeom prst="rect">
            <a:avLst/>
          </a:prstGeom>
        </p:spPr>
      </p:sp>
      <p:sp>
        <p:nvSpPr>
          <p:cNvPr id="213" name="PlaceHolder 2"/>
          <p:cNvSpPr>
            <a:spLocks noGrp="1"/>
          </p:cNvSpPr>
          <p:nvPr>
            <p:ph type="body"/>
          </p:nvPr>
        </p:nvSpPr>
        <p:spPr>
          <a:xfrm>
            <a:off x="685800" y="4343400"/>
            <a:ext cx="5485680" cy="4114080"/>
          </a:xfrm>
          <a:prstGeom prst="rect">
            <a:avLst/>
          </a:prstGeom>
        </p:spPr>
        <p:txBody>
          <a:bodyPr lIns="0" rIns="0" tIns="0" bIns="0">
            <a:normAutofit/>
          </a:bodyPr>
          <a:p>
            <a:endParaRPr b="0" lang="en-US" sz="2000" spc="-1" strike="noStrike">
              <a:latin typeface="Arial"/>
            </a:endParaRPr>
          </a:p>
        </p:txBody>
      </p:sp>
      <p:sp>
        <p:nvSpPr>
          <p:cNvPr id="21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06FFA80-6A81-4778-8D4B-6693AFD59B6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426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426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426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426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426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426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426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426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426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426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24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426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426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426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426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426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426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426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426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426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426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426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426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426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24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426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426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426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426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426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426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426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426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426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426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426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24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426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426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426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US" sz="533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426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426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426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240"/>
            <a:ext cx="8229240" cy="1144800"/>
          </a:xfrm>
          <a:prstGeom prst="rect">
            <a:avLst/>
          </a:prstGeom>
        </p:spPr>
        <p:txBody>
          <a:bodyPr lIns="0" rIns="0" tIns="0" bIns="0" anchor="ctr"/>
          <a:p>
            <a:pPr algn="ctr"/>
            <a:r>
              <a:rPr b="0" lang="en-US" sz="5330" spc="-1" strike="noStrike">
                <a:latin typeface="Arial"/>
              </a:rPr>
              <a:t>Click to edit the title text format</a:t>
            </a:r>
            <a:endParaRPr b="0" lang="en-US" sz="533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888"/>
              </a:spcBef>
              <a:buClr>
                <a:srgbClr val="000000"/>
              </a:buClr>
              <a:buSzPct val="45000"/>
              <a:buFont typeface="Wingdings" charset="2"/>
              <a:buChar char=""/>
            </a:pPr>
            <a:r>
              <a:rPr b="0" lang="en-US" sz="4260" spc="-1" strike="noStrike">
                <a:latin typeface="Arial"/>
              </a:rPr>
              <a:t>Click to edit the outline text format</a:t>
            </a:r>
            <a:endParaRPr b="0" lang="en-US" sz="4260" spc="-1" strike="noStrike">
              <a:latin typeface="Arial"/>
            </a:endParaRPr>
          </a:p>
          <a:p>
            <a:pPr lvl="1" marL="864000" indent="-324000">
              <a:spcBef>
                <a:spcPts val="1508"/>
              </a:spcBef>
              <a:buClr>
                <a:srgbClr val="000000"/>
              </a:buClr>
              <a:buSzPct val="75000"/>
              <a:buFont typeface="Symbol" charset="2"/>
              <a:buChar char=""/>
            </a:pPr>
            <a:r>
              <a:rPr b="0" lang="en-US" sz="3730" spc="-1" strike="noStrike">
                <a:latin typeface="Arial"/>
              </a:rPr>
              <a:t>Second Outline Level</a:t>
            </a:r>
            <a:endParaRPr b="0" lang="en-US" sz="3730" spc="-1" strike="noStrike">
              <a:latin typeface="Arial"/>
            </a:endParaRPr>
          </a:p>
          <a:p>
            <a:pPr lvl="2" marL="1296000" indent="-288000">
              <a:spcBef>
                <a:spcPts val="1131"/>
              </a:spcBef>
              <a:buClr>
                <a:srgbClr val="000000"/>
              </a:buClr>
              <a:buSzPct val="45000"/>
              <a:buFont typeface="Wingdings" charset="2"/>
              <a:buChar char=""/>
            </a:pPr>
            <a:r>
              <a:rPr b="0" lang="en-US" sz="3200" spc="-1" strike="noStrike">
                <a:latin typeface="Arial"/>
              </a:rPr>
              <a:t>Third Outline Level</a:t>
            </a:r>
            <a:endParaRPr b="0" lang="en-US" sz="3200" spc="-1" strike="noStrike">
              <a:latin typeface="Arial"/>
            </a:endParaRPr>
          </a:p>
          <a:p>
            <a:pPr lvl="3" marL="1728000" indent="-216000">
              <a:spcBef>
                <a:spcPts val="754"/>
              </a:spcBef>
              <a:buClr>
                <a:srgbClr val="000000"/>
              </a:buClr>
              <a:buSzPct val="75000"/>
              <a:buFont typeface="Symbol" charset="2"/>
              <a:buChar char=""/>
            </a:pPr>
            <a:r>
              <a:rPr b="0" lang="en-US" sz="2660" spc="-1" strike="noStrike">
                <a:latin typeface="Arial"/>
              </a:rPr>
              <a:t>Fourth Outline Level</a:t>
            </a:r>
            <a:endParaRPr b="0" lang="en-US" sz="2660" spc="-1" strike="noStrike">
              <a:latin typeface="Arial"/>
            </a:endParaRPr>
          </a:p>
          <a:p>
            <a:pPr lvl="4" marL="2160000" indent="-216000">
              <a:spcBef>
                <a:spcPts val="377"/>
              </a:spcBef>
              <a:buClr>
                <a:srgbClr val="000000"/>
              </a:buClr>
              <a:buSzPct val="45000"/>
              <a:buFont typeface="Wingdings" charset="2"/>
              <a:buChar char=""/>
            </a:pPr>
            <a:r>
              <a:rPr b="0" lang="en-US" sz="2660" spc="-1" strike="noStrike">
                <a:latin typeface="Arial"/>
              </a:rPr>
              <a:t>Fifth Outline Level</a:t>
            </a:r>
            <a:endParaRPr b="0" lang="en-US" sz="2660" spc="-1" strike="noStrike">
              <a:latin typeface="Arial"/>
            </a:endParaRPr>
          </a:p>
          <a:p>
            <a:pPr lvl="5" marL="2592000" indent="-216000">
              <a:spcBef>
                <a:spcPts val="377"/>
              </a:spcBef>
              <a:buClr>
                <a:srgbClr val="000000"/>
              </a:buClr>
              <a:buSzPct val="45000"/>
              <a:buFont typeface="Wingdings" charset="2"/>
              <a:buChar char=""/>
            </a:pPr>
            <a:r>
              <a:rPr b="0" lang="en-US" sz="2660" spc="-1" strike="noStrike">
                <a:latin typeface="Arial"/>
              </a:rPr>
              <a:t>Sixth Outline Level</a:t>
            </a:r>
            <a:endParaRPr b="0" lang="en-US" sz="2660" spc="-1" strike="noStrike">
              <a:latin typeface="Arial"/>
            </a:endParaRPr>
          </a:p>
          <a:p>
            <a:pPr lvl="6" marL="3024000" indent="-216000">
              <a:spcBef>
                <a:spcPts val="377"/>
              </a:spcBef>
              <a:buClr>
                <a:srgbClr val="000000"/>
              </a:buClr>
              <a:buSzPct val="45000"/>
              <a:buFont typeface="Wingdings" charset="2"/>
              <a:buChar char=""/>
            </a:pPr>
            <a:r>
              <a:rPr b="0" lang="en-US" sz="2660" spc="-1" strike="noStrike">
                <a:latin typeface="Arial"/>
              </a:rPr>
              <a:t>Seventh Outline Level</a:t>
            </a:r>
            <a:endParaRPr b="0" lang="en-US" sz="266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Computer Modeling and Simulation</a:t>
            </a:r>
            <a:endParaRPr b="0" lang="en-US" sz="4400" spc="-1" strike="noStrike">
              <a:latin typeface="Arial"/>
            </a:endParaRPr>
          </a:p>
        </p:txBody>
      </p:sp>
      <p:sp>
        <p:nvSpPr>
          <p:cNvPr id="121"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r">
              <a:lnSpc>
                <a:spcPct val="100000"/>
              </a:lnSpc>
              <a:spcBef>
                <a:spcPts val="641"/>
              </a:spcBef>
            </a:pPr>
            <a:r>
              <a:rPr b="0" lang="en-US" sz="3200" spc="-1" strike="noStrike">
                <a:solidFill>
                  <a:srgbClr val="8b8b8b"/>
                </a:solidFill>
                <a:latin typeface="Calibri"/>
              </a:rPr>
              <a:t>By</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Sara Rehmat</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MS(CS)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Algorithm for Random Walk</a:t>
            </a:r>
            <a:endParaRPr b="0" lang="en-US" sz="4400" spc="-1" strike="noStrike">
              <a:latin typeface="Arial"/>
            </a:endParaRPr>
          </a:p>
        </p:txBody>
      </p:sp>
      <p:sp>
        <p:nvSpPr>
          <p:cNvPr id="13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buClr>
                <a:srgbClr val="000000"/>
              </a:buClr>
              <a:buFont typeface="Arial"/>
              <a:buChar char="•"/>
            </a:pPr>
            <a:r>
              <a:rPr b="0" lang="en-US" sz="2000" spc="-1" strike="noStrike">
                <a:solidFill>
                  <a:srgbClr val="000000"/>
                </a:solidFill>
                <a:latin typeface="Calibri"/>
              </a:rPr>
              <a:t>At each time step of a particular random walk simulation, suppose an entity moves  in a random, diagonal direction—NE, NW, SE, or SW.</a:t>
            </a:r>
            <a:endParaRPr b="0" lang="en-US" sz="2000" spc="-1" strike="noStrike">
              <a:latin typeface="Arial"/>
            </a:endParaRPr>
          </a:p>
          <a:p>
            <a:pPr lvl="1" marL="743040" indent="-285120">
              <a:lnSpc>
                <a:spcPct val="100000"/>
              </a:lnSpc>
              <a:spcBef>
                <a:spcPts val="320"/>
              </a:spcBef>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To go in such a direction, the  entity walks east or west  one unit and north or south one unit, covering a diagonal  distance of  2 units.</a:t>
            </a:r>
            <a:endParaRPr b="0" lang="en-US" sz="1600" spc="-1" strike="noStrike">
              <a:latin typeface="Arial"/>
            </a:endParaRPr>
          </a:p>
          <a:p>
            <a:pPr marL="343080" indent="-342360">
              <a:lnSpc>
                <a:spcPct val="100000"/>
              </a:lnSpc>
              <a:spcBef>
                <a:spcPts val="400"/>
              </a:spcBef>
              <a:buClr>
                <a:srgbClr val="000000"/>
              </a:buClr>
              <a:buFont typeface="Arial"/>
              <a:buChar char="•"/>
            </a:pPr>
            <a:r>
              <a:rPr b="0" lang="en-US" sz="2000" spc="-1" strike="noStrike">
                <a:solidFill>
                  <a:srgbClr val="000000"/>
                </a:solidFill>
                <a:latin typeface="Calibri"/>
              </a:rPr>
              <a:t>We develop a function, randomWalkPoints, with parameter, n, for the number of  steps. </a:t>
            </a:r>
            <a:endParaRPr b="0" lang="en-US" sz="2000" spc="-1" strike="noStrike">
              <a:latin typeface="Arial"/>
            </a:endParaRPr>
          </a:p>
          <a:p>
            <a:pPr marL="343080" indent="-342360">
              <a:lnSpc>
                <a:spcPct val="100000"/>
              </a:lnSpc>
              <a:spcBef>
                <a:spcPts val="400"/>
              </a:spcBef>
              <a:buClr>
                <a:srgbClr val="000000"/>
              </a:buClr>
              <a:buFont typeface="Arial"/>
              <a:buChar char="•"/>
            </a:pPr>
            <a:r>
              <a:rPr b="0" lang="en-US" sz="2000" spc="-1" strike="noStrike">
                <a:solidFill>
                  <a:srgbClr val="000000"/>
                </a:solidFill>
                <a:latin typeface="Calibri"/>
              </a:rPr>
              <a:t>The function generates such a walk and returns a list or array of the coordinates of the steps. </a:t>
            </a:r>
            <a:endParaRPr b="0" lang="en-US" sz="2000" spc="-1" strike="noStrike">
              <a:latin typeface="Arial"/>
            </a:endParaRPr>
          </a:p>
          <a:p>
            <a:pPr marL="343080" indent="-342360">
              <a:lnSpc>
                <a:spcPct val="100000"/>
              </a:lnSpc>
              <a:spcBef>
                <a:spcPts val="400"/>
              </a:spcBef>
              <a:buClr>
                <a:srgbClr val="000000"/>
              </a:buClr>
              <a:buFont typeface="Arial"/>
              <a:buChar char="•"/>
            </a:pPr>
            <a:r>
              <a:rPr b="0" lang="en-US" sz="2000" spc="-1" strike="noStrike">
                <a:solidFill>
                  <a:srgbClr val="000000"/>
                </a:solidFill>
                <a:latin typeface="Calibri"/>
              </a:rPr>
              <a:t>In the function body, variables x and y store the horizontal and vertical coordinates, respectively, of the current location, and variable lst holds a list  of locations in the path of the entity.</a:t>
            </a:r>
            <a:endParaRPr b="0" lang="en-US" sz="2000" spc="-1" strike="noStrike">
              <a:latin typeface="Arial"/>
            </a:endParaRPr>
          </a:p>
          <a:p>
            <a:pPr marL="343080" indent="-342360">
              <a:lnSpc>
                <a:spcPct val="10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Because the walker starts at the origin, we initialize lst to be a list containing the point (0, 0). With parameter n being the number  of steps to be taken, a loop to produce the path executes n times. </a:t>
            </a:r>
            <a:endParaRPr b="0" lang="en-US" sz="2000" spc="-1" strike="noStrike">
              <a:latin typeface="Arial"/>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Algorithm for Random Walk</a:t>
            </a:r>
            <a:endParaRPr b="0" lang="en-US" sz="4400" spc="-1" strike="noStrike">
              <a:latin typeface="Arial"/>
            </a:endParaRPr>
          </a:p>
        </p:txBody>
      </p:sp>
      <p:sp>
        <p:nvSpPr>
          <p:cNvPr id="14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Within the loop, we  generate one random integer of 0 or 1 to determine if the entity turns to the east or west by incrementing or decrementing x by 1, respectively. Then, another such “flip of the coin” dictates north with an increment of y or south with a decrement. We then append the new point (x, y) onto the developing lst.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After the loop at the end of the function, we return this list of points.</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74680"/>
            <a:ext cx="8228880" cy="1142280"/>
          </a:xfrm>
          <a:prstGeom prst="rect">
            <a:avLst/>
          </a:prstGeom>
          <a:noFill/>
          <a:ln>
            <a:noFill/>
          </a:ln>
        </p:spPr>
        <p:style>
          <a:lnRef idx="0"/>
          <a:fillRef idx="0"/>
          <a:effectRef idx="0"/>
          <a:fontRef idx="minor"/>
        </p:style>
      </p:sp>
      <p:pic>
        <p:nvPicPr>
          <p:cNvPr id="143" name="Picture 2" descr=""/>
          <p:cNvPicPr/>
          <p:nvPr/>
        </p:nvPicPr>
        <p:blipFill>
          <a:blip r:embed="rId1"/>
          <a:stretch/>
        </p:blipFill>
        <p:spPr>
          <a:xfrm>
            <a:off x="1447920" y="469440"/>
            <a:ext cx="7009560" cy="6121080"/>
          </a:xfrm>
          <a:prstGeom prst="rect">
            <a:avLst/>
          </a:prstGeom>
          <a:ln w="9360">
            <a:noFill/>
          </a:ln>
        </p:spPr>
      </p:pic>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Random Walk</a:t>
            </a:r>
            <a:endParaRPr b="0" lang="en-US" sz="4400" spc="-1" strike="noStrike">
              <a:latin typeface="Arial"/>
            </a:endParaRPr>
          </a:p>
        </p:txBody>
      </p:sp>
      <p:sp>
        <p:nvSpPr>
          <p:cNvPr id="145" name="CustomShape 2"/>
          <p:cNvSpPr/>
          <p:nvPr/>
        </p:nvSpPr>
        <p:spPr>
          <a:xfrm>
            <a:off x="457200" y="1600200"/>
            <a:ext cx="8228880" cy="4525200"/>
          </a:xfrm>
          <a:prstGeom prst="rect">
            <a:avLst/>
          </a:prstGeom>
          <a:noFill/>
          <a:ln>
            <a:noFill/>
          </a:ln>
        </p:spPr>
        <p:style>
          <a:lnRef idx="0"/>
          <a:fillRef idx="0"/>
          <a:effectRef idx="0"/>
          <a:fontRef idx="minor"/>
        </p:style>
      </p:sp>
      <p:pic>
        <p:nvPicPr>
          <p:cNvPr id="146" name="Picture 2" descr=""/>
          <p:cNvPicPr/>
          <p:nvPr/>
        </p:nvPicPr>
        <p:blipFill>
          <a:blip r:embed="rId1"/>
          <a:stretch/>
        </p:blipFill>
        <p:spPr>
          <a:xfrm>
            <a:off x="914400" y="1600200"/>
            <a:ext cx="3094920" cy="3018600"/>
          </a:xfrm>
          <a:prstGeom prst="rect">
            <a:avLst/>
          </a:prstGeom>
          <a:ln w="9360">
            <a:noFill/>
          </a:ln>
        </p:spPr>
      </p:pic>
      <p:pic>
        <p:nvPicPr>
          <p:cNvPr id="147" name="Picture 3" descr=""/>
          <p:cNvPicPr/>
          <p:nvPr/>
        </p:nvPicPr>
        <p:blipFill>
          <a:blip r:embed="rId2"/>
          <a:stretch/>
        </p:blipFill>
        <p:spPr>
          <a:xfrm>
            <a:off x="4495680" y="1676520"/>
            <a:ext cx="3599640" cy="3047400"/>
          </a:xfrm>
          <a:prstGeom prst="rect">
            <a:avLst/>
          </a:prstGeom>
          <a:ln w="9360">
            <a:noFill/>
          </a:ln>
        </p:spPr>
      </p:pic>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0">
                                  <p:stCondLst>
                                    <p:cond delay="0"/>
                                  </p:stCondLst>
                                  <p:childTnLst>
                                    <p:set>
                                      <p:cBhvr>
                                        <p:cTn id="172" dur="1" fill="hold">
                                          <p:stCondLst>
                                            <p:cond delay="0"/>
                                          </p:stCondLst>
                                        </p:cTn>
                                        <p:tgtEl>
                                          <p:spTgt spid="146"/>
                                        </p:tgtEl>
                                        <p:attrNameLst>
                                          <p:attrName>style.visibility</p:attrName>
                                        </p:attrNameLst>
                                      </p:cBhvr>
                                      <p:to>
                                        <p:strVal val="visible"/>
                                      </p:to>
                                    </p:set>
                                    <p:animEffect filter="fade" transition="in">
                                      <p:cBhvr additive="repl">
                                        <p:cTn id="173" dur="2000"/>
                                        <p:tgtEl>
                                          <p:spTgt spid="146"/>
                                        </p:tgtEl>
                                      </p:cBhvr>
                                    </p:animEffect>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0">
                                  <p:stCondLst>
                                    <p:cond delay="0"/>
                                  </p:stCondLst>
                                  <p:childTnLst>
                                    <p:set>
                                      <p:cBhvr>
                                        <p:cTn id="177" dur="1" fill="hold">
                                          <p:stCondLst>
                                            <p:cond delay="0"/>
                                          </p:stCondLst>
                                        </p:cTn>
                                        <p:tgtEl>
                                          <p:spTgt spid="147"/>
                                        </p:tgtEl>
                                        <p:attrNameLst>
                                          <p:attrName>style.visibility</p:attrName>
                                        </p:attrNameLst>
                                      </p:cBhvr>
                                      <p:to>
                                        <p:strVal val="visible"/>
                                      </p:to>
                                    </p:set>
                                    <p:animEffect filter="fade" transition="in">
                                      <p:cBhvr additive="repl">
                                        <p:cTn id="178" dur="2000"/>
                                        <p:tgtEl>
                                          <p:spTgt spid="14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Random Walk</a:t>
            </a:r>
            <a:endParaRPr b="0" lang="en-US" sz="4400" spc="-1" strike="noStrike">
              <a:latin typeface="Arial"/>
            </a:endParaRPr>
          </a:p>
        </p:txBody>
      </p:sp>
      <p:sp>
        <p:nvSpPr>
          <p:cNvPr id="149" name="CustomShape 2"/>
          <p:cNvSpPr/>
          <p:nvPr/>
        </p:nvSpPr>
        <p:spPr>
          <a:xfrm>
            <a:off x="457200" y="1600200"/>
            <a:ext cx="8228880" cy="4525200"/>
          </a:xfrm>
          <a:prstGeom prst="rect">
            <a:avLst/>
          </a:prstGeom>
          <a:noFill/>
          <a:ln>
            <a:noFill/>
          </a:ln>
        </p:spPr>
        <p:style>
          <a:lnRef idx="0"/>
          <a:fillRef idx="0"/>
          <a:effectRef idx="0"/>
          <a:fontRef idx="minor"/>
        </p:style>
      </p:sp>
      <p:pic>
        <p:nvPicPr>
          <p:cNvPr id="150" name="Picture 2" descr=""/>
          <p:cNvPicPr/>
          <p:nvPr/>
        </p:nvPicPr>
        <p:blipFill>
          <a:blip r:embed="rId1"/>
          <a:stretch/>
        </p:blipFill>
        <p:spPr>
          <a:xfrm>
            <a:off x="1143000" y="2286000"/>
            <a:ext cx="2637720" cy="2494800"/>
          </a:xfrm>
          <a:prstGeom prst="rect">
            <a:avLst/>
          </a:prstGeom>
          <a:ln w="9360">
            <a:noFill/>
          </a:ln>
        </p:spPr>
      </p:pic>
      <p:pic>
        <p:nvPicPr>
          <p:cNvPr id="151" name="Picture 3" descr=""/>
          <p:cNvPicPr/>
          <p:nvPr/>
        </p:nvPicPr>
        <p:blipFill>
          <a:blip r:embed="rId2"/>
          <a:stretch/>
        </p:blipFill>
        <p:spPr>
          <a:xfrm>
            <a:off x="5181480" y="2209680"/>
            <a:ext cx="2733120" cy="2571120"/>
          </a:xfrm>
          <a:prstGeom prst="rect">
            <a:avLst/>
          </a:prstGeom>
          <a:ln w="9360">
            <a:noFill/>
          </a:ln>
        </p:spPr>
      </p:pic>
    </p:spTree>
  </p:cSld>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0">
                                  <p:stCondLst>
                                    <p:cond delay="0"/>
                                  </p:stCondLst>
                                  <p:childTnLst>
                                    <p:set>
                                      <p:cBhvr>
                                        <p:cTn id="184" dur="1" fill="hold">
                                          <p:stCondLst>
                                            <p:cond delay="0"/>
                                          </p:stCondLst>
                                        </p:cTn>
                                        <p:tgtEl>
                                          <p:spTgt spid="150"/>
                                        </p:tgtEl>
                                        <p:attrNameLst>
                                          <p:attrName>style.visibility</p:attrName>
                                        </p:attrNameLst>
                                      </p:cBhvr>
                                      <p:to>
                                        <p:strVal val="visible"/>
                                      </p:to>
                                    </p:set>
                                    <p:animEffect filter="fade" transition="in">
                                      <p:cBhvr additive="repl">
                                        <p:cTn id="185" dur="2000"/>
                                        <p:tgtEl>
                                          <p:spTgt spid="150"/>
                                        </p:tgtEl>
                                      </p:cBhvr>
                                    </p:animEffec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10">
                                  <p:stCondLst>
                                    <p:cond delay="0"/>
                                  </p:stCondLst>
                                  <p:childTnLst>
                                    <p:set>
                                      <p:cBhvr>
                                        <p:cTn id="189" dur="1" fill="hold">
                                          <p:stCondLst>
                                            <p:cond delay="0"/>
                                          </p:stCondLst>
                                        </p:cTn>
                                        <p:tgtEl>
                                          <p:spTgt spid="151"/>
                                        </p:tgtEl>
                                        <p:attrNameLst>
                                          <p:attrName>style.visibility</p:attrName>
                                        </p:attrNameLst>
                                      </p:cBhvr>
                                      <p:to>
                                        <p:strVal val="visible"/>
                                      </p:to>
                                    </p:set>
                                    <p:animEffect filter="fade" transition="in">
                                      <p:cBhvr additive="repl">
                                        <p:cTn id="190" dur="2000"/>
                                        <p:tgtEl>
                                          <p:spTgt spid="15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Random Walk</a:t>
            </a:r>
            <a:endParaRPr b="0" lang="en-US" sz="4400" spc="-1" strike="noStrike">
              <a:latin typeface="Arial"/>
            </a:endParaRPr>
          </a:p>
        </p:txBody>
      </p:sp>
      <p:sp>
        <p:nvSpPr>
          <p:cNvPr id="153" name="CustomShape 2"/>
          <p:cNvSpPr/>
          <p:nvPr/>
        </p:nvSpPr>
        <p:spPr>
          <a:xfrm>
            <a:off x="457200" y="1600200"/>
            <a:ext cx="8228880" cy="4525200"/>
          </a:xfrm>
          <a:prstGeom prst="rect">
            <a:avLst/>
          </a:prstGeom>
          <a:noFill/>
          <a:ln>
            <a:noFill/>
          </a:ln>
        </p:spPr>
        <p:style>
          <a:lnRef idx="0"/>
          <a:fillRef idx="0"/>
          <a:effectRef idx="0"/>
          <a:fontRef idx="minor"/>
        </p:style>
      </p:sp>
      <p:pic>
        <p:nvPicPr>
          <p:cNvPr id="154" name="Picture 2" descr=""/>
          <p:cNvPicPr/>
          <p:nvPr/>
        </p:nvPicPr>
        <p:blipFill>
          <a:blip r:embed="rId1"/>
          <a:stretch/>
        </p:blipFill>
        <p:spPr>
          <a:xfrm>
            <a:off x="838080" y="2133720"/>
            <a:ext cx="2818800" cy="2485440"/>
          </a:xfrm>
          <a:prstGeom prst="rect">
            <a:avLst/>
          </a:prstGeom>
          <a:ln w="9360">
            <a:noFill/>
          </a:ln>
        </p:spPr>
      </p:pic>
      <p:pic>
        <p:nvPicPr>
          <p:cNvPr id="155" name="Picture 3" descr=""/>
          <p:cNvPicPr/>
          <p:nvPr/>
        </p:nvPicPr>
        <p:blipFill>
          <a:blip r:embed="rId2"/>
          <a:stretch/>
        </p:blipFill>
        <p:spPr>
          <a:xfrm>
            <a:off x="5105520" y="2209680"/>
            <a:ext cx="2704320" cy="2466360"/>
          </a:xfrm>
          <a:prstGeom prst="rect">
            <a:avLst/>
          </a:prstGeom>
          <a:ln w="9360">
            <a:noFill/>
          </a:ln>
        </p:spPr>
      </p:pic>
    </p:spTree>
  </p:cSld>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10">
                                  <p:stCondLst>
                                    <p:cond delay="0"/>
                                  </p:stCondLst>
                                  <p:childTnLst>
                                    <p:set>
                                      <p:cBhvr>
                                        <p:cTn id="196" dur="1" fill="hold">
                                          <p:stCondLst>
                                            <p:cond delay="0"/>
                                          </p:stCondLst>
                                        </p:cTn>
                                        <p:tgtEl>
                                          <p:spTgt spid="154"/>
                                        </p:tgtEl>
                                        <p:attrNameLst>
                                          <p:attrName>style.visibility</p:attrName>
                                        </p:attrNameLst>
                                      </p:cBhvr>
                                      <p:to>
                                        <p:strVal val="visible"/>
                                      </p:to>
                                    </p:set>
                                    <p:animEffect filter="fade" transition="in">
                                      <p:cBhvr additive="repl">
                                        <p:cTn id="197" dur="2000"/>
                                        <p:tgtEl>
                                          <p:spTgt spid="154"/>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0">
                                  <p:stCondLst>
                                    <p:cond delay="0"/>
                                  </p:stCondLst>
                                  <p:childTnLst>
                                    <p:set>
                                      <p:cBhvr>
                                        <p:cTn id="201" dur="1" fill="hold">
                                          <p:stCondLst>
                                            <p:cond delay="0"/>
                                          </p:stCondLst>
                                        </p:cTn>
                                        <p:tgtEl>
                                          <p:spTgt spid="155"/>
                                        </p:tgtEl>
                                        <p:attrNameLst>
                                          <p:attrName>style.visibility</p:attrName>
                                        </p:attrNameLst>
                                      </p:cBhvr>
                                      <p:to>
                                        <p:strVal val="visible"/>
                                      </p:to>
                                    </p:set>
                                    <p:animEffect filter="fade" transition="in">
                                      <p:cBhvr additive="repl">
                                        <p:cTn id="202" dur="2000"/>
                                        <p:tgtEl>
                                          <p:spTgt spid="15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Random Walk</a:t>
            </a:r>
            <a:endParaRPr b="0" lang="en-US" sz="4400" spc="-1" strike="noStrike">
              <a:latin typeface="Arial"/>
            </a:endParaRPr>
          </a:p>
        </p:txBody>
      </p:sp>
      <p:sp>
        <p:nvSpPr>
          <p:cNvPr id="157" name="CustomShape 2"/>
          <p:cNvSpPr/>
          <p:nvPr/>
        </p:nvSpPr>
        <p:spPr>
          <a:xfrm>
            <a:off x="457200" y="1600200"/>
            <a:ext cx="8228880" cy="4525200"/>
          </a:xfrm>
          <a:prstGeom prst="rect">
            <a:avLst/>
          </a:prstGeom>
          <a:noFill/>
          <a:ln>
            <a:noFill/>
          </a:ln>
        </p:spPr>
        <p:style>
          <a:lnRef idx="0"/>
          <a:fillRef idx="0"/>
          <a:effectRef idx="0"/>
          <a:fontRef idx="minor"/>
        </p:style>
      </p:sp>
      <p:pic>
        <p:nvPicPr>
          <p:cNvPr id="158" name="Picture 2" descr=""/>
          <p:cNvPicPr/>
          <p:nvPr/>
        </p:nvPicPr>
        <p:blipFill>
          <a:blip r:embed="rId1"/>
          <a:stretch/>
        </p:blipFill>
        <p:spPr>
          <a:xfrm>
            <a:off x="838080" y="1676520"/>
            <a:ext cx="2790000" cy="2513880"/>
          </a:xfrm>
          <a:prstGeom prst="rect">
            <a:avLst/>
          </a:prstGeom>
          <a:ln w="9360">
            <a:noFill/>
          </a:ln>
        </p:spPr>
      </p:pic>
      <p:pic>
        <p:nvPicPr>
          <p:cNvPr id="159" name="Picture 3" descr=""/>
          <p:cNvPicPr/>
          <p:nvPr/>
        </p:nvPicPr>
        <p:blipFill>
          <a:blip r:embed="rId2"/>
          <a:stretch/>
        </p:blipFill>
        <p:spPr>
          <a:xfrm>
            <a:off x="4419720" y="1676520"/>
            <a:ext cx="2818800" cy="2637720"/>
          </a:xfrm>
          <a:prstGeom prst="rect">
            <a:avLst/>
          </a:prstGeom>
          <a:ln w="9360">
            <a:noFill/>
          </a:ln>
        </p:spPr>
      </p:pic>
    </p:spTree>
  </p:cSld>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0">
                                  <p:stCondLst>
                                    <p:cond delay="0"/>
                                  </p:stCondLst>
                                  <p:childTnLst>
                                    <p:set>
                                      <p:cBhvr>
                                        <p:cTn id="208" dur="1" fill="hold">
                                          <p:stCondLst>
                                            <p:cond delay="0"/>
                                          </p:stCondLst>
                                        </p:cTn>
                                        <p:tgtEl>
                                          <p:spTgt spid="158"/>
                                        </p:tgtEl>
                                        <p:attrNameLst>
                                          <p:attrName>style.visibility</p:attrName>
                                        </p:attrNameLst>
                                      </p:cBhvr>
                                      <p:to>
                                        <p:strVal val="visible"/>
                                      </p:to>
                                    </p:set>
                                    <p:animEffect filter="fade" transition="in">
                                      <p:cBhvr additive="repl">
                                        <p:cTn id="209" dur="2000"/>
                                        <p:tgtEl>
                                          <p:spTgt spid="158"/>
                                        </p:tgtEl>
                                      </p:cBhvr>
                                    </p:animEffec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0">
                                  <p:stCondLst>
                                    <p:cond delay="0"/>
                                  </p:stCondLst>
                                  <p:childTnLst>
                                    <p:set>
                                      <p:cBhvr>
                                        <p:cTn id="213" dur="1" fill="hold">
                                          <p:stCondLst>
                                            <p:cond delay="0"/>
                                          </p:stCondLst>
                                        </p:cTn>
                                        <p:tgtEl>
                                          <p:spTgt spid="159"/>
                                        </p:tgtEl>
                                        <p:attrNameLst>
                                          <p:attrName>style.visibility</p:attrName>
                                        </p:attrNameLst>
                                      </p:cBhvr>
                                      <p:to>
                                        <p:strVal val="visible"/>
                                      </p:to>
                                    </p:set>
                                    <p:animEffect filter="fade" transition="in">
                                      <p:cBhvr additive="repl">
                                        <p:cTn id="214" dur="2000"/>
                                        <p:tgtEl>
                                          <p:spTgt spid="15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57200" y="274680"/>
            <a:ext cx="8228880" cy="1142280"/>
          </a:xfrm>
          <a:prstGeom prst="rect">
            <a:avLst/>
          </a:prstGeom>
          <a:noFill/>
          <a:ln>
            <a:noFill/>
          </a:ln>
        </p:spPr>
        <p:style>
          <a:lnRef idx="0"/>
          <a:fillRef idx="0"/>
          <a:effectRef idx="0"/>
          <a:fontRef idx="minor"/>
        </p:style>
      </p:sp>
      <p:sp>
        <p:nvSpPr>
          <p:cNvPr id="161" name="CustomShape 2"/>
          <p:cNvSpPr/>
          <p:nvPr/>
        </p:nvSpPr>
        <p:spPr>
          <a:xfrm>
            <a:off x="457200" y="1600200"/>
            <a:ext cx="8228880" cy="4525200"/>
          </a:xfrm>
          <a:prstGeom prst="rect">
            <a:avLst/>
          </a:prstGeom>
          <a:noFill/>
          <a:ln>
            <a:noFill/>
          </a:ln>
        </p:spPr>
        <p:style>
          <a:lnRef idx="0"/>
          <a:fillRef idx="0"/>
          <a:effectRef idx="0"/>
          <a:fontRef idx="minor"/>
        </p:style>
      </p:sp>
      <p:pic>
        <p:nvPicPr>
          <p:cNvPr id="162" name="Picture 2" descr=""/>
          <p:cNvPicPr/>
          <p:nvPr/>
        </p:nvPicPr>
        <p:blipFill>
          <a:blip r:embed="rId1"/>
          <a:stretch/>
        </p:blipFill>
        <p:spPr>
          <a:xfrm>
            <a:off x="2666880" y="2057400"/>
            <a:ext cx="2866320" cy="2466360"/>
          </a:xfrm>
          <a:prstGeom prst="rect">
            <a:avLst/>
          </a:prstGeom>
          <a:ln w="9360">
            <a:noFill/>
          </a:ln>
        </p:spPr>
      </p:pic>
      <p:sp>
        <p:nvSpPr>
          <p:cNvPr id="163" name="Line 3"/>
          <p:cNvSpPr/>
          <p:nvPr/>
        </p:nvSpPr>
        <p:spPr>
          <a:xfrm>
            <a:off x="3581280" y="2209680"/>
            <a:ext cx="1066680" cy="1066680"/>
          </a:xfrm>
          <a:prstGeom prst="line">
            <a:avLst/>
          </a:prstGeom>
          <a:ln>
            <a:solidFill>
              <a:srgbClr val="ff0000"/>
            </a:solidFill>
            <a:round/>
          </a:ln>
        </p:spPr>
        <p:style>
          <a:lnRef idx="1">
            <a:schemeClr val="accent1"/>
          </a:lnRef>
          <a:fillRef idx="0">
            <a:schemeClr val="accent1"/>
          </a:fillRef>
          <a:effectRef idx="0">
            <a:schemeClr val="accent1"/>
          </a:effectRef>
          <a:fontRef idx="minor"/>
        </p:style>
      </p:sp>
    </p:spTree>
  </p:cSld>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10">
                                  <p:stCondLst>
                                    <p:cond delay="0"/>
                                  </p:stCondLst>
                                  <p:childTnLst>
                                    <p:set>
                                      <p:cBhvr>
                                        <p:cTn id="220" dur="1" fill="hold">
                                          <p:stCondLst>
                                            <p:cond delay="0"/>
                                          </p:stCondLst>
                                        </p:cTn>
                                        <p:tgtEl>
                                          <p:spTgt spid="162"/>
                                        </p:tgtEl>
                                        <p:attrNameLst>
                                          <p:attrName>style.visibility</p:attrName>
                                        </p:attrNameLst>
                                      </p:cBhvr>
                                      <p:to>
                                        <p:strVal val="visible"/>
                                      </p:to>
                                    </p:set>
                                    <p:animEffect filter="fade" transition="in">
                                      <p:cBhvr additive="repl">
                                        <p:cTn id="221" dur="2000"/>
                                        <p:tgtEl>
                                          <p:spTgt spid="16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MonteCarlo Simulation for average distance</a:t>
            </a:r>
            <a:endParaRPr b="0" lang="en-US" sz="4400" spc="-1" strike="noStrike">
              <a:latin typeface="Arial"/>
            </a:endParaRPr>
          </a:p>
        </p:txBody>
      </p:sp>
      <p:sp>
        <p:nvSpPr>
          <p:cNvPr id="16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To obtain an estimate of a typical distance between the starting and ending points of a random walk of n steps, we should run the simulation many times and take the average of all the distances.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such a case, we are not interested in viewing a random walk, so we first defne another function, randomWalkDistance, that is similar to  randomWalkPoints, but which returns the desired distance instead of the list of points in a walk.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latin typeface="Arial"/>
            </a:endParaRPr>
          </a:p>
        </p:txBody>
      </p:sp>
    </p:spTree>
  </p:cSld>
  <p:timing>
    <p:tnLst>
      <p:par>
        <p:cTn id="222" dur="indefinite" restart="never" nodeType="tmRoot">
          <p:childTnLst>
            <p:seq>
              <p:cTn id="223" dur="indefinite" nodeType="mainSeq">
                <p:childTnLst>
                  <p:par>
                    <p:cTn id="224" fill="hold">
                      <p:stCondLst>
                        <p:cond delay="indefinite"/>
                      </p:stCondLst>
                      <p:childTnLst>
                        <p:par>
                          <p:cTn id="225" fill="hold">
                            <p:stCondLst>
                              <p:cond delay="0"/>
                            </p:stCondLst>
                            <p:childTnLst>
                              <p:par>
                                <p:cTn id="226" nodeType="clickEffect" fill="hold" presetClass="entr" presetID="1">
                                  <p:stCondLst>
                                    <p:cond delay="0"/>
                                  </p:stCondLst>
                                  <p:childTnLst>
                                    <p:set>
                                      <p:cBhvr>
                                        <p:cTn id="227"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nodeType="clickEffect" fill="hold" presetClass="entr" presetID="1">
                                  <p:stCondLst>
                                    <p:cond delay="0"/>
                                  </p:stCondLst>
                                  <p:childTnLst>
                                    <p:set>
                                      <p:cBhvr>
                                        <p:cTn id="231"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1">
                                  <p:stCondLst>
                                    <p:cond delay="0"/>
                                  </p:stCondLst>
                                  <p:childTnLst>
                                    <p:set>
                                      <p:cBhvr>
                                        <p:cTn id="235"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MonteCarlo Simulation for average distance</a:t>
            </a:r>
            <a:endParaRPr b="0" lang="en-US" sz="4400" spc="-1" strike="noStrike">
              <a:latin typeface="Arial"/>
            </a:endParaRPr>
          </a:p>
        </p:txBody>
      </p:sp>
      <p:sp>
        <p:nvSpPr>
          <p:cNvPr id="16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For a function meanRandomWalkDistance, which returns the average distance  traveled over </a:t>
            </a:r>
            <a:r>
              <a:rPr b="1" lang="en-US" sz="3200" spc="-1" strike="noStrike">
                <a:solidFill>
                  <a:srgbClr val="000000"/>
                </a:solidFill>
                <a:latin typeface="Calibri"/>
              </a:rPr>
              <a:t>numTests</a:t>
            </a:r>
            <a:r>
              <a:rPr b="0" lang="en-US" sz="3200" spc="-1" strike="noStrike">
                <a:solidFill>
                  <a:srgbClr val="000000"/>
                </a:solidFill>
                <a:latin typeface="Calibri"/>
              </a:rPr>
              <a:t> number of random walks of n steps each, we place a call to randomWalkPoints(n) in a loop that iterates numTests number of times.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variable, numDist, accumulates the distances covered by the random walks.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Before the loop, numDist is initialized to zero; after the loop, this sum is divided by numTests to return the average distance.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One run of meanRandomWalkDistance</a:t>
            </a:r>
            <a:endParaRPr b="0" lang="en-US" sz="3200" spc="-1" strike="noStrike">
              <a:latin typeface="Arial"/>
            </a:endParaRPr>
          </a:p>
        </p:txBody>
      </p:sp>
    </p:spTree>
  </p:cSld>
  <p:timing>
    <p:tnLst>
      <p:par>
        <p:cTn id="236" dur="indefinite" restart="never" nodeType="tmRoot">
          <p:childTnLst>
            <p:seq>
              <p:cTn id="237" dur="indefinite" nodeType="mainSeq">
                <p:childTnLst>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
                                  <p:stCondLst>
                                    <p:cond delay="0"/>
                                  </p:stCondLst>
                                  <p:childTnLst>
                                    <p:set>
                                      <p:cBhvr>
                                        <p:cTn id="249"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1">
                                  <p:stCondLst>
                                    <p:cond delay="0"/>
                                  </p:stCondLst>
                                  <p:childTnLst>
                                    <p:set>
                                      <p:cBhvr>
                                        <p:cTn id="253" dur="1" fill="hold">
                                          <p:stCondLst>
                                            <p:cond delay="0"/>
                                          </p:stCondLst>
                                        </p:cTn>
                                        <p:tgtEl>
                                          <p:spTgt spid="16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Random Walk</a:t>
            </a:r>
            <a:endParaRPr b="0" lang="en-US" sz="4400" spc="-1" strike="noStrike">
              <a:latin typeface="Arial"/>
            </a:endParaRPr>
          </a:p>
        </p:txBody>
      </p:sp>
      <p:sp>
        <p:nvSpPr>
          <p:cNvPr id="12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One technique of Monte Carlo simulations that has many applications in the sciences is the random walk.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Random walk refers to the apparently random movement of an entity.</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Random walk refers to the movements of an object or changes in a variable that follow no discernible pattern or trend.</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Average Distance Covered</a:t>
            </a:r>
            <a:endParaRPr b="0" lang="en-US" sz="4400" spc="-1" strike="noStrike">
              <a:latin typeface="Arial"/>
            </a:endParaRPr>
          </a:p>
        </p:txBody>
      </p:sp>
      <p:pic>
        <p:nvPicPr>
          <p:cNvPr id="169" name="Picture 2" descr=""/>
          <p:cNvPicPr/>
          <p:nvPr/>
        </p:nvPicPr>
        <p:blipFill>
          <a:blip r:embed="rId1"/>
          <a:stretch/>
        </p:blipFill>
        <p:spPr>
          <a:xfrm>
            <a:off x="1072800" y="2439360"/>
            <a:ext cx="7053120" cy="3732120"/>
          </a:xfrm>
          <a:prstGeom prst="rect">
            <a:avLst/>
          </a:prstGeom>
          <a:ln w="9360">
            <a:noFill/>
          </a:ln>
        </p:spPr>
      </p:pic>
    </p:spTree>
  </p:cSld>
  <p:timing>
    <p:tnLst>
      <p:par>
        <p:cTn id="254" dur="indefinite" restart="never" nodeType="tmRoot">
          <p:childTnLst>
            <p:seq>
              <p:cTn id="255"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Random Walk along an Integer Line</a:t>
            </a:r>
            <a:br/>
            <a:r>
              <a:rPr b="0" lang="en-US" sz="4400" spc="-1" strike="noStrike">
                <a:solidFill>
                  <a:srgbClr val="000000"/>
                </a:solidFill>
                <a:latin typeface="Calibri"/>
                <a:ea typeface="DejaVu Sans"/>
              </a:rPr>
              <a:t>(1D Random Walk)</a:t>
            </a:r>
            <a:endParaRPr b="0" lang="en-US" sz="4400" spc="-1" strike="noStrike">
              <a:latin typeface="Arial"/>
            </a:endParaRPr>
          </a:p>
        </p:txBody>
      </p:sp>
      <p:pic>
        <p:nvPicPr>
          <p:cNvPr id="171" name="Content Placeholder 5" descr=""/>
          <p:cNvPicPr/>
          <p:nvPr/>
        </p:nvPicPr>
        <p:blipFill>
          <a:blip r:embed="rId1"/>
          <a:stretch/>
        </p:blipFill>
        <p:spPr>
          <a:xfrm>
            <a:off x="457200" y="3181320"/>
            <a:ext cx="8228520" cy="1361880"/>
          </a:xfrm>
          <a:prstGeom prst="rect">
            <a:avLst/>
          </a:prstGeom>
          <a:ln>
            <a:noFill/>
          </a:ln>
        </p:spPr>
      </p:pic>
      <p:pic>
        <p:nvPicPr>
          <p:cNvPr id="172" name="Picture 2" descr=""/>
          <p:cNvPicPr/>
          <p:nvPr/>
        </p:nvPicPr>
        <p:blipFill>
          <a:blip r:embed="rId2"/>
          <a:stretch/>
        </p:blipFill>
        <p:spPr>
          <a:xfrm>
            <a:off x="3962520" y="1599480"/>
            <a:ext cx="1218240" cy="1008360"/>
          </a:xfrm>
          <a:prstGeom prst="rect">
            <a:avLst/>
          </a:prstGeom>
          <a:ln w="9360">
            <a:noFill/>
          </a:ln>
        </p:spPr>
      </p:pic>
      <p:pic>
        <p:nvPicPr>
          <p:cNvPr id="173" name="Picture 4" descr=""/>
          <p:cNvPicPr/>
          <p:nvPr/>
        </p:nvPicPr>
        <p:blipFill>
          <a:blip r:embed="rId3"/>
          <a:stretch/>
        </p:blipFill>
        <p:spPr>
          <a:xfrm>
            <a:off x="6400800" y="1599480"/>
            <a:ext cx="1294200" cy="1089720"/>
          </a:xfrm>
          <a:prstGeom prst="rect">
            <a:avLst/>
          </a:prstGeom>
          <a:ln w="9360">
            <a:noFill/>
          </a:ln>
        </p:spPr>
      </p:pic>
      <p:sp>
        <p:nvSpPr>
          <p:cNvPr id="174" name="CustomShape 2"/>
          <p:cNvSpPr/>
          <p:nvPr/>
        </p:nvSpPr>
        <p:spPr>
          <a:xfrm>
            <a:off x="5208120" y="1904760"/>
            <a:ext cx="5158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75" name="CustomShape 3"/>
          <p:cNvSpPr/>
          <p:nvPr/>
        </p:nvSpPr>
        <p:spPr>
          <a:xfrm>
            <a:off x="7831440" y="2057040"/>
            <a:ext cx="406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76" name="CustomShape 4"/>
          <p:cNvSpPr/>
          <p:nvPr/>
        </p:nvSpPr>
        <p:spPr>
          <a:xfrm>
            <a:off x="4032360" y="3047760"/>
            <a:ext cx="15382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P(+1) = 1/2</a:t>
            </a:r>
            <a:endParaRPr b="0" lang="en-US" sz="1800" spc="-1" strike="noStrike">
              <a:latin typeface="Arial"/>
            </a:endParaRPr>
          </a:p>
        </p:txBody>
      </p:sp>
      <p:sp>
        <p:nvSpPr>
          <p:cNvPr id="177" name="CustomShape 5"/>
          <p:cNvSpPr/>
          <p:nvPr/>
        </p:nvSpPr>
        <p:spPr>
          <a:xfrm>
            <a:off x="6274440" y="3047760"/>
            <a:ext cx="14284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P(-1) = 1/2</a:t>
            </a:r>
            <a:endParaRPr b="0" lang="en-US" sz="1800" spc="-1" strike="noStrike">
              <a:latin typeface="Arial"/>
            </a:endParaRPr>
          </a:p>
        </p:txBody>
      </p:sp>
    </p:spTree>
  </p:cSld>
  <p:timing>
    <p:tnLst>
      <p:par>
        <p:cTn id="256" dur="indefinite" restart="never" nodeType="tmRoot">
          <p:childTnLst>
            <p:seq>
              <p:cTn id="257" dur="indefinite" nodeType="mainSeq">
                <p:childTnLst>
                  <p:par>
                    <p:cTn id="258" fill="hold">
                      <p:stCondLst>
                        <p:cond delay="indefinite"/>
                      </p:stCondLst>
                      <p:childTnLst>
                        <p:par>
                          <p:cTn id="259" fill="hold">
                            <p:stCondLst>
                              <p:cond delay="0"/>
                            </p:stCondLst>
                            <p:childTnLst>
                              <p:par>
                                <p:cTn id="260" nodeType="clickEffect" fill="hold" presetClass="entr" presetID="1">
                                  <p:stCondLst>
                                    <p:cond delay="0"/>
                                  </p:stCondLst>
                                  <p:childTnLst>
                                    <p:set>
                                      <p:cBhvr>
                                        <p:cTn id="261" dur="1" fill="hold">
                                          <p:stCondLst>
                                            <p:cond delay="0"/>
                                          </p:stCondLst>
                                        </p:cTn>
                                        <p:tgtEl>
                                          <p:spTgt spid="171"/>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1">
                                  <p:stCondLst>
                                    <p:cond delay="0"/>
                                  </p:stCondLst>
                                  <p:childTnLst>
                                    <p:set>
                                      <p:cBhvr>
                                        <p:cTn id="265" dur="1" fill="hold">
                                          <p:stCondLst>
                                            <p:cond delay="0"/>
                                          </p:stCondLst>
                                        </p:cTn>
                                        <p:tgtEl>
                                          <p:spTgt spid="172"/>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nodeType="clickEffect" fill="hold" presetClass="entr" presetID="1">
                                  <p:stCondLst>
                                    <p:cond delay="0"/>
                                  </p:stCondLst>
                                  <p:childTnLst>
                                    <p:set>
                                      <p:cBhvr>
                                        <p:cTn id="269" dur="1" fill="hold">
                                          <p:stCondLst>
                                            <p:cond delay="0"/>
                                          </p:stCondLst>
                                        </p:cTn>
                                        <p:tgtEl>
                                          <p:spTgt spid="173"/>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nodeType="clickEffect" fill="hold" presetClass="entr" presetID="1">
                                  <p:stCondLst>
                                    <p:cond delay="0"/>
                                  </p:stCondLst>
                                  <p:childTnLst>
                                    <p:set>
                                      <p:cBhvr>
                                        <p:cTn id="273" dur="1" fill="hold">
                                          <p:stCondLst>
                                            <p:cond delay="0"/>
                                          </p:stCondLst>
                                        </p:cTn>
                                        <p:tgtEl>
                                          <p:spTgt spid="174"/>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nodeType="clickEffect" fill="hold" presetClass="entr" presetID="1">
                                  <p:stCondLst>
                                    <p:cond delay="0"/>
                                  </p:stCondLst>
                                  <p:childTnLst>
                                    <p:set>
                                      <p:cBhvr>
                                        <p:cTn id="277" dur="1" fill="hold">
                                          <p:stCondLst>
                                            <p:cond delay="0"/>
                                          </p:stCondLst>
                                        </p:cTn>
                                        <p:tgtEl>
                                          <p:spTgt spid="175"/>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1">
                                  <p:stCondLst>
                                    <p:cond delay="0"/>
                                  </p:stCondLst>
                                  <p:childTnLst>
                                    <p:set>
                                      <p:cBhvr>
                                        <p:cTn id="281" dur="1" fill="hold">
                                          <p:stCondLst>
                                            <p:cond delay="0"/>
                                          </p:stCondLst>
                                        </p:cTn>
                                        <p:tgtEl>
                                          <p:spTgt spid="176"/>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1">
                                  <p:stCondLst>
                                    <p:cond delay="0"/>
                                  </p:stCondLst>
                                  <p:childTnLst>
                                    <p:set>
                                      <p:cBhvr>
                                        <p:cTn id="285"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Picture 2" descr=""/>
          <p:cNvPicPr/>
          <p:nvPr/>
        </p:nvPicPr>
        <p:blipFill>
          <a:blip r:embed="rId1"/>
          <a:stretch/>
        </p:blipFill>
        <p:spPr>
          <a:xfrm>
            <a:off x="762120" y="1599480"/>
            <a:ext cx="6988680" cy="2446920"/>
          </a:xfrm>
          <a:prstGeom prst="rect">
            <a:avLst/>
          </a:prstGeom>
          <a:ln w="9360">
            <a:noFill/>
          </a:ln>
        </p:spPr>
      </p:pic>
      <p:sp>
        <p:nvSpPr>
          <p:cNvPr id="179" name="CustomShape 1"/>
          <p:cNvSpPr/>
          <p:nvPr/>
        </p:nvSpPr>
        <p:spPr>
          <a:xfrm>
            <a:off x="4395600" y="4266720"/>
            <a:ext cx="11998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P(1)=1/2</a:t>
            </a:r>
            <a:endParaRPr b="0" lang="en-US" sz="1800" spc="-1" strike="noStrike">
              <a:latin typeface="Arial"/>
            </a:endParaRPr>
          </a:p>
        </p:txBody>
      </p:sp>
      <p:sp>
        <p:nvSpPr>
          <p:cNvPr id="180" name="CustomShape 2"/>
          <p:cNvSpPr/>
          <p:nvPr/>
        </p:nvSpPr>
        <p:spPr>
          <a:xfrm>
            <a:off x="2865600" y="4266720"/>
            <a:ext cx="12823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P(-1)=1/2</a:t>
            </a:r>
            <a:endParaRPr b="0" lang="en-US" sz="1800" spc="-1" strike="noStrike">
              <a:latin typeface="Arial"/>
            </a:endParaRPr>
          </a:p>
        </p:txBody>
      </p:sp>
      <p:sp>
        <p:nvSpPr>
          <p:cNvPr id="181" name="CustomShape 3"/>
          <p:cNvSpPr/>
          <p:nvPr/>
        </p:nvSpPr>
        <p:spPr>
          <a:xfrm flipH="1" flipV="1" rot="5400000">
            <a:off x="3582000" y="4113360"/>
            <a:ext cx="303120" cy="1512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82" name="CustomShape 4"/>
          <p:cNvSpPr/>
          <p:nvPr/>
        </p:nvSpPr>
        <p:spPr>
          <a:xfrm flipV="1" rot="16200000">
            <a:off x="4785480" y="4053600"/>
            <a:ext cx="150480" cy="2707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83" name="CustomShape 5"/>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Random Walk along an Integer Line</a:t>
            </a:r>
            <a:br/>
            <a:r>
              <a:rPr b="0" lang="en-US" sz="4400" spc="-1" strike="noStrike">
                <a:solidFill>
                  <a:srgbClr val="000000"/>
                </a:solidFill>
                <a:latin typeface="Calibri"/>
                <a:ea typeface="DejaVu Sans"/>
              </a:rPr>
              <a:t>(1D Random Walk)</a:t>
            </a:r>
            <a:endParaRPr b="0" lang="en-US" sz="4400" spc="-1" strike="noStrike">
              <a:latin typeface="Arial"/>
            </a:endParaRPr>
          </a:p>
        </p:txBody>
      </p:sp>
    </p:spTree>
  </p:cSld>
  <p:timing>
    <p:tnLst>
      <p:par>
        <p:cTn id="286" dur="indefinite" restart="never" nodeType="tmRoot">
          <p:childTnLst>
            <p:seq>
              <p:cTn id="287" dur="indefinite" nodeType="mainSeq">
                <p:childTnLst>
                  <p:par>
                    <p:cTn id="288" fill="hold">
                      <p:stCondLst>
                        <p:cond delay="indefinite"/>
                      </p:stCondLst>
                      <p:childTnLst>
                        <p:par>
                          <p:cTn id="289" fill="hold">
                            <p:stCondLst>
                              <p:cond delay="0"/>
                            </p:stCondLst>
                            <p:childTnLst>
                              <p:par>
                                <p:cTn id="290" nodeType="clickEffect" fill="hold" presetClass="entr" presetID="1">
                                  <p:stCondLst>
                                    <p:cond delay="0"/>
                                  </p:stCondLst>
                                  <p:childTnLst>
                                    <p:set>
                                      <p:cBhvr>
                                        <p:cTn id="291" dur="1" fill="hold">
                                          <p:stCondLst>
                                            <p:cond delay="0"/>
                                          </p:stCondLst>
                                        </p:cTn>
                                        <p:tgtEl>
                                          <p:spTgt spid="178"/>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
                                  <p:stCondLst>
                                    <p:cond delay="0"/>
                                  </p:stCondLst>
                                  <p:childTnLst>
                                    <p:set>
                                      <p:cBhvr>
                                        <p:cTn id="295" dur="1" fill="hold">
                                          <p:stCondLst>
                                            <p:cond delay="0"/>
                                          </p:stCondLst>
                                        </p:cTn>
                                        <p:tgtEl>
                                          <p:spTgt spid="180"/>
                                        </p:tgtEl>
                                        <p:attrNameLst>
                                          <p:attrName>style.visibility</p:attrName>
                                        </p:attrNameLst>
                                      </p:cBhvr>
                                      <p:to>
                                        <p:strVal val="visible"/>
                                      </p:to>
                                    </p:set>
                                  </p:childTnLst>
                                </p:cTn>
                              </p:par>
                              <p:par>
                                <p:cTn id="296" nodeType="withEffect" fill="hold" presetClass="entr" presetID="1">
                                  <p:stCondLst>
                                    <p:cond delay="0"/>
                                  </p:stCondLst>
                                  <p:childTnLst>
                                    <p:set>
                                      <p:cBhvr>
                                        <p:cTn id="297" dur="1" fill="hold">
                                          <p:stCondLst>
                                            <p:cond delay="0"/>
                                          </p:stCondLst>
                                        </p:cTn>
                                        <p:tgtEl>
                                          <p:spTgt spid="181"/>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nodeType="clickEffect" fill="hold" presetClass="entr" presetID="1">
                                  <p:stCondLst>
                                    <p:cond delay="0"/>
                                  </p:stCondLst>
                                  <p:childTnLst>
                                    <p:set>
                                      <p:cBhvr>
                                        <p:cTn id="301" dur="1" fill="hold">
                                          <p:stCondLst>
                                            <p:cond delay="0"/>
                                          </p:stCondLst>
                                        </p:cTn>
                                        <p:tgtEl>
                                          <p:spTgt spid="179"/>
                                        </p:tgtEl>
                                        <p:attrNameLst>
                                          <p:attrName>style.visibility</p:attrName>
                                        </p:attrNameLst>
                                      </p:cBhvr>
                                      <p:to>
                                        <p:strVal val="visible"/>
                                      </p:to>
                                    </p:set>
                                  </p:childTnLst>
                                </p:cTn>
                              </p:par>
                              <p:par>
                                <p:cTn id="302" nodeType="withEffect" fill="hold" presetClass="entr" presetID="1">
                                  <p:stCondLst>
                                    <p:cond delay="0"/>
                                  </p:stCondLst>
                                  <p:childTnLst>
                                    <p:set>
                                      <p:cBhvr>
                                        <p:cTn id="303"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Content Placeholder 3" descr=""/>
          <p:cNvPicPr/>
          <p:nvPr/>
        </p:nvPicPr>
        <p:blipFill>
          <a:blip r:embed="rId1"/>
          <a:stretch/>
        </p:blipFill>
        <p:spPr>
          <a:xfrm>
            <a:off x="1066680" y="2133360"/>
            <a:ext cx="6960960" cy="2112840"/>
          </a:xfrm>
          <a:prstGeom prst="rect">
            <a:avLst/>
          </a:prstGeom>
          <a:ln w="9360">
            <a:noFill/>
          </a:ln>
        </p:spPr>
      </p:pic>
      <p:sp>
        <p:nvSpPr>
          <p:cNvPr id="185" name="CustomShape 1"/>
          <p:cNvSpPr/>
          <p:nvPr/>
        </p:nvSpPr>
        <p:spPr>
          <a:xfrm>
            <a:off x="2865600" y="4419360"/>
            <a:ext cx="12823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P(-2)=1/4</a:t>
            </a:r>
            <a:endParaRPr b="0" lang="en-US" sz="1800" spc="-1" strike="noStrike">
              <a:latin typeface="Arial"/>
            </a:endParaRPr>
          </a:p>
        </p:txBody>
      </p:sp>
      <p:sp>
        <p:nvSpPr>
          <p:cNvPr id="186" name="CustomShape 2"/>
          <p:cNvSpPr/>
          <p:nvPr/>
        </p:nvSpPr>
        <p:spPr>
          <a:xfrm>
            <a:off x="5081400" y="4343040"/>
            <a:ext cx="11998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P(2)=1/4</a:t>
            </a:r>
            <a:endParaRPr b="0" lang="en-US" sz="1800" spc="-1" strike="noStrike">
              <a:latin typeface="Arial"/>
            </a:endParaRPr>
          </a:p>
        </p:txBody>
      </p:sp>
      <p:sp>
        <p:nvSpPr>
          <p:cNvPr id="187" name="CustomShape 3"/>
          <p:cNvSpPr/>
          <p:nvPr/>
        </p:nvSpPr>
        <p:spPr>
          <a:xfrm>
            <a:off x="4014720" y="4876560"/>
            <a:ext cx="11998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P(0)=1/2</a:t>
            </a:r>
            <a:endParaRPr b="0" lang="en-US" sz="1800" spc="-1" strike="noStrike">
              <a:latin typeface="Arial"/>
            </a:endParaRPr>
          </a:p>
        </p:txBody>
      </p:sp>
      <p:sp>
        <p:nvSpPr>
          <p:cNvPr id="188" name="CustomShape 4"/>
          <p:cNvSpPr/>
          <p:nvPr/>
        </p:nvSpPr>
        <p:spPr>
          <a:xfrm flipH="1" flipV="1" rot="5400000">
            <a:off x="3507120" y="4266720"/>
            <a:ext cx="150480" cy="1490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89" name="CustomShape 5"/>
          <p:cNvSpPr/>
          <p:nvPr/>
        </p:nvSpPr>
        <p:spPr>
          <a:xfrm rot="10800000">
            <a:off x="6018840" y="4494960"/>
            <a:ext cx="227520" cy="752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0" name="CustomShape 6"/>
          <p:cNvSpPr/>
          <p:nvPr/>
        </p:nvSpPr>
        <p:spPr>
          <a:xfrm flipV="1" rot="16200000">
            <a:off x="4268520" y="4527720"/>
            <a:ext cx="627120" cy="662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1" name="CustomShape 7"/>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Random Walk along an Integer Line</a:t>
            </a:r>
            <a:br/>
            <a:r>
              <a:rPr b="0" lang="en-US" sz="4400" spc="-1" strike="noStrike">
                <a:solidFill>
                  <a:srgbClr val="000000"/>
                </a:solidFill>
                <a:latin typeface="Calibri"/>
                <a:ea typeface="DejaVu Sans"/>
              </a:rPr>
              <a:t>(1D Random Walk)</a:t>
            </a:r>
            <a:endParaRPr b="0" lang="en-US" sz="4400" spc="-1" strike="noStrike">
              <a:latin typeface="Arial"/>
            </a:endParaRPr>
          </a:p>
        </p:txBody>
      </p:sp>
    </p:spTree>
  </p:cSld>
  <p:timing>
    <p:tnLst>
      <p:par>
        <p:cTn id="304" dur="indefinite" restart="never" nodeType="tmRoot">
          <p:childTnLst>
            <p:seq>
              <p:cTn id="305" dur="indefinite" nodeType="mainSeq">
                <p:childTnLst>
                  <p:par>
                    <p:cTn id="306" fill="hold">
                      <p:stCondLst>
                        <p:cond delay="indefinite"/>
                      </p:stCondLst>
                      <p:childTnLst>
                        <p:par>
                          <p:cTn id="307" fill="hold">
                            <p:stCondLst>
                              <p:cond delay="0"/>
                            </p:stCondLst>
                            <p:childTnLst>
                              <p:par>
                                <p:cTn id="308" nodeType="clickEffect" fill="hold" presetClass="entr" presetID="1">
                                  <p:stCondLst>
                                    <p:cond delay="0"/>
                                  </p:stCondLst>
                                  <p:childTnLst>
                                    <p:set>
                                      <p:cBhvr>
                                        <p:cTn id="309" dur="1" fill="hold">
                                          <p:stCondLst>
                                            <p:cond delay="0"/>
                                          </p:stCondLst>
                                        </p:cTn>
                                        <p:tgtEl>
                                          <p:spTgt spid="184"/>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nodeType="clickEffect" fill="hold" presetClass="entr" presetID="1">
                                  <p:stCondLst>
                                    <p:cond delay="0"/>
                                  </p:stCondLst>
                                  <p:childTnLst>
                                    <p:set>
                                      <p:cBhvr>
                                        <p:cTn id="313" dur="1" fill="hold">
                                          <p:stCondLst>
                                            <p:cond delay="0"/>
                                          </p:stCondLst>
                                        </p:cTn>
                                        <p:tgtEl>
                                          <p:spTgt spid="188"/>
                                        </p:tgtEl>
                                        <p:attrNameLst>
                                          <p:attrName>style.visibility</p:attrName>
                                        </p:attrNameLst>
                                      </p:cBhvr>
                                      <p:to>
                                        <p:strVal val="visible"/>
                                      </p:to>
                                    </p:set>
                                  </p:childTnLst>
                                </p:cTn>
                              </p:par>
                              <p:par>
                                <p:cTn id="314" nodeType="withEffect" fill="hold" presetClass="entr" presetID="1">
                                  <p:stCondLst>
                                    <p:cond delay="0"/>
                                  </p:stCondLst>
                                  <p:childTnLst>
                                    <p:set>
                                      <p:cBhvr>
                                        <p:cTn id="315" dur="1" fill="hold">
                                          <p:stCondLst>
                                            <p:cond delay="0"/>
                                          </p:stCondLst>
                                        </p:cTn>
                                        <p:tgtEl>
                                          <p:spTgt spid="185"/>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nodeType="clickEffect" fill="hold" presetClass="entr" presetID="1">
                                  <p:stCondLst>
                                    <p:cond delay="0"/>
                                  </p:stCondLst>
                                  <p:childTnLst>
                                    <p:set>
                                      <p:cBhvr>
                                        <p:cTn id="319" dur="1" fill="hold">
                                          <p:stCondLst>
                                            <p:cond delay="0"/>
                                          </p:stCondLst>
                                        </p:cTn>
                                        <p:tgtEl>
                                          <p:spTgt spid="186"/>
                                        </p:tgtEl>
                                        <p:attrNameLst>
                                          <p:attrName>style.visibility</p:attrName>
                                        </p:attrNameLst>
                                      </p:cBhvr>
                                      <p:to>
                                        <p:strVal val="visible"/>
                                      </p:to>
                                    </p:set>
                                  </p:childTnLst>
                                </p:cTn>
                              </p:par>
                              <p:par>
                                <p:cTn id="320" nodeType="withEffect" fill="hold" presetClass="entr" presetID="1">
                                  <p:stCondLst>
                                    <p:cond delay="0"/>
                                  </p:stCondLst>
                                  <p:childTnLst>
                                    <p:set>
                                      <p:cBhvr>
                                        <p:cTn id="321" dur="1" fill="hold">
                                          <p:stCondLst>
                                            <p:cond delay="0"/>
                                          </p:stCondLst>
                                        </p:cTn>
                                        <p:tgtEl>
                                          <p:spTgt spid="189"/>
                                        </p:tgtEl>
                                        <p:attrNameLst>
                                          <p:attrName>style.visibility</p:attrName>
                                        </p:attrNameLst>
                                      </p:cBhvr>
                                      <p:to>
                                        <p:strVal val="visible"/>
                                      </p:to>
                                    </p:se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1">
                                  <p:stCondLst>
                                    <p:cond delay="0"/>
                                  </p:stCondLst>
                                  <p:childTnLst>
                                    <p:set>
                                      <p:cBhvr>
                                        <p:cTn id="325" dur="1" fill="hold">
                                          <p:stCondLst>
                                            <p:cond delay="0"/>
                                          </p:stCondLst>
                                        </p:cTn>
                                        <p:tgtEl>
                                          <p:spTgt spid="187"/>
                                        </p:tgtEl>
                                        <p:attrNameLst>
                                          <p:attrName>style.visibility</p:attrName>
                                        </p:attrNameLst>
                                      </p:cBhvr>
                                      <p:to>
                                        <p:strVal val="visible"/>
                                      </p:to>
                                    </p:set>
                                  </p:childTnLst>
                                </p:cTn>
                              </p:par>
                              <p:par>
                                <p:cTn id="326" nodeType="withEffect" fill="hold" presetClass="entr" presetID="1">
                                  <p:stCondLst>
                                    <p:cond delay="0"/>
                                  </p:stCondLst>
                                  <p:childTnLst>
                                    <p:set>
                                      <p:cBhvr>
                                        <p:cTn id="327"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1599480"/>
            <a:ext cx="8228520" cy="4524840"/>
          </a:xfrm>
          <a:prstGeom prst="rect">
            <a:avLst/>
          </a:prstGeom>
          <a:noFill/>
          <a:ln>
            <a:noFill/>
          </a:ln>
        </p:spPr>
        <p:style>
          <a:lnRef idx="0"/>
          <a:fillRef idx="0"/>
          <a:effectRef idx="0"/>
          <a:fontRef idx="minor"/>
        </p:style>
      </p:sp>
      <p:pic>
        <p:nvPicPr>
          <p:cNvPr id="193" name="Picture 2" descr=""/>
          <p:cNvPicPr/>
          <p:nvPr/>
        </p:nvPicPr>
        <p:blipFill>
          <a:blip r:embed="rId1"/>
          <a:stretch/>
        </p:blipFill>
        <p:spPr>
          <a:xfrm>
            <a:off x="1009800" y="2304720"/>
            <a:ext cx="7121880" cy="2246760"/>
          </a:xfrm>
          <a:prstGeom prst="rect">
            <a:avLst/>
          </a:prstGeom>
          <a:ln w="9360">
            <a:noFill/>
          </a:ln>
        </p:spPr>
      </p:pic>
      <p:sp>
        <p:nvSpPr>
          <p:cNvPr id="194" name="CustomShape 2"/>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Random Walk along an Integer Line</a:t>
            </a:r>
            <a:br/>
            <a:r>
              <a:rPr b="0" lang="en-US" sz="4400" spc="-1" strike="noStrike">
                <a:solidFill>
                  <a:srgbClr val="000000"/>
                </a:solidFill>
                <a:latin typeface="Calibri"/>
                <a:ea typeface="DejaVu Sans"/>
              </a:rPr>
              <a:t>(1D Random Walk)</a:t>
            </a:r>
            <a:endParaRPr b="0" lang="en-US" sz="4400" spc="-1" strike="noStrike">
              <a:latin typeface="Arial"/>
            </a:endParaRPr>
          </a:p>
        </p:txBody>
      </p:sp>
    </p:spTree>
  </p:cSld>
  <p:timing>
    <p:tnLst>
      <p:par>
        <p:cTn id="328" dur="indefinite" restart="never" nodeType="tmRoot">
          <p:childTnLst>
            <p:seq>
              <p:cTn id="329" dur="indefinite" nodeType="mainSeq">
                <p:childTnLst>
                  <p:par>
                    <p:cTn id="330" fill="hold">
                      <p:stCondLst>
                        <p:cond delay="indefinite"/>
                      </p:stCondLst>
                      <p:childTnLst>
                        <p:par>
                          <p:cTn id="331" fill="hold">
                            <p:stCondLst>
                              <p:cond delay="0"/>
                            </p:stCondLst>
                            <p:childTnLst>
                              <p:par>
                                <p:cTn id="332" nodeType="clickEffect" fill="hold" presetClass="entr" presetID="1">
                                  <p:stCondLst>
                                    <p:cond delay="0"/>
                                  </p:stCondLst>
                                  <p:childTnLst>
                                    <p:set>
                                      <p:cBhvr>
                                        <p:cTn id="333"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Picture 2" descr=""/>
          <p:cNvPicPr/>
          <p:nvPr/>
        </p:nvPicPr>
        <p:blipFill>
          <a:blip r:embed="rId1"/>
          <a:stretch/>
        </p:blipFill>
        <p:spPr>
          <a:xfrm>
            <a:off x="990720" y="1523160"/>
            <a:ext cx="6960960" cy="2427120"/>
          </a:xfrm>
          <a:prstGeom prst="rect">
            <a:avLst/>
          </a:prstGeom>
          <a:ln w="9360">
            <a:noFill/>
          </a:ln>
        </p:spPr>
      </p:pic>
      <p:pic>
        <p:nvPicPr>
          <p:cNvPr id="196" name="Picture 4" descr=""/>
          <p:cNvPicPr/>
          <p:nvPr/>
        </p:nvPicPr>
        <p:blipFill>
          <a:blip r:embed="rId2"/>
          <a:stretch/>
        </p:blipFill>
        <p:spPr>
          <a:xfrm>
            <a:off x="1066680" y="4419360"/>
            <a:ext cx="6817320" cy="2132640"/>
          </a:xfrm>
          <a:prstGeom prst="rect">
            <a:avLst/>
          </a:prstGeom>
          <a:ln w="9360">
            <a:noFill/>
          </a:ln>
        </p:spPr>
      </p:pic>
      <p:sp>
        <p:nvSpPr>
          <p:cNvPr id="197"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Random Walk along an Integer Line</a:t>
            </a:r>
            <a:br/>
            <a:r>
              <a:rPr b="0" lang="en-US" sz="4400" spc="-1" strike="noStrike">
                <a:solidFill>
                  <a:srgbClr val="000000"/>
                </a:solidFill>
                <a:latin typeface="Calibri"/>
                <a:ea typeface="DejaVu Sans"/>
              </a:rPr>
              <a:t>(1D Random Walk)</a:t>
            </a:r>
            <a:endParaRPr b="0" lang="en-US" sz="4400" spc="-1" strike="noStrike">
              <a:latin typeface="Arial"/>
            </a:endParaRPr>
          </a:p>
        </p:txBody>
      </p:sp>
    </p:spTree>
  </p:cSld>
  <p:timing>
    <p:tnLst>
      <p:par>
        <p:cTn id="334" dur="indefinite" restart="never" nodeType="tmRoot">
          <p:childTnLst>
            <p:seq>
              <p:cTn id="335" dur="indefinite" nodeType="mainSeq">
                <p:childTnLst>
                  <p:par>
                    <p:cTn id="336" fill="hold">
                      <p:stCondLst>
                        <p:cond delay="indefinite"/>
                      </p:stCondLst>
                      <p:childTnLst>
                        <p:par>
                          <p:cTn id="337" fill="hold">
                            <p:stCondLst>
                              <p:cond delay="0"/>
                            </p:stCondLst>
                            <p:childTnLst>
                              <p:par>
                                <p:cTn id="338" nodeType="clickEffect" fill="hold" presetClass="entr" presetID="1">
                                  <p:stCondLst>
                                    <p:cond delay="0"/>
                                  </p:stCondLst>
                                  <p:childTnLst>
                                    <p:set>
                                      <p:cBhvr>
                                        <p:cTn id="339" dur="1" fill="hold">
                                          <p:stCondLst>
                                            <p:cond delay="0"/>
                                          </p:stCondLst>
                                        </p:cTn>
                                        <p:tgtEl>
                                          <p:spTgt spid="19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nodeType="clickEffect" fill="hold" presetClass="entr" presetID="1">
                                  <p:stCondLst>
                                    <p:cond delay="0"/>
                                  </p:stCondLst>
                                  <p:childTnLst>
                                    <p:set>
                                      <p:cBhvr>
                                        <p:cTn id="343"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Probability at different points</a:t>
            </a:r>
            <a:br/>
            <a:r>
              <a:rPr b="0" lang="en-US" sz="4400" spc="-1" strike="noStrike">
                <a:solidFill>
                  <a:srgbClr val="000000"/>
                </a:solidFill>
                <a:latin typeface="Calibri"/>
                <a:ea typeface="DejaVu Sans"/>
              </a:rPr>
              <a:t>of integer line in successive coin flips</a:t>
            </a:r>
            <a:endParaRPr b="0" lang="en-US" sz="4400" spc="-1" strike="noStrike">
              <a:latin typeface="Arial"/>
            </a:endParaRPr>
          </a:p>
        </p:txBody>
      </p:sp>
      <p:graphicFrame>
        <p:nvGraphicFramePr>
          <p:cNvPr id="199" name="Table 2"/>
          <p:cNvGraphicFramePr/>
          <p:nvPr/>
        </p:nvGraphicFramePr>
        <p:xfrm>
          <a:off x="457200" y="1600200"/>
          <a:ext cx="8228880" cy="5370120"/>
        </p:xfrm>
        <a:graphic>
          <a:graphicData uri="http://schemas.openxmlformats.org/drawingml/2006/table">
            <a:tbl>
              <a:tblPr/>
              <a:tblGrid>
                <a:gridCol w="456840"/>
                <a:gridCol w="456840"/>
                <a:gridCol w="456840"/>
                <a:gridCol w="456840"/>
                <a:gridCol w="456840"/>
                <a:gridCol w="456840"/>
                <a:gridCol w="456840"/>
                <a:gridCol w="456840"/>
                <a:gridCol w="456840"/>
                <a:gridCol w="456840"/>
                <a:gridCol w="456840"/>
                <a:gridCol w="456840"/>
                <a:gridCol w="456840"/>
                <a:gridCol w="609840"/>
                <a:gridCol w="380880"/>
                <a:gridCol w="380880"/>
                <a:gridCol w="456840"/>
                <a:gridCol w="461880"/>
              </a:tblGrid>
              <a:tr h="40068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-8</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-2</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0</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2</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8</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00680">
                <a:tc>
                  <a:txBody>
                    <a:bodyPr/>
                    <a:p>
                      <a:pPr>
                        <a:lnSpc>
                          <a:spcPct val="100000"/>
                        </a:lnSpc>
                      </a:pPr>
                      <a:r>
                        <a:rPr b="0" lang="en-US" sz="1400" spc="-1" strike="noStrike">
                          <a:solidFill>
                            <a:srgbClr val="000000"/>
                          </a:solidFill>
                          <a:latin typeface="Calibri"/>
                        </a:rPr>
                        <a:t>1</a:t>
                      </a:r>
                      <a:r>
                        <a:rPr b="0" lang="en-US" sz="1400" spc="-1" strike="noStrike" baseline="30000">
                          <a:solidFill>
                            <a:srgbClr val="000000"/>
                          </a:solidFill>
                          <a:latin typeface="Calibri"/>
                        </a:rPr>
                        <a:t>st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0680">
                <a:tc>
                  <a:txBody>
                    <a:bodyPr/>
                    <a:p>
                      <a:pPr>
                        <a:lnSpc>
                          <a:spcPct val="100000"/>
                        </a:lnSpc>
                      </a:pPr>
                      <a:r>
                        <a:rPr b="0" lang="en-US" sz="1400" spc="-1" strike="noStrike">
                          <a:solidFill>
                            <a:srgbClr val="000000"/>
                          </a:solidFill>
                          <a:latin typeface="Calibri"/>
                        </a:rPr>
                        <a:t>2</a:t>
                      </a:r>
                      <a:r>
                        <a:rPr b="0" lang="en-US" sz="1400" spc="-1" strike="noStrike" baseline="30000">
                          <a:solidFill>
                            <a:srgbClr val="000000"/>
                          </a:solidFill>
                          <a:latin typeface="Calibri"/>
                        </a:rPr>
                        <a:t>nd</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0680">
                <a:tc>
                  <a:txBody>
                    <a:bodyPr/>
                    <a:p>
                      <a:pPr>
                        <a:lnSpc>
                          <a:spcPct val="100000"/>
                        </a:lnSpc>
                      </a:pPr>
                      <a:r>
                        <a:rPr b="0" lang="en-US" sz="1400" spc="-1" strike="noStrike">
                          <a:solidFill>
                            <a:srgbClr val="000000"/>
                          </a:solidFill>
                          <a:latin typeface="Calibri"/>
                        </a:rPr>
                        <a:t>3</a:t>
                      </a:r>
                      <a:r>
                        <a:rPr b="0" lang="en-US" sz="1400" spc="-1" strike="noStrike" baseline="30000">
                          <a:solidFill>
                            <a:srgbClr val="000000"/>
                          </a:solidFill>
                          <a:latin typeface="Calibri"/>
                        </a:rPr>
                        <a:t>rd</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3/8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3/8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36760">
                <a:tc>
                  <a:txBody>
                    <a:bodyPr/>
                    <a:p>
                      <a:pPr>
                        <a:lnSpc>
                          <a:spcPct val="100000"/>
                        </a:lnSpc>
                      </a:pPr>
                      <a:r>
                        <a:rPr b="0" lang="en-US" sz="1400" spc="-1" strike="noStrike">
                          <a:solidFill>
                            <a:srgbClr val="000000"/>
                          </a:solidFill>
                          <a:latin typeface="Calibri"/>
                        </a:rPr>
                        <a:t>4</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3/8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36760">
                <a:tc>
                  <a:txBody>
                    <a:bodyPr/>
                    <a:p>
                      <a:pPr>
                        <a:lnSpc>
                          <a:spcPct val="100000"/>
                        </a:lnSpc>
                      </a:pPr>
                      <a:r>
                        <a:rPr b="0" lang="en-US" sz="1400" spc="-1" strike="noStrike">
                          <a:solidFill>
                            <a:srgbClr val="000000"/>
                          </a:solidFill>
                          <a:latin typeface="Calibri"/>
                        </a:rPr>
                        <a:t>5</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5/32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5/16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5/16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5/32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36760">
                <a:tc>
                  <a:txBody>
                    <a:bodyPr/>
                    <a:p>
                      <a:pPr>
                        <a:lnSpc>
                          <a:spcPct val="100000"/>
                        </a:lnSpc>
                      </a:pPr>
                      <a:r>
                        <a:rPr b="0" lang="en-US" sz="1400" spc="-1" strike="noStrike">
                          <a:solidFill>
                            <a:srgbClr val="000000"/>
                          </a:solidFill>
                          <a:latin typeface="Calibri"/>
                        </a:rPr>
                        <a:t>6</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1/64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3/32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15/64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5/16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15/64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3/32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1/64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44120">
                <a:tc>
                  <a:txBody>
                    <a:bodyPr/>
                    <a:p>
                      <a:pPr>
                        <a:lnSpc>
                          <a:spcPct val="100000"/>
                        </a:lnSpc>
                      </a:pPr>
                      <a:r>
                        <a:rPr b="0" lang="en-US" sz="1400" spc="-1" strike="noStrike">
                          <a:solidFill>
                            <a:srgbClr val="000000"/>
                          </a:solidFill>
                          <a:latin typeface="Calibri"/>
                        </a:rPr>
                        <a:t>7</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7/128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21/128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35/128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35/128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21/128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7/128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44120">
                <a:tc>
                  <a:txBody>
                    <a:bodyPr/>
                    <a:p>
                      <a:pPr>
                        <a:lnSpc>
                          <a:spcPct val="100000"/>
                        </a:lnSpc>
                      </a:pPr>
                      <a:r>
                        <a:rPr b="0" lang="en-US" sz="1400" spc="-1" strike="noStrike">
                          <a:solidFill>
                            <a:srgbClr val="000000"/>
                          </a:solidFill>
                          <a:latin typeface="Calibri"/>
                        </a:rPr>
                        <a:t>8</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1/256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4/128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7/44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7/32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35/128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7/32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7/44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4/128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1/256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68880">
                <a:tc>
                  <a:txBody>
                    <a:bodyPr/>
                    <a:p>
                      <a:pPr>
                        <a:lnSpc>
                          <a:spcPct val="100000"/>
                        </a:lnSpc>
                      </a:pPr>
                      <a:r>
                        <a:rPr b="0" lang="en-US" sz="1400" spc="-1" strike="noStrike">
                          <a:solidFill>
                            <a:srgbClr val="000000"/>
                          </a:solidFill>
                          <a:latin typeface="Calibri"/>
                        </a:rPr>
                        <a:t>9</a:t>
                      </a:r>
                      <a:r>
                        <a:rPr b="0" lang="en-US" sz="1400" spc="-1" strike="noStrike" baseline="30000">
                          <a:solidFill>
                            <a:srgbClr val="000000"/>
                          </a:solidFill>
                          <a:latin typeface="Calibri"/>
                        </a:rPr>
                        <a:t>th</a:t>
                      </a:r>
                      <a:endParaRPr b="0" lang="en-US" sz="1400" spc="-1" strike="noStrike">
                        <a:latin typeface="Arial"/>
                      </a:endParaRPr>
                    </a:p>
                    <a:p>
                      <a:pPr>
                        <a:lnSpc>
                          <a:spcPct val="100000"/>
                        </a:lnSpc>
                      </a:pP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344" dur="indefinite" restart="never" nodeType="tmRoot">
          <p:childTnLst>
            <p:seq>
              <p:cTn id="345"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Analysis of the 1D Random Walk</a:t>
            </a:r>
            <a:endParaRPr b="0" lang="en-US" sz="4400" spc="-1" strike="noStrike">
              <a:latin typeface="Arial"/>
            </a:endParaRPr>
          </a:p>
        </p:txBody>
      </p:sp>
      <p:sp>
        <p:nvSpPr>
          <p:cNvPr id="201" name="CustomShape 2"/>
          <p:cNvSpPr/>
          <p:nvPr/>
        </p:nvSpPr>
        <p:spPr>
          <a:xfrm>
            <a:off x="457200" y="159948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For N coin flips, we’ll most probably be between √N and - √N.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Remember the sailors story?</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Let F</a:t>
            </a:r>
            <a:r>
              <a:rPr b="0" lang="en-US" sz="3200" spc="-1" strike="noStrike" baseline="-25000">
                <a:solidFill>
                  <a:srgbClr val="000000"/>
                </a:solidFill>
                <a:latin typeface="Calibri"/>
                <a:ea typeface="DejaVu Sans"/>
              </a:rPr>
              <a:t>i </a:t>
            </a:r>
            <a:r>
              <a:rPr b="0" lang="en-US" sz="3200" spc="-1" strike="noStrike">
                <a:solidFill>
                  <a:srgbClr val="000000"/>
                </a:solidFill>
                <a:latin typeface="Calibri"/>
                <a:ea typeface="DejaVu Sans"/>
              </a:rPr>
              <a:t>denote the outcome of the i</a:t>
            </a:r>
            <a:r>
              <a:rPr b="0" lang="en-US" sz="3200" spc="-1" strike="noStrike" baseline="30000">
                <a:solidFill>
                  <a:srgbClr val="000000"/>
                </a:solidFill>
                <a:latin typeface="Calibri"/>
                <a:ea typeface="DejaVu Sans"/>
              </a:rPr>
              <a:t>th</a:t>
            </a:r>
            <a:r>
              <a:rPr b="0" lang="en-US" sz="3200" spc="-1" strike="noStrike">
                <a:solidFill>
                  <a:srgbClr val="000000"/>
                </a:solidFill>
                <a:latin typeface="Calibri"/>
                <a:ea typeface="DejaVu Sans"/>
              </a:rPr>
              <a:t> coin flip.</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a:t>
            </a:r>
            <a:r>
              <a:rPr b="0" lang="en-US" sz="3200" spc="-1" strike="noStrike" baseline="-25000">
                <a:solidFill>
                  <a:srgbClr val="000000"/>
                </a:solidFill>
                <a:latin typeface="Calibri"/>
                <a:ea typeface="DejaVu Sans"/>
              </a:rPr>
              <a:t>i </a:t>
            </a:r>
            <a:r>
              <a:rPr b="0" lang="en-US" sz="3200" spc="-1" strike="noStrike">
                <a:solidFill>
                  <a:srgbClr val="000000"/>
                </a:solidFill>
                <a:latin typeface="Calibri"/>
                <a:ea typeface="DejaVu Sans"/>
              </a:rPr>
              <a:t>is a random variable with equal probability assigned to its two different values +1 and -1.</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Let S</a:t>
            </a:r>
            <a:r>
              <a:rPr b="0" lang="en-US" sz="3200" spc="-1" strike="noStrike" baseline="-25000">
                <a:solidFill>
                  <a:srgbClr val="000000"/>
                </a:solidFill>
                <a:latin typeface="Calibri"/>
                <a:ea typeface="DejaVu Sans"/>
              </a:rPr>
              <a:t>n</a:t>
            </a:r>
            <a:r>
              <a:rPr b="0" lang="en-US" sz="3200" spc="-1" strike="noStrike">
                <a:solidFill>
                  <a:srgbClr val="000000"/>
                </a:solidFill>
                <a:latin typeface="Calibri"/>
                <a:ea typeface="DejaVu Sans"/>
              </a:rPr>
              <a:t> denote the location on the integer line after N flips. It’s also a random variable.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a:t>
            </a:r>
            <a:r>
              <a:rPr b="0" lang="en-US" sz="3200" spc="-1" strike="noStrike" baseline="-25000">
                <a:solidFill>
                  <a:srgbClr val="000000"/>
                </a:solidFill>
                <a:latin typeface="Calibri"/>
                <a:ea typeface="DejaVu Sans"/>
              </a:rPr>
              <a:t>n</a:t>
            </a:r>
            <a:r>
              <a:rPr b="0" lang="en-US" sz="3200" spc="-1" strike="noStrike">
                <a:solidFill>
                  <a:srgbClr val="000000"/>
                </a:solidFill>
                <a:latin typeface="Calibri"/>
                <a:ea typeface="DejaVu Sans"/>
              </a:rPr>
              <a:t> = F</a:t>
            </a:r>
            <a:r>
              <a:rPr b="0" lang="en-US" sz="3200" spc="-1" strike="noStrike" baseline="-25000">
                <a:solidFill>
                  <a:srgbClr val="000000"/>
                </a:solidFill>
                <a:latin typeface="Calibri"/>
                <a:ea typeface="DejaVu Sans"/>
              </a:rPr>
              <a:t>1</a:t>
            </a:r>
            <a:r>
              <a:rPr b="0" lang="en-US" sz="3200" spc="-1" strike="noStrike">
                <a:solidFill>
                  <a:srgbClr val="000000"/>
                </a:solidFill>
                <a:latin typeface="Calibri"/>
                <a:ea typeface="DejaVu Sans"/>
              </a:rPr>
              <a:t>+F</a:t>
            </a:r>
            <a:r>
              <a:rPr b="0" lang="en-US" sz="3200" spc="-1" strike="noStrike" baseline="-25000">
                <a:solidFill>
                  <a:srgbClr val="000000"/>
                </a:solidFill>
                <a:latin typeface="Calibri"/>
                <a:ea typeface="DejaVu Sans"/>
              </a:rPr>
              <a:t>2</a:t>
            </a:r>
            <a:r>
              <a:rPr b="0" lang="en-US" sz="3200" spc="-1" strike="noStrike">
                <a:solidFill>
                  <a:srgbClr val="000000"/>
                </a:solidFill>
                <a:latin typeface="Calibri"/>
                <a:ea typeface="DejaVu Sans"/>
              </a:rPr>
              <a:t>+F</a:t>
            </a:r>
            <a:r>
              <a:rPr b="0" lang="en-US" sz="3200" spc="-1" strike="noStrike" baseline="-25000">
                <a:solidFill>
                  <a:srgbClr val="000000"/>
                </a:solidFill>
                <a:latin typeface="Calibri"/>
                <a:ea typeface="DejaVu Sans"/>
              </a:rPr>
              <a:t>3</a:t>
            </a:r>
            <a:r>
              <a:rPr b="0" lang="en-US" sz="3200" spc="-1" strike="noStrike">
                <a:solidFill>
                  <a:srgbClr val="000000"/>
                </a:solidFill>
                <a:latin typeface="Calibri"/>
                <a:ea typeface="DejaVu Sans"/>
              </a:rPr>
              <a:t>+….+F </a:t>
            </a:r>
            <a:endParaRPr b="0" lang="en-US" sz="3200" spc="-1" strike="noStrike">
              <a:latin typeface="Arial"/>
            </a:endParaRPr>
          </a:p>
        </p:txBody>
      </p:sp>
    </p:spTree>
  </p:cSld>
  <p:timing>
    <p:tnLst>
      <p:par>
        <p:cTn id="346" dur="indefinite" restart="never" nodeType="tmRoot">
          <p:childTnLst>
            <p:seq>
              <p:cTn id="347" dur="indefinite" nodeType="mainSeq">
                <p:childTnLst>
                  <p:par>
                    <p:cTn id="348" fill="hold">
                      <p:stCondLst>
                        <p:cond delay="indefinite"/>
                      </p:stCondLst>
                      <p:childTnLst>
                        <p:par>
                          <p:cTn id="349" fill="hold">
                            <p:stCondLst>
                              <p:cond delay="0"/>
                            </p:stCondLst>
                            <p:childTnLst>
                              <p:par>
                                <p:cTn id="350" nodeType="clickEffect" fill="hold" presetClass="entr" presetID="1">
                                  <p:stCondLst>
                                    <p:cond delay="0"/>
                                  </p:stCondLst>
                                  <p:childTnLst>
                                    <p:set>
                                      <p:cBhvr>
                                        <p:cTn id="351"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352" fill="hold">
                      <p:stCondLst>
                        <p:cond delay="indefinite"/>
                      </p:stCondLst>
                      <p:childTnLst>
                        <p:par>
                          <p:cTn id="353" fill="hold">
                            <p:stCondLst>
                              <p:cond delay="0"/>
                            </p:stCondLst>
                            <p:childTnLst>
                              <p:par>
                                <p:cTn id="354" nodeType="clickEffect" fill="hold" presetClass="entr" presetID="1">
                                  <p:stCondLst>
                                    <p:cond delay="0"/>
                                  </p:stCondLst>
                                  <p:childTnLst>
                                    <p:set>
                                      <p:cBhvr>
                                        <p:cTn id="355"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nodeType="clickEffect" fill="hold" presetClass="entr" presetID="1">
                                  <p:stCondLst>
                                    <p:cond delay="0"/>
                                  </p:stCondLst>
                                  <p:childTnLst>
                                    <p:set>
                                      <p:cBhvr>
                                        <p:cTn id="359"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360" fill="hold">
                      <p:stCondLst>
                        <p:cond delay="indefinite"/>
                      </p:stCondLst>
                      <p:childTnLst>
                        <p:par>
                          <p:cTn id="361" fill="hold">
                            <p:stCondLst>
                              <p:cond delay="0"/>
                            </p:stCondLst>
                            <p:childTnLst>
                              <p:par>
                                <p:cTn id="362" nodeType="clickEffect" fill="hold" presetClass="entr" presetID="1">
                                  <p:stCondLst>
                                    <p:cond delay="0"/>
                                  </p:stCondLst>
                                  <p:childTnLst>
                                    <p:set>
                                      <p:cBhvr>
                                        <p:cTn id="363"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364" fill="hold">
                      <p:stCondLst>
                        <p:cond delay="indefinite"/>
                      </p:stCondLst>
                      <p:childTnLst>
                        <p:par>
                          <p:cTn id="365" fill="hold">
                            <p:stCondLst>
                              <p:cond delay="0"/>
                            </p:stCondLst>
                            <p:childTnLst>
                              <p:par>
                                <p:cTn id="366" nodeType="clickEffect" fill="hold" presetClass="entr" presetID="1">
                                  <p:stCondLst>
                                    <p:cond delay="0"/>
                                  </p:stCondLst>
                                  <p:childTnLst>
                                    <p:set>
                                      <p:cBhvr>
                                        <p:cTn id="367"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nodeType="clickEffect" fill="hold" presetClass="entr" presetID="1">
                                  <p:stCondLst>
                                    <p:cond delay="0"/>
                                  </p:stCondLst>
                                  <p:childTnLst>
                                    <p:set>
                                      <p:cBhvr>
                                        <p:cTn id="371" dur="1" fill="hold">
                                          <p:stCondLst>
                                            <p:cond delay="0"/>
                                          </p:stCondLst>
                                        </p:cTn>
                                        <p:tgtEl>
                                          <p:spTgt spid="20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Analysis of the 1D Random Walk</a:t>
            </a:r>
            <a:endParaRPr b="0" lang="en-US" sz="4400" spc="-1" strike="noStrike">
              <a:latin typeface="Arial"/>
            </a:endParaRPr>
          </a:p>
        </p:txBody>
      </p:sp>
      <p:sp>
        <p:nvSpPr>
          <p:cNvPr id="203" name="CustomShape 2"/>
          <p:cNvSpPr/>
          <p:nvPr/>
        </p:nvSpPr>
        <p:spPr>
          <a:xfrm>
            <a:off x="457200" y="159948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expected value of F</a:t>
            </a:r>
            <a:r>
              <a:rPr b="0" lang="en-US" sz="3200" spc="-1" strike="noStrike" baseline="-25000">
                <a:solidFill>
                  <a:srgbClr val="000000"/>
                </a:solidFill>
                <a:latin typeface="Calibri"/>
                <a:ea typeface="DejaVu Sans"/>
              </a:rPr>
              <a:t>i</a:t>
            </a:r>
            <a:r>
              <a:rPr b="0" lang="en-US" sz="3200" spc="-1" strike="noStrike">
                <a:solidFill>
                  <a:srgbClr val="000000"/>
                </a:solidFill>
                <a:latin typeface="Calibri"/>
                <a:ea typeface="DejaVu Sans"/>
              </a:rPr>
              <a:t> is (1/2)(+1)+(1/2)(-1)=0</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expected value of S</a:t>
            </a:r>
            <a:r>
              <a:rPr b="0" lang="en-US" sz="3200" spc="-1" strike="noStrike" baseline="-25000">
                <a:solidFill>
                  <a:srgbClr val="000000"/>
                </a:solidFill>
                <a:latin typeface="Calibri"/>
                <a:ea typeface="DejaVu Sans"/>
              </a:rPr>
              <a:t>n</a:t>
            </a:r>
            <a:r>
              <a:rPr b="0" lang="en-US" sz="3200" spc="-1" strike="noStrike">
                <a:solidFill>
                  <a:srgbClr val="000000"/>
                </a:solidFill>
                <a:latin typeface="Calibri"/>
                <a:ea typeface="DejaVu Sans"/>
              </a:rPr>
              <a:t> is the sum of all the expected values of F</a:t>
            </a:r>
            <a:r>
              <a:rPr b="0" lang="en-US" sz="3200" spc="-1" strike="noStrike" baseline="-25000">
                <a:solidFill>
                  <a:srgbClr val="000000"/>
                </a:solidFill>
                <a:latin typeface="Calibri"/>
                <a:ea typeface="DejaVu Sans"/>
              </a:rPr>
              <a:t>i</a:t>
            </a:r>
            <a:r>
              <a:rPr b="0" lang="en-US" sz="3200" spc="-1" strike="noStrike">
                <a:solidFill>
                  <a:srgbClr val="000000"/>
                </a:solidFill>
                <a:latin typeface="Calibri"/>
                <a:ea typeface="DejaVu Sans"/>
              </a:rPr>
              <a:t> i.e. 0.</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Over many Random walks, the average of your location will be 0.</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endParaRPr b="0" lang="en-US" sz="3200" spc="-1" strike="noStrike">
              <a:latin typeface="Arial"/>
            </a:endParaRPr>
          </a:p>
        </p:txBody>
      </p:sp>
    </p:spTree>
  </p:cSld>
  <p:timing>
    <p:tnLst>
      <p:par>
        <p:cTn id="372" dur="indefinite" restart="never" nodeType="tmRoot">
          <p:childTnLst>
            <p:seq>
              <p:cTn id="373" dur="indefinite" nodeType="mainSeq">
                <p:childTnLst>
                  <p:par>
                    <p:cTn id="374" fill="hold">
                      <p:stCondLst>
                        <p:cond delay="indefinite"/>
                      </p:stCondLst>
                      <p:childTnLst>
                        <p:par>
                          <p:cTn id="375" fill="hold">
                            <p:stCondLst>
                              <p:cond delay="0"/>
                            </p:stCondLst>
                            <p:childTnLst>
                              <p:par>
                                <p:cTn id="376" nodeType="clickEffect" fill="hold" presetClass="entr" presetID="1">
                                  <p:stCondLst>
                                    <p:cond delay="0"/>
                                  </p:stCondLst>
                                  <p:childTnLst>
                                    <p:set>
                                      <p:cBhvr>
                                        <p:cTn id="377" dur="1" fill="hold">
                                          <p:stCondLst>
                                            <p:cond delay="0"/>
                                          </p:stCondLst>
                                        </p:cTn>
                                        <p:tgtEl>
                                          <p:spTgt spid="203">
                                            <p:txEl>
                                              <p:pRg st="0" end="0"/>
                                            </p:txEl>
                                          </p:spTgt>
                                        </p:tgtEl>
                                        <p:attrNameLst>
                                          <p:attrName>style.visibility</p:attrName>
                                        </p:attrNameLst>
                                      </p:cBhvr>
                                      <p:to>
                                        <p:strVal val="visible"/>
                                      </p:to>
                                    </p:set>
                                  </p:childTnLst>
                                </p:cTn>
                              </p:par>
                            </p:childTnLst>
                          </p:cTn>
                        </p:par>
                      </p:childTnLst>
                    </p:cTn>
                  </p:par>
                  <p:par>
                    <p:cTn id="378" fill="hold">
                      <p:stCondLst>
                        <p:cond delay="indefinite"/>
                      </p:stCondLst>
                      <p:childTnLst>
                        <p:par>
                          <p:cTn id="379" fill="hold">
                            <p:stCondLst>
                              <p:cond delay="0"/>
                            </p:stCondLst>
                            <p:childTnLst>
                              <p:par>
                                <p:cTn id="380" nodeType="clickEffect" fill="hold" presetClass="entr" presetID="1">
                                  <p:stCondLst>
                                    <p:cond delay="0"/>
                                  </p:stCondLst>
                                  <p:childTnLst>
                                    <p:set>
                                      <p:cBhvr>
                                        <p:cTn id="381"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1">
                                  <p:stCondLst>
                                    <p:cond delay="0"/>
                                  </p:stCondLst>
                                  <p:childTnLst>
                                    <p:set>
                                      <p:cBhvr>
                                        <p:cTn id="385"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nodeType="clickEffect" fill="hold" presetClass="entr" presetID="1">
                                  <p:stCondLst>
                                    <p:cond delay="0"/>
                                  </p:stCondLst>
                                  <p:childTnLst>
                                    <p:set>
                                      <p:cBhvr>
                                        <p:cTn id="389"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Random Walk in 2D</a:t>
            </a:r>
            <a:endParaRPr b="0" lang="en-US" sz="4400" spc="-1" strike="noStrike">
              <a:latin typeface="Arial"/>
            </a:endParaRPr>
          </a:p>
        </p:txBody>
      </p:sp>
      <p:sp>
        <p:nvSpPr>
          <p:cNvPr id="205" name="CustomShape 2"/>
          <p:cNvSpPr/>
          <p:nvPr/>
        </p:nvSpPr>
        <p:spPr>
          <a:xfrm>
            <a:off x="457200" y="159948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same holds true for Random Walk in 2D. The entity returns to its starting location multiple times during the walk.</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This answers George Polya’s question of “What are the chances of two randomly walking couple bumping into each other?”.</a:t>
            </a:r>
            <a:endParaRPr b="0" lang="en-US" sz="3200" spc="-1" strike="noStrike">
              <a:latin typeface="Arial"/>
            </a:endParaRPr>
          </a:p>
        </p:txBody>
      </p:sp>
    </p:spTree>
  </p:cSld>
  <p:timing>
    <p:tnLst>
      <p:par>
        <p:cTn id="390" dur="indefinite" restart="never" nodeType="tmRoot">
          <p:childTnLst>
            <p:seq>
              <p:cTn id="391" dur="indefinite" nodeType="mainSeq">
                <p:childTnLst>
                  <p:par>
                    <p:cTn id="392" fill="hold">
                      <p:stCondLst>
                        <p:cond delay="indefinite"/>
                      </p:stCondLst>
                      <p:childTnLst>
                        <p:par>
                          <p:cTn id="393" fill="hold">
                            <p:stCondLst>
                              <p:cond delay="0"/>
                            </p:stCondLst>
                            <p:childTnLst>
                              <p:par>
                                <p:cTn id="394" nodeType="clickEffect" fill="hold" presetClass="entr" presetID="1">
                                  <p:stCondLst>
                                    <p:cond delay="0"/>
                                  </p:stCondLst>
                                  <p:childTnLst>
                                    <p:set>
                                      <p:cBhvr>
                                        <p:cTn id="395"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1">
                                  <p:stCondLst>
                                    <p:cond delay="0"/>
                                  </p:stCondLst>
                                  <p:childTnLst>
                                    <p:set>
                                      <p:cBhvr>
                                        <p:cTn id="399"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History of Random Walk – Brownian Motion</a:t>
            </a:r>
            <a:endParaRPr b="0" lang="en-US" sz="4400" spc="-1" strike="noStrike">
              <a:latin typeface="Arial"/>
            </a:endParaRPr>
          </a:p>
        </p:txBody>
      </p:sp>
      <p:sp>
        <p:nvSpPr>
          <p:cNvPr id="12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1827, Scottish botanist Robert Brown was studying pollen grains which he had mixed in water.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Although the water was absolutely still, the pollen grains seemed to quiver and move about randomly.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He could not stop the motion, or explain it.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He carefully described his observations in a paper.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When other researchers were able to reproduce the same behavior, even using other liquids and other particles, the phenomenon was named Brownian Motion, although no one had a good explanation for what they were observing.</a:t>
            </a:r>
            <a:endParaRPr b="0" lang="en-US" sz="3200" spc="-1" strike="noStrike">
              <a:latin typeface="Arial"/>
            </a:endParaRPr>
          </a:p>
        </p:txBody>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Types of Random Walk</a:t>
            </a:r>
            <a:endParaRPr b="0" lang="en-US" sz="4400" spc="-1" strike="noStrike">
              <a:latin typeface="Arial"/>
            </a:endParaRPr>
          </a:p>
        </p:txBody>
      </p:sp>
      <p:sp>
        <p:nvSpPr>
          <p:cNvPr id="207" name="CustomShape 2"/>
          <p:cNvSpPr/>
          <p:nvPr/>
        </p:nvSpPr>
        <p:spPr>
          <a:xfrm>
            <a:off x="457200" y="159948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Recurrent walk </a:t>
            </a:r>
            <a:r>
              <a:rPr b="0" lang="en-US" sz="3200" spc="-1" strike="noStrike">
                <a:solidFill>
                  <a:srgbClr val="000000"/>
                </a:solidFill>
                <a:latin typeface="Calibri"/>
                <a:ea typeface="DejaVu Sans"/>
              </a:rPr>
              <a:t>is the random walk where there is 100% probability of returning to the starting point.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Random walk in 1D and 2D are recurrent random walks.</a:t>
            </a:r>
            <a:endParaRPr b="0" lang="en-US" sz="3200" spc="-1" strike="noStrike">
              <a:latin typeface="Arial"/>
            </a:endParaRPr>
          </a:p>
          <a:p>
            <a:pPr marL="343080" indent="-34200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Transient Random Walk </a:t>
            </a:r>
            <a:r>
              <a:rPr b="0" lang="en-US" sz="3200" spc="-1" strike="noStrike">
                <a:solidFill>
                  <a:srgbClr val="000000"/>
                </a:solidFill>
                <a:latin typeface="Calibri"/>
                <a:ea typeface="DejaVu Sans"/>
              </a:rPr>
              <a:t>is the random walk in which there is a positive probability that it never returns to its starting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Random walk in 3D or higher dimensions is transient random walk.</a:t>
            </a:r>
            <a:endParaRPr b="0" lang="en-US"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A drunk man will finally find his way back to his home but a drunk bird will be lost forever.</a:t>
            </a:r>
            <a:endParaRPr b="0" lang="en-US" sz="2800" spc="-1" strike="noStrike">
              <a:latin typeface="Arial"/>
            </a:endParaRPr>
          </a:p>
        </p:txBody>
      </p:sp>
    </p:spTree>
  </p:cSld>
  <p:timing>
    <p:tnLst>
      <p:par>
        <p:cTn id="400" dur="indefinite" restart="never" nodeType="tmRoot">
          <p:childTnLst>
            <p:seq>
              <p:cTn id="401" dur="indefinite" nodeType="mainSeq">
                <p:childTnLst>
                  <p:par>
                    <p:cTn id="402" fill="hold">
                      <p:stCondLst>
                        <p:cond delay="indefinite"/>
                      </p:stCondLst>
                      <p:childTnLst>
                        <p:par>
                          <p:cTn id="403" fill="hold">
                            <p:stCondLst>
                              <p:cond delay="0"/>
                            </p:stCondLst>
                            <p:childTnLst>
                              <p:par>
                                <p:cTn id="404" nodeType="clickEffect" fill="hold" presetClass="entr" presetID="1">
                                  <p:stCondLst>
                                    <p:cond delay="0"/>
                                  </p:stCondLst>
                                  <p:childTnLst>
                                    <p:set>
                                      <p:cBhvr>
                                        <p:cTn id="405" dur="1" fill="hold">
                                          <p:stCondLst>
                                            <p:cond delay="0"/>
                                          </p:stCondLst>
                                        </p:cTn>
                                        <p:tgtEl>
                                          <p:spTgt spid="207">
                                            <p:txEl>
                                              <p:pRg st="0" end="0"/>
                                            </p:txEl>
                                          </p:spTgt>
                                        </p:tgtEl>
                                        <p:attrNameLst>
                                          <p:attrName>style.visibility</p:attrName>
                                        </p:attrNameLst>
                                      </p:cBhvr>
                                      <p:to>
                                        <p:strVal val="visible"/>
                                      </p:to>
                                    </p:set>
                                  </p:childTnLst>
                                </p:cTn>
                              </p:par>
                            </p:childTnLst>
                          </p:cTn>
                        </p:par>
                      </p:childTnLst>
                    </p:cTn>
                  </p:par>
                  <p:par>
                    <p:cTn id="406" fill="hold">
                      <p:stCondLst>
                        <p:cond delay="indefinite"/>
                      </p:stCondLst>
                      <p:childTnLst>
                        <p:par>
                          <p:cTn id="407" fill="hold">
                            <p:stCondLst>
                              <p:cond delay="0"/>
                            </p:stCondLst>
                            <p:childTnLst>
                              <p:par>
                                <p:cTn id="408" nodeType="clickEffect" fill="hold" presetClass="entr" presetID="1">
                                  <p:stCondLst>
                                    <p:cond delay="0"/>
                                  </p:stCondLst>
                                  <p:childTnLst>
                                    <p:set>
                                      <p:cBhvr>
                                        <p:cTn id="409" dur="1" fill="hold">
                                          <p:stCondLst>
                                            <p:cond delay="0"/>
                                          </p:stCondLst>
                                        </p:cTn>
                                        <p:tgtEl>
                                          <p:spTgt spid="207">
                                            <p:txEl>
                                              <p:pRg st="1" end="1"/>
                                            </p:txEl>
                                          </p:spTgt>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nodeType="clickEffect" fill="hold" presetClass="entr" presetID="1">
                                  <p:stCondLst>
                                    <p:cond delay="0"/>
                                  </p:stCondLst>
                                  <p:childTnLst>
                                    <p:set>
                                      <p:cBhvr>
                                        <p:cTn id="413" dur="1" fill="hold">
                                          <p:stCondLst>
                                            <p:cond delay="0"/>
                                          </p:stCondLst>
                                        </p:cTn>
                                        <p:tgtEl>
                                          <p:spTgt spid="207">
                                            <p:txEl>
                                              <p:pRg st="2" end="2"/>
                                            </p:txEl>
                                          </p:spTgt>
                                        </p:tgtEl>
                                        <p:attrNameLst>
                                          <p:attrName>style.visibility</p:attrName>
                                        </p:attrNameLst>
                                      </p:cBhvr>
                                      <p:to>
                                        <p:strVal val="visible"/>
                                      </p:to>
                                    </p:set>
                                  </p:childTnLst>
                                </p:cTn>
                              </p:par>
                            </p:childTnLst>
                          </p:cTn>
                        </p:par>
                      </p:childTnLst>
                    </p:cTn>
                  </p:par>
                  <p:par>
                    <p:cTn id="414" fill="hold">
                      <p:stCondLst>
                        <p:cond delay="indefinite"/>
                      </p:stCondLst>
                      <p:childTnLst>
                        <p:par>
                          <p:cTn id="415" fill="hold">
                            <p:stCondLst>
                              <p:cond delay="0"/>
                            </p:stCondLst>
                            <p:childTnLst>
                              <p:par>
                                <p:cTn id="416" nodeType="clickEffect" fill="hold" presetClass="entr" presetID="1">
                                  <p:stCondLst>
                                    <p:cond delay="0"/>
                                  </p:stCondLst>
                                  <p:childTnLst>
                                    <p:set>
                                      <p:cBhvr>
                                        <p:cTn id="417" dur="1" fill="hold">
                                          <p:stCondLst>
                                            <p:cond delay="0"/>
                                          </p:stCondLst>
                                        </p:cTn>
                                        <p:tgtEl>
                                          <p:spTgt spid="207">
                                            <p:txEl>
                                              <p:pRg st="3" end="3"/>
                                            </p:txEl>
                                          </p:spTgt>
                                        </p:tgtEl>
                                        <p:attrNameLst>
                                          <p:attrName>style.visibility</p:attrName>
                                        </p:attrNameLst>
                                      </p:cBhvr>
                                      <p:to>
                                        <p:strVal val="visible"/>
                                      </p:to>
                                    </p:set>
                                  </p:childTnLst>
                                </p:cTn>
                              </p:par>
                              <p:par>
                                <p:cTn id="418" nodeType="withEffect" fill="hold" presetClass="entr" presetID="1">
                                  <p:stCondLst>
                                    <p:cond delay="0"/>
                                  </p:stCondLst>
                                  <p:childTnLst>
                                    <p:set>
                                      <p:cBhvr>
                                        <p:cTn id="419" dur="1" fill="hold">
                                          <p:stCondLst>
                                            <p:cond delay="0"/>
                                          </p:stCondLst>
                                        </p:cTn>
                                        <p:tgtEl>
                                          <p:spTgt spid="20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Simple (and not so Simple) Random Walk</a:t>
            </a:r>
            <a:endParaRPr b="0" lang="en-US" sz="4400" spc="-1" strike="noStrike">
              <a:latin typeface="Arial"/>
            </a:endParaRPr>
          </a:p>
        </p:txBody>
      </p:sp>
      <p:sp>
        <p:nvSpPr>
          <p:cNvPr id="209" name="CustomShape 2"/>
          <p:cNvSpPr/>
          <p:nvPr/>
        </p:nvSpPr>
        <p:spPr>
          <a:xfrm>
            <a:off x="457200" y="159948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What we have seen in 1D Random walk along the integer line is a Simple Random Walk because in Simple Random Walk, we have equal probabilities of moving in each direction.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These probabilities can be different but then it won’t be a simple random walk.</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Suppose the probability of moving towards right is p = 3/4, then the probability of moving towards the left is 1 - p = 1/4</a:t>
            </a:r>
            <a:endParaRPr b="0" lang="en-US" sz="3200" spc="-1" strike="noStrike">
              <a:latin typeface="Arial"/>
            </a:endParaRPr>
          </a:p>
        </p:txBody>
      </p:sp>
    </p:spTree>
  </p:cSld>
  <p:timing>
    <p:tnLst>
      <p:par>
        <p:cTn id="420" dur="indefinite" restart="never" nodeType="tmRoot">
          <p:childTnLst>
            <p:seq>
              <p:cTn id="421" dur="indefinite" nodeType="mainSeq">
                <p:childTnLst>
                  <p:par>
                    <p:cTn id="422" fill="hold">
                      <p:stCondLst>
                        <p:cond delay="indefinite"/>
                      </p:stCondLst>
                      <p:childTnLst>
                        <p:par>
                          <p:cTn id="423" fill="hold">
                            <p:stCondLst>
                              <p:cond delay="0"/>
                            </p:stCondLst>
                            <p:childTnLst>
                              <p:par>
                                <p:cTn id="424" nodeType="clickEffect" fill="hold" presetClass="entr" presetID="1">
                                  <p:stCondLst>
                                    <p:cond delay="0"/>
                                  </p:stCondLst>
                                  <p:childTnLst>
                                    <p:set>
                                      <p:cBhvr>
                                        <p:cTn id="425"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426" fill="hold">
                      <p:stCondLst>
                        <p:cond delay="indefinite"/>
                      </p:stCondLst>
                      <p:childTnLst>
                        <p:par>
                          <p:cTn id="427" fill="hold">
                            <p:stCondLst>
                              <p:cond delay="0"/>
                            </p:stCondLst>
                            <p:childTnLst>
                              <p:par>
                                <p:cTn id="428" nodeType="clickEffect" fill="hold" presetClass="entr" presetID="1">
                                  <p:stCondLst>
                                    <p:cond delay="0"/>
                                  </p:stCondLst>
                                  <p:childTnLst>
                                    <p:set>
                                      <p:cBhvr>
                                        <p:cTn id="429"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430" fill="hold">
                      <p:stCondLst>
                        <p:cond delay="indefinite"/>
                      </p:stCondLst>
                      <p:childTnLst>
                        <p:par>
                          <p:cTn id="431" fill="hold">
                            <p:stCondLst>
                              <p:cond delay="0"/>
                            </p:stCondLst>
                            <p:childTnLst>
                              <p:par>
                                <p:cTn id="432" nodeType="clickEffect" fill="hold" presetClass="entr" presetID="1">
                                  <p:stCondLst>
                                    <p:cond delay="0"/>
                                  </p:stCondLst>
                                  <p:childTnLst>
                                    <p:set>
                                      <p:cBhvr>
                                        <p:cTn id="433"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57200" y="27432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Random Walks with different Probabilities</a:t>
            </a:r>
            <a:endParaRPr b="0" lang="en-US" sz="4400" spc="-1" strike="noStrike">
              <a:latin typeface="Arial"/>
            </a:endParaRPr>
          </a:p>
        </p:txBody>
      </p:sp>
      <p:sp>
        <p:nvSpPr>
          <p:cNvPr id="211" name="CustomShape 2"/>
          <p:cNvSpPr/>
          <p:nvPr/>
        </p:nvSpPr>
        <p:spPr>
          <a:xfrm>
            <a:off x="457200" y="159948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Let p be the probability of moving towards right then the probability of moving towards left will be 1-p,</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expected value of F</a:t>
            </a:r>
            <a:r>
              <a:rPr b="0" lang="en-US" sz="3200" spc="-1" strike="noStrike" baseline="-25000">
                <a:solidFill>
                  <a:srgbClr val="000000"/>
                </a:solidFill>
                <a:latin typeface="Calibri"/>
                <a:ea typeface="DejaVu Sans"/>
              </a:rPr>
              <a:t>i</a:t>
            </a:r>
            <a:r>
              <a:rPr b="0" lang="en-US" sz="3200" spc="-1" strike="noStrike">
                <a:solidFill>
                  <a:srgbClr val="000000"/>
                </a:solidFill>
                <a:latin typeface="Calibri"/>
                <a:ea typeface="DejaVu Sans"/>
              </a:rPr>
              <a:t> is then (p)(+1)+(1-p)(-1) = 2p - 1</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expected value of S</a:t>
            </a:r>
            <a:r>
              <a:rPr b="0" lang="en-US" sz="3200" spc="-1" strike="noStrike" baseline="-25000">
                <a:solidFill>
                  <a:srgbClr val="000000"/>
                </a:solidFill>
                <a:latin typeface="Calibri"/>
                <a:ea typeface="DejaVu Sans"/>
              </a:rPr>
              <a:t>n</a:t>
            </a:r>
            <a:r>
              <a:rPr b="0" lang="en-US" sz="3200" spc="-1" strike="noStrike">
                <a:solidFill>
                  <a:srgbClr val="000000"/>
                </a:solidFill>
                <a:latin typeface="Calibri"/>
                <a:ea typeface="DejaVu Sans"/>
              </a:rPr>
              <a:t> is nFi = n(2p-1)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So your average location after many random walks with the given probabilities will be n(2p-1).</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Suppose p=3/4.</a:t>
            </a:r>
            <a:endParaRPr b="0" lang="en-US"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For n= 10, S</a:t>
            </a:r>
            <a:r>
              <a:rPr b="0" lang="en-US" sz="2800" spc="-1" strike="noStrike" baseline="-25000">
                <a:solidFill>
                  <a:srgbClr val="000000"/>
                </a:solidFill>
                <a:latin typeface="Calibri"/>
                <a:ea typeface="DejaVu Sans"/>
              </a:rPr>
              <a:t>n</a:t>
            </a:r>
            <a:r>
              <a:rPr b="0" lang="en-US" sz="2800" spc="-1" strike="noStrike">
                <a:solidFill>
                  <a:srgbClr val="000000"/>
                </a:solidFill>
                <a:latin typeface="Calibri"/>
                <a:ea typeface="DejaVu Sans"/>
              </a:rPr>
              <a:t>= 5</a:t>
            </a:r>
            <a:endParaRPr b="0" lang="en-US"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For n=100, S</a:t>
            </a:r>
            <a:r>
              <a:rPr b="0" lang="en-US" sz="2800" spc="-1" strike="noStrike" baseline="-25000">
                <a:solidFill>
                  <a:srgbClr val="000000"/>
                </a:solidFill>
                <a:latin typeface="Calibri"/>
                <a:ea typeface="DejaVu Sans"/>
              </a:rPr>
              <a:t>n</a:t>
            </a:r>
            <a:r>
              <a:rPr b="0" lang="en-US" sz="2800" spc="-1" strike="noStrike">
                <a:solidFill>
                  <a:srgbClr val="000000"/>
                </a:solidFill>
                <a:latin typeface="Calibri"/>
                <a:ea typeface="DejaVu Sans"/>
              </a:rPr>
              <a:t>=50</a:t>
            </a:r>
            <a:endParaRPr b="0" lang="en-US" sz="28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endParaRPr b="0" lang="en-US" sz="3200" spc="-1" strike="noStrike">
              <a:latin typeface="Arial"/>
            </a:endParaRPr>
          </a:p>
        </p:txBody>
      </p:sp>
    </p:spTree>
  </p:cSld>
  <p:timing>
    <p:tnLst>
      <p:par>
        <p:cTn id="434" dur="indefinite" restart="never" nodeType="tmRoot">
          <p:childTnLst>
            <p:seq>
              <p:cTn id="435" dur="indefinite" nodeType="mainSeq">
                <p:childTnLst>
                  <p:par>
                    <p:cTn id="436" fill="hold">
                      <p:stCondLst>
                        <p:cond delay="indefinite"/>
                      </p:stCondLst>
                      <p:childTnLst>
                        <p:par>
                          <p:cTn id="437" fill="hold">
                            <p:stCondLst>
                              <p:cond delay="0"/>
                            </p:stCondLst>
                            <p:childTnLst>
                              <p:par>
                                <p:cTn id="438" nodeType="clickEffect" fill="hold" presetClass="entr" presetID="1">
                                  <p:stCondLst>
                                    <p:cond delay="0"/>
                                  </p:stCondLst>
                                  <p:childTnLst>
                                    <p:set>
                                      <p:cBhvr>
                                        <p:cTn id="439"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440" fill="hold">
                      <p:stCondLst>
                        <p:cond delay="indefinite"/>
                      </p:stCondLst>
                      <p:childTnLst>
                        <p:par>
                          <p:cTn id="441" fill="hold">
                            <p:stCondLst>
                              <p:cond delay="0"/>
                            </p:stCondLst>
                            <p:childTnLst>
                              <p:par>
                                <p:cTn id="442" nodeType="clickEffect" fill="hold" presetClass="entr" presetID="1">
                                  <p:stCondLst>
                                    <p:cond delay="0"/>
                                  </p:stCondLst>
                                  <p:childTnLst>
                                    <p:set>
                                      <p:cBhvr>
                                        <p:cTn id="443"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nodeType="clickEffect" fill="hold" presetClass="entr" presetID="1">
                                  <p:stCondLst>
                                    <p:cond delay="0"/>
                                  </p:stCondLst>
                                  <p:childTnLst>
                                    <p:set>
                                      <p:cBhvr>
                                        <p:cTn id="447"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1">
                                  <p:stCondLst>
                                    <p:cond delay="0"/>
                                  </p:stCondLst>
                                  <p:childTnLst>
                                    <p:set>
                                      <p:cBhvr>
                                        <p:cTn id="451"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nodeType="clickEffect" fill="hold" presetClass="entr" presetID="1">
                                  <p:stCondLst>
                                    <p:cond delay="0"/>
                                  </p:stCondLst>
                                  <p:childTnLst>
                                    <p:set>
                                      <p:cBhvr>
                                        <p:cTn id="455" dur="1" fill="hold">
                                          <p:stCondLst>
                                            <p:cond delay="0"/>
                                          </p:stCondLst>
                                        </p:cTn>
                                        <p:tgtEl>
                                          <p:spTgt spid="211">
                                            <p:txEl>
                                              <p:pRg st="4" end="4"/>
                                            </p:txEl>
                                          </p:spTgt>
                                        </p:tgtEl>
                                        <p:attrNameLst>
                                          <p:attrName>style.visibility</p:attrName>
                                        </p:attrNameLst>
                                      </p:cBhvr>
                                      <p:to>
                                        <p:strVal val="visible"/>
                                      </p:to>
                                    </p:set>
                                  </p:childTnLst>
                                </p:cTn>
                              </p:par>
                              <p:par>
                                <p:cTn id="456" nodeType="withEffect" fill="hold" presetClass="entr" presetID="1">
                                  <p:stCondLst>
                                    <p:cond delay="0"/>
                                  </p:stCondLst>
                                  <p:childTnLst>
                                    <p:set>
                                      <p:cBhvr>
                                        <p:cTn id="457" dur="1" fill="hold">
                                          <p:stCondLst>
                                            <p:cond delay="0"/>
                                          </p:stCondLst>
                                        </p:cTn>
                                        <p:tgtEl>
                                          <p:spTgt spid="211">
                                            <p:txEl>
                                              <p:pRg st="5" end="5"/>
                                            </p:txEl>
                                          </p:spTgt>
                                        </p:tgtEl>
                                        <p:attrNameLst>
                                          <p:attrName>style.visibility</p:attrName>
                                        </p:attrNameLst>
                                      </p:cBhvr>
                                      <p:to>
                                        <p:strVal val="visible"/>
                                      </p:to>
                                    </p:set>
                                  </p:childTnLst>
                                </p:cTn>
                              </p:par>
                              <p:par>
                                <p:cTn id="458" nodeType="withEffect" fill="hold" presetClass="entr" presetID="1">
                                  <p:stCondLst>
                                    <p:cond delay="0"/>
                                  </p:stCondLst>
                                  <p:childTnLst>
                                    <p:set>
                                      <p:cBhvr>
                                        <p:cTn id="459" dur="1" fill="hold">
                                          <p:stCondLst>
                                            <p:cond delay="0"/>
                                          </p:stCondLst>
                                        </p:cTn>
                                        <p:tgtEl>
                                          <p:spTgt spid="211">
                                            <p:txEl>
                                              <p:pRg st="6" end="6"/>
                                            </p:txEl>
                                          </p:spTgt>
                                        </p:tgtEl>
                                        <p:attrNameLst>
                                          <p:attrName>style.visibility</p:attrName>
                                        </p:attrNameLst>
                                      </p:cBhvr>
                                      <p:to>
                                        <p:strVal val="visible"/>
                                      </p:to>
                                    </p:set>
                                  </p:childTnLst>
                                </p:cTn>
                              </p:par>
                            </p:childTnLst>
                          </p:cTn>
                        </p:par>
                      </p:childTnLst>
                    </p:cTn>
                  </p:par>
                  <p:par>
                    <p:cTn id="460" fill="hold">
                      <p:stCondLst>
                        <p:cond delay="indefinite"/>
                      </p:stCondLst>
                      <p:childTnLst>
                        <p:par>
                          <p:cTn id="461" fill="hold">
                            <p:stCondLst>
                              <p:cond delay="0"/>
                            </p:stCondLst>
                            <p:childTnLst>
                              <p:par>
                                <p:cTn id="462" nodeType="clickEffect" fill="hold" presetClass="entr" presetID="1">
                                  <p:stCondLst>
                                    <p:cond delay="0"/>
                                  </p:stCondLst>
                                  <p:childTnLst>
                                    <p:set>
                                      <p:cBhvr>
                                        <p:cTn id="463" dur="1" fill="hold">
                                          <p:stCondLst>
                                            <p:cond delay="0"/>
                                          </p:stCondLst>
                                        </p:cTn>
                                        <p:tgtEl>
                                          <p:spTgt spid="21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History of Random Walk – Brownian Motion</a:t>
            </a:r>
            <a:endParaRPr b="0" lang="en-US" sz="4400" spc="-1" strike="noStrike">
              <a:latin typeface="Arial"/>
            </a:endParaRPr>
          </a:p>
        </p:txBody>
      </p:sp>
      <p:sp>
        <p:nvSpPr>
          <p:cNvPr id="1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1905, Albert Einstein wrote a paper explaining Brownian motion. </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Each pollen grain, he said, was constantly being jostled by the motions of the water molecules on all sides of it. </a:t>
            </a:r>
            <a:endParaRPr b="0" lang="en-US" sz="2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Brownian motion also explained the phenomenon of diffusion, in which a drop of ink in water slowly expands and mixes.</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As particles of ink randomly collide with water molecules, they spread and mix, without requiring any stirring.</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 mixing obeys the √ T law, so that, roughly speaking, if the diameter of the ink drop doubles in 10 seconds, it will double again in 40 seconds.</a:t>
            </a:r>
            <a:endParaRPr b="0" lang="en-US" sz="28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27">
                                            <p:txEl>
                                              <p:pRg st="0" end="0"/>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27">
                                            <p:txEl>
                                              <p:pRg st="2" end="2"/>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127">
                                            <p:txEl>
                                              <p:pRg st="3" end="3"/>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Applications of Random Walk</a:t>
            </a:r>
            <a:endParaRPr b="0" lang="en-US" sz="4400" spc="-1" strike="noStrike">
              <a:latin typeface="Arial"/>
            </a:endParaRPr>
          </a:p>
        </p:txBody>
      </p:sp>
      <p:sp>
        <p:nvSpPr>
          <p:cNvPr id="12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genetics, random walks have been used to simulate mutation of genes.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Scientists use the method polymerase chain reaction (PCR) to make many copies of particular pieces of DNA. A strand of DNA contains sequences of four bases, A, T, C, and G.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Using </a:t>
            </a:r>
            <a:endParaRPr b="0" lang="en-US" sz="3200" spc="-1" strike="noStrike">
              <a:latin typeface="Arial"/>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Applications of Random Walk</a:t>
            </a:r>
            <a:endParaRPr b="0" lang="en-US" sz="4400" spc="-1" strike="noStrike">
              <a:latin typeface="Arial"/>
            </a:endParaRPr>
          </a:p>
        </p:txBody>
      </p:sp>
      <p:sp>
        <p:nvSpPr>
          <p:cNvPr id="13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Random walk theory suggests that changes in stock prices have the same distribution and are independent of each other.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Therefore, it assumes the past movement or </a:t>
            </a:r>
            <a:r>
              <a:rPr b="0" lang="en-US" sz="3200" spc="-1" strike="noStrike" u="sng">
                <a:solidFill>
                  <a:srgbClr val="000000"/>
                </a:solidFill>
                <a:uFillTx/>
                <a:latin typeface="Calibri"/>
              </a:rPr>
              <a:t>trend</a:t>
            </a:r>
            <a:r>
              <a:rPr b="0" lang="en-US" sz="3200" spc="-1" strike="noStrike">
                <a:solidFill>
                  <a:srgbClr val="000000"/>
                </a:solidFill>
                <a:latin typeface="Calibri"/>
              </a:rPr>
              <a:t> of a stock price or market cannot be used to predict its future movement.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short, random walk theory proclaims that stocks take a random and unpredictable path that makes all methods of predicting stock prices futile in the long run.</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Though some financial experts don’t agree with this theory.</a:t>
            </a:r>
            <a:endParaRPr b="0" lang="en-US" sz="2800" spc="-1" strike="noStrike">
              <a:latin typeface="Arial"/>
            </a:endParaRPr>
          </a:p>
          <a:p>
            <a:pPr>
              <a:lnSpc>
                <a:spcPct val="100000"/>
              </a:lnSpc>
            </a:pPr>
            <a:endParaRPr b="0" lang="en-US" sz="2800" spc="-1" strike="noStrike">
              <a:latin typeface="Arial"/>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31">
                                            <p:txEl>
                                              <p:pRg st="2" end="2"/>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Applications of Random Walk</a:t>
            </a:r>
            <a:endParaRPr b="0" lang="en-US" sz="4400" spc="-1" strike="noStrike">
              <a:latin typeface="Arial"/>
            </a:endParaRPr>
          </a:p>
        </p:txBody>
      </p:sp>
      <p:sp>
        <p:nvSpPr>
          <p:cNvPr id="13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Biological movements at microscopic or macroscopic level</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Google Search Engine Algorithms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Used in mathematics to calculate solutions to Laplace equations, harmonic measure etc</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wireless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image segmentation, random walks are used to determine the labels (i.e., "object" or background") to associate with each pixel.</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This algorithm is typically referred to as the random walker segmentation algorithm.</a:t>
            </a:r>
            <a:endParaRPr b="0" lang="en-US" sz="2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wireless networking, a. random walk is used to model node movement.</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On the web, the Twitter website uses random walks to make suggestions of whom to follow</a:t>
            </a:r>
            <a:r>
              <a:rPr b="0" lang="en-US" sz="3200" spc="-1" strike="noStrike" baseline="30000">
                <a:solidFill>
                  <a:srgbClr val="000000"/>
                </a:solidFill>
                <a:latin typeface="Calibri"/>
              </a:rPr>
              <a:t>.</a:t>
            </a:r>
            <a:endParaRPr b="0" lang="en-US" sz="3200" spc="-1" strike="noStrike">
              <a:latin typeface="Arial"/>
            </a:endParaRPr>
          </a:p>
        </p:txBody>
      </p:sp>
    </p:spTree>
  </p:cSld>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33">
                                            <p:txEl>
                                              <p:pRg st="4" end="4"/>
                                            </p:txEl>
                                          </p:spTgt>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Random Walk - Stories</a:t>
            </a:r>
            <a:endParaRPr b="0" lang="en-US" sz="4400" spc="-1" strike="noStrike">
              <a:latin typeface="Arial"/>
            </a:endParaRPr>
          </a:p>
        </p:txBody>
      </p:sp>
      <p:sp>
        <p:nvSpPr>
          <p:cNvPr id="13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Lets start with a story about a captain whose ship was carrying a load of rum.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ship was tied up at the dock, the captain was asleep, and the 100 sailors of the crew broke into the rum, got drunk, and staggered out onto the dock.</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dock was 100 yards long, and the ship was at the 50 yard mark.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sailors were so drunk that each step they took was in a random direction, to the left or right.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They were only able to manage one step a minute.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Two hours later, the captain woke up. ”Oh no!” he said, ”There’s only 50 steps to the left or right and they fall into the sea! And two hours makes 120 steps!”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But he was surprised to see that 70 of the crew were actually within 12 steps to the left or right, and that all of the crew was alive and safe, though in sorry shape. </a:t>
            </a:r>
            <a:endParaRPr b="0" lang="en-US" sz="3200" spc="-1" strike="noStrike">
              <a:latin typeface="Arial"/>
            </a:endParaRPr>
          </a:p>
        </p:txBody>
      </p:sp>
    </p:spTree>
  </p:cSld>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35">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35">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35">
                                            <p:txEl>
                                              <p:pRg st="4" end="4"/>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35">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3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Random Walk - Stories</a:t>
            </a:r>
            <a:endParaRPr b="0" lang="en-US" sz="4400" spc="-1" strike="noStrike">
              <a:latin typeface="Arial"/>
            </a:endParaRPr>
          </a:p>
        </p:txBody>
      </p:sp>
      <p:sp>
        <p:nvSpPr>
          <p:cNvPr id="13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Mathematician George Polya would like to take morning walks in the woods and he noticed that he would bump regularly into the same couple.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latin typeface="Arial"/>
            </a:endParaRPr>
          </a:p>
        </p:txBody>
      </p:sp>
    </p:spTree>
  </p:cSld>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920</TotalTime>
  <Application>LibreOffice/6.0.7.3$Linux_X86_64 LibreOffice_project/00m0$Build-3</Application>
  <Words>1244</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2020-03-30T12:51:16Z</dcterms:created>
  <dc:creator>prince computer</dc:creator>
  <dc:description/>
  <dc:language>en-US</dc:language>
  <cp:lastModifiedBy/>
  <dcterms:modified xsi:type="dcterms:W3CDTF">2023-05-15T20:40:03Z</dcterms:modified>
  <cp:revision>76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