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F9117D-B384-4C32-8F54-70A8A91F75C2}">
  <a:tblStyle styleId="{B4F9117D-B384-4C32-8F54-70A8A91F75C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GillSans-bold.fntdata"/><Relationship Id="rId12" Type="http://schemas.openxmlformats.org/officeDocument/2006/relationships/slide" Target="slides/slide6.xml"/><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b567cb8cd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b567cb8cd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2b567cb8cd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654bb2a2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b654bb2a2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2b654bb2a2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2"/>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1"/>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9" name="Shape 89"/>
        <p:cNvGrpSpPr/>
        <p:nvPr/>
      </p:nvGrpSpPr>
      <p:grpSpPr>
        <a:xfrm>
          <a:off x="0" y="0"/>
          <a:ext cx="0" cy="0"/>
          <a:chOff x="0" y="0"/>
          <a:chExt cx="0" cy="0"/>
        </a:xfrm>
      </p:grpSpPr>
      <p:sp>
        <p:nvSpPr>
          <p:cNvPr id="90" name="Google Shape;90;p12"/>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2" name="Google Shape;92;p12"/>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3" name="Google Shape;93;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6" name="Shape 96"/>
        <p:cNvGrpSpPr/>
        <p:nvPr/>
      </p:nvGrpSpPr>
      <p:grpSpPr>
        <a:xfrm>
          <a:off x="0" y="0"/>
          <a:ext cx="0" cy="0"/>
          <a:chOff x="0" y="0"/>
          <a:chExt cx="0" cy="0"/>
        </a:xfrm>
      </p:grpSpPr>
      <p:sp>
        <p:nvSpPr>
          <p:cNvPr id="97" name="Google Shape;97;p13"/>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1" name="Google Shape;101;p13"/>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102" name="Google Shape;102;p13"/>
          <p:cNvSpPr/>
          <p:nvPr>
            <p:ph idx="2" type="pic"/>
          </p:nvPr>
        </p:nvSpPr>
        <p:spPr>
          <a:xfrm>
            <a:off x="838200" y="1143003"/>
            <a:ext cx="4419600" cy="3514531"/>
          </a:xfrm>
          <a:prstGeom prst="roundRect">
            <a:avLst>
              <a:gd fmla="val 783" name="adj"/>
            </a:avLst>
          </a:prstGeom>
          <a:solidFill>
            <a:schemeClr val="lt2"/>
          </a:solidFill>
          <a:ln>
            <a:noFill/>
          </a:ln>
        </p:spPr>
      </p:sp>
      <p:sp>
        <p:nvSpPr>
          <p:cNvPr id="103" name="Google Shape;103;p13"/>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4" name="Google Shape;104;p13"/>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5" name="Google Shape;105;p13"/>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1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4"/>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9" name="Google Shape;109;p1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15"/>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5"/>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5" name="Google Shape;115;p1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4" name="Shape 34"/>
        <p:cNvGrpSpPr/>
        <p:nvPr/>
      </p:nvGrpSpPr>
      <p:grpSpPr>
        <a:xfrm>
          <a:off x="0" y="0"/>
          <a:ext cx="0" cy="0"/>
          <a:chOff x="0" y="0"/>
          <a:chExt cx="0" cy="0"/>
        </a:xfrm>
      </p:grpSpPr>
      <p:sp>
        <p:nvSpPr>
          <p:cNvPr id="35" name="Google Shape;35;p4"/>
          <p:cNvSpPr txBox="1"/>
          <p:nvPr>
            <p:ph type="title"/>
          </p:nvPr>
        </p:nvSpPr>
        <p:spPr>
          <a:xfrm>
            <a:off x="219075" y="227013"/>
            <a:ext cx="7477125"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0" y="1600200"/>
            <a:ext cx="3616325" cy="44973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7" name="Google Shape;37;p4"/>
          <p:cNvSpPr txBox="1"/>
          <p:nvPr>
            <p:ph idx="2" type="body"/>
          </p:nvPr>
        </p:nvSpPr>
        <p:spPr>
          <a:xfrm>
            <a:off x="3768725" y="1600200"/>
            <a:ext cx="3617913" cy="44973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4"/>
          <p:cNvSpPr txBox="1"/>
          <p:nvPr>
            <p:ph idx="10" type="dt"/>
          </p:nvPr>
        </p:nvSpPr>
        <p:spPr>
          <a:xfrm>
            <a:off x="301625" y="6242050"/>
            <a:ext cx="1782763"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2257425" y="6248400"/>
            <a:ext cx="3455988" cy="4746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5867400" y="6248400"/>
            <a:ext cx="1755775" cy="474663"/>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sz="1200">
                <a:solidFill>
                  <a:srgbClr val="B3A787"/>
                </a:solidFill>
                <a:latin typeface="Gill Sans"/>
                <a:ea typeface="Gill Sans"/>
                <a:cs typeface="Gill Sans"/>
                <a:sym typeface="Gill Sans"/>
              </a:defRPr>
            </a:lvl1pPr>
            <a:lvl2pPr indent="0" lvl="1" marL="0" algn="ctr">
              <a:spcBef>
                <a:spcPts val="0"/>
              </a:spcBef>
              <a:buNone/>
              <a:defRPr sz="1200">
                <a:solidFill>
                  <a:srgbClr val="B3A787"/>
                </a:solidFill>
                <a:latin typeface="Gill Sans"/>
                <a:ea typeface="Gill Sans"/>
                <a:cs typeface="Gill Sans"/>
                <a:sym typeface="Gill Sans"/>
              </a:defRPr>
            </a:lvl2pPr>
            <a:lvl3pPr indent="0" lvl="2" marL="0" algn="ctr">
              <a:spcBef>
                <a:spcPts val="0"/>
              </a:spcBef>
              <a:buNone/>
              <a:defRPr sz="1200">
                <a:solidFill>
                  <a:srgbClr val="B3A787"/>
                </a:solidFill>
                <a:latin typeface="Gill Sans"/>
                <a:ea typeface="Gill Sans"/>
                <a:cs typeface="Gill Sans"/>
                <a:sym typeface="Gill Sans"/>
              </a:defRPr>
            </a:lvl3pPr>
            <a:lvl4pPr indent="0" lvl="3" marL="0" algn="ctr">
              <a:spcBef>
                <a:spcPts val="0"/>
              </a:spcBef>
              <a:buNone/>
              <a:defRPr sz="1200">
                <a:solidFill>
                  <a:srgbClr val="B3A787"/>
                </a:solidFill>
                <a:latin typeface="Gill Sans"/>
                <a:ea typeface="Gill Sans"/>
                <a:cs typeface="Gill Sans"/>
                <a:sym typeface="Gill Sans"/>
              </a:defRPr>
            </a:lvl4pPr>
            <a:lvl5pPr indent="0" lvl="4" marL="0" algn="ctr">
              <a:spcBef>
                <a:spcPts val="0"/>
              </a:spcBef>
              <a:buNone/>
              <a:defRPr sz="1200">
                <a:solidFill>
                  <a:srgbClr val="B3A787"/>
                </a:solidFill>
                <a:latin typeface="Gill Sans"/>
                <a:ea typeface="Gill Sans"/>
                <a:cs typeface="Gill Sans"/>
                <a:sym typeface="Gill Sans"/>
              </a:defRPr>
            </a:lvl5pPr>
            <a:lvl6pPr indent="0" lvl="5" marL="0" algn="ctr">
              <a:spcBef>
                <a:spcPts val="0"/>
              </a:spcBef>
              <a:buNone/>
              <a:defRPr sz="1200">
                <a:solidFill>
                  <a:srgbClr val="B3A787"/>
                </a:solidFill>
                <a:latin typeface="Gill Sans"/>
                <a:ea typeface="Gill Sans"/>
                <a:cs typeface="Gill Sans"/>
                <a:sym typeface="Gill Sans"/>
              </a:defRPr>
            </a:lvl6pPr>
            <a:lvl7pPr indent="0" lvl="6" marL="0" algn="ctr">
              <a:spcBef>
                <a:spcPts val="0"/>
              </a:spcBef>
              <a:buNone/>
              <a:defRPr sz="1200">
                <a:solidFill>
                  <a:srgbClr val="B3A787"/>
                </a:solidFill>
                <a:latin typeface="Gill Sans"/>
                <a:ea typeface="Gill Sans"/>
                <a:cs typeface="Gill Sans"/>
                <a:sym typeface="Gill Sans"/>
              </a:defRPr>
            </a:lvl7pPr>
            <a:lvl8pPr indent="0" lvl="7" marL="0" algn="ctr">
              <a:spcBef>
                <a:spcPts val="0"/>
              </a:spcBef>
              <a:buNone/>
              <a:defRPr sz="1200">
                <a:solidFill>
                  <a:srgbClr val="B3A787"/>
                </a:solidFill>
                <a:latin typeface="Gill Sans"/>
                <a:ea typeface="Gill Sans"/>
                <a:cs typeface="Gill Sans"/>
                <a:sym typeface="Gill Sans"/>
              </a:defRPr>
            </a:lvl8pPr>
            <a:lvl9pPr indent="0" lvl="8" marL="0" algn="ctr">
              <a:spcBef>
                <a:spcPts val="0"/>
              </a:spcBef>
              <a:buNone/>
              <a:defRPr sz="1200">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1" name="Shape 41"/>
        <p:cNvGrpSpPr/>
        <p:nvPr/>
      </p:nvGrpSpPr>
      <p:grpSpPr>
        <a:xfrm>
          <a:off x="0" y="0"/>
          <a:ext cx="0" cy="0"/>
          <a:chOff x="0" y="0"/>
          <a:chExt cx="0" cy="0"/>
        </a:xfrm>
      </p:grpSpPr>
      <p:sp>
        <p:nvSpPr>
          <p:cNvPr id="42" name="Google Shape;42;p5"/>
          <p:cNvSpPr txBox="1"/>
          <p:nvPr>
            <p:ph type="title"/>
          </p:nvPr>
        </p:nvSpPr>
        <p:spPr>
          <a:xfrm>
            <a:off x="685800" y="152400"/>
            <a:ext cx="84582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4" name="Shape 44"/>
        <p:cNvGrpSpPr/>
        <p:nvPr/>
      </p:nvGrpSpPr>
      <p:grpSpPr>
        <a:xfrm>
          <a:off x="0" y="0"/>
          <a:ext cx="0" cy="0"/>
          <a:chOff x="0" y="0"/>
          <a:chExt cx="0" cy="0"/>
        </a:xfrm>
      </p:grpSpPr>
      <p:sp>
        <p:nvSpPr>
          <p:cNvPr id="45" name="Google Shape;45;p6"/>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6"/>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50" name="Shape 50"/>
        <p:cNvGrpSpPr/>
        <p:nvPr/>
      </p:nvGrpSpPr>
      <p:grpSpPr>
        <a:xfrm>
          <a:off x="0" y="0"/>
          <a:ext cx="0" cy="0"/>
          <a:chOff x="0" y="0"/>
          <a:chExt cx="0" cy="0"/>
        </a:xfrm>
      </p:grpSpPr>
      <p:sp>
        <p:nvSpPr>
          <p:cNvPr id="51" name="Google Shape;51;p7"/>
          <p:cNvSpPr txBox="1"/>
          <p:nvPr>
            <p:ph type="title"/>
          </p:nvPr>
        </p:nvSpPr>
        <p:spPr>
          <a:xfrm>
            <a:off x="219075" y="227013"/>
            <a:ext cx="7477125"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0" y="1600200"/>
            <a:ext cx="3616325" cy="21717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7"/>
          <p:cNvSpPr txBox="1"/>
          <p:nvPr>
            <p:ph idx="2" type="body"/>
          </p:nvPr>
        </p:nvSpPr>
        <p:spPr>
          <a:xfrm>
            <a:off x="0" y="3924300"/>
            <a:ext cx="3616325" cy="21732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7"/>
          <p:cNvSpPr txBox="1"/>
          <p:nvPr>
            <p:ph idx="3" type="body"/>
          </p:nvPr>
        </p:nvSpPr>
        <p:spPr>
          <a:xfrm>
            <a:off x="3768725" y="1600200"/>
            <a:ext cx="3617913" cy="44973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7"/>
          <p:cNvSpPr txBox="1"/>
          <p:nvPr>
            <p:ph idx="10" type="dt"/>
          </p:nvPr>
        </p:nvSpPr>
        <p:spPr>
          <a:xfrm>
            <a:off x="301625" y="6242050"/>
            <a:ext cx="1782763"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2257425" y="6248400"/>
            <a:ext cx="3455988" cy="4746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5867400" y="6248400"/>
            <a:ext cx="1755775" cy="474663"/>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sz="1200">
                <a:solidFill>
                  <a:srgbClr val="B3A787"/>
                </a:solidFill>
                <a:latin typeface="Gill Sans"/>
                <a:ea typeface="Gill Sans"/>
                <a:cs typeface="Gill Sans"/>
                <a:sym typeface="Gill Sans"/>
              </a:defRPr>
            </a:lvl1pPr>
            <a:lvl2pPr indent="0" lvl="1" marL="0" algn="ctr">
              <a:spcBef>
                <a:spcPts val="0"/>
              </a:spcBef>
              <a:buNone/>
              <a:defRPr sz="1200">
                <a:solidFill>
                  <a:srgbClr val="B3A787"/>
                </a:solidFill>
                <a:latin typeface="Gill Sans"/>
                <a:ea typeface="Gill Sans"/>
                <a:cs typeface="Gill Sans"/>
                <a:sym typeface="Gill Sans"/>
              </a:defRPr>
            </a:lvl2pPr>
            <a:lvl3pPr indent="0" lvl="2" marL="0" algn="ctr">
              <a:spcBef>
                <a:spcPts val="0"/>
              </a:spcBef>
              <a:buNone/>
              <a:defRPr sz="1200">
                <a:solidFill>
                  <a:srgbClr val="B3A787"/>
                </a:solidFill>
                <a:latin typeface="Gill Sans"/>
                <a:ea typeface="Gill Sans"/>
                <a:cs typeface="Gill Sans"/>
                <a:sym typeface="Gill Sans"/>
              </a:defRPr>
            </a:lvl3pPr>
            <a:lvl4pPr indent="0" lvl="3" marL="0" algn="ctr">
              <a:spcBef>
                <a:spcPts val="0"/>
              </a:spcBef>
              <a:buNone/>
              <a:defRPr sz="1200">
                <a:solidFill>
                  <a:srgbClr val="B3A787"/>
                </a:solidFill>
                <a:latin typeface="Gill Sans"/>
                <a:ea typeface="Gill Sans"/>
                <a:cs typeface="Gill Sans"/>
                <a:sym typeface="Gill Sans"/>
              </a:defRPr>
            </a:lvl4pPr>
            <a:lvl5pPr indent="0" lvl="4" marL="0" algn="ctr">
              <a:spcBef>
                <a:spcPts val="0"/>
              </a:spcBef>
              <a:buNone/>
              <a:defRPr sz="1200">
                <a:solidFill>
                  <a:srgbClr val="B3A787"/>
                </a:solidFill>
                <a:latin typeface="Gill Sans"/>
                <a:ea typeface="Gill Sans"/>
                <a:cs typeface="Gill Sans"/>
                <a:sym typeface="Gill Sans"/>
              </a:defRPr>
            </a:lvl5pPr>
            <a:lvl6pPr indent="0" lvl="5" marL="0" algn="ctr">
              <a:spcBef>
                <a:spcPts val="0"/>
              </a:spcBef>
              <a:buNone/>
              <a:defRPr sz="1200">
                <a:solidFill>
                  <a:srgbClr val="B3A787"/>
                </a:solidFill>
                <a:latin typeface="Gill Sans"/>
                <a:ea typeface="Gill Sans"/>
                <a:cs typeface="Gill Sans"/>
                <a:sym typeface="Gill Sans"/>
              </a:defRPr>
            </a:lvl6pPr>
            <a:lvl7pPr indent="0" lvl="6" marL="0" algn="ctr">
              <a:spcBef>
                <a:spcPts val="0"/>
              </a:spcBef>
              <a:buNone/>
              <a:defRPr sz="1200">
                <a:solidFill>
                  <a:srgbClr val="B3A787"/>
                </a:solidFill>
                <a:latin typeface="Gill Sans"/>
                <a:ea typeface="Gill Sans"/>
                <a:cs typeface="Gill Sans"/>
                <a:sym typeface="Gill Sans"/>
              </a:defRPr>
            </a:lvl7pPr>
            <a:lvl8pPr indent="0" lvl="7" marL="0" algn="ctr">
              <a:spcBef>
                <a:spcPts val="0"/>
              </a:spcBef>
              <a:buNone/>
              <a:defRPr sz="1200">
                <a:solidFill>
                  <a:srgbClr val="B3A787"/>
                </a:solidFill>
                <a:latin typeface="Gill Sans"/>
                <a:ea typeface="Gill Sans"/>
                <a:cs typeface="Gill Sans"/>
                <a:sym typeface="Gill Sans"/>
              </a:defRPr>
            </a:lvl8pPr>
            <a:lvl9pPr indent="0" lvl="8" marL="0" algn="ctr">
              <a:spcBef>
                <a:spcPts val="0"/>
              </a:spcBef>
              <a:buNone/>
              <a:defRPr sz="1200">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8" name="Shape 58"/>
        <p:cNvGrpSpPr/>
        <p:nvPr/>
      </p:nvGrpSpPr>
      <p:grpSpPr>
        <a:xfrm>
          <a:off x="0" y="0"/>
          <a:ext cx="0" cy="0"/>
          <a:chOff x="0" y="0"/>
          <a:chExt cx="0" cy="0"/>
        </a:xfrm>
      </p:grpSpPr>
      <p:sp>
        <p:nvSpPr>
          <p:cNvPr id="59" name="Google Shape;59;p8"/>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 name="Google Shape;60;p8"/>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8"/>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6" name="Google Shape;66;p8"/>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67" name="Google Shape;67;p8"/>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9"/>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1" name="Google Shape;71;p9"/>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2" name="Google Shape;72;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5" name="Shape 75"/>
        <p:cNvGrpSpPr/>
        <p:nvPr/>
      </p:nvGrpSpPr>
      <p:grpSpPr>
        <a:xfrm>
          <a:off x="0" y="0"/>
          <a:ext cx="0" cy="0"/>
          <a:chOff x="0" y="0"/>
          <a:chExt cx="0" cy="0"/>
        </a:xfrm>
      </p:grpSpPr>
      <p:sp>
        <p:nvSpPr>
          <p:cNvPr id="76" name="Google Shape;76;p10"/>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8" name="Google Shape;78;p10"/>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10"/>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0" name="Google Shape;80;p10"/>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1" name="Google Shape;81;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solidFill>
                <a:srgbClr val="A8A292"/>
              </a:solidFill>
            </a:endParaRPr>
          </a:p>
        </p:txBody>
      </p:sp>
      <p:sp>
        <p:nvSpPr>
          <p:cNvPr id="19" name="Google Shape;19;p1"/>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ncf.edu/patterns/CellularAutomata.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en.wikipedia.org/wiki/Image:Rule_184_cars.svg" TargetMode="External"/><Relationship Id="rId4" Type="http://schemas.openxmlformats.org/officeDocument/2006/relationships/image" Target="../media/image11.png"/><Relationship Id="rId5" Type="http://schemas.openxmlformats.org/officeDocument/2006/relationships/hyperlink" Target="http://en.wikipedia.org/wiki/Image:Rule_184_cars.svg" TargetMode="External"/><Relationship Id="rId6"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youtube.com/watch?v=7bP76zt3uGw" TargetMode="External"/><Relationship Id="rId4" Type="http://schemas.openxmlformats.org/officeDocument/2006/relationships/hyperlink" Target="https://www.youtube.com/watch?v=jvSp6VHt_P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ncf.edu/patterns/CreateYourOwnCellularAutomaton.do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3.png"/><Relationship Id="rId13" Type="http://schemas.openxmlformats.org/officeDocument/2006/relationships/image" Target="../media/image8.png"/><Relationship Id="rId12"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Cellular Automata</a:t>
            </a:r>
            <a:endParaRPr/>
          </a:p>
        </p:txBody>
      </p:sp>
      <p:sp>
        <p:nvSpPr>
          <p:cNvPr id="124" name="Google Shape;124;p16"/>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lnSpcReduction="10000"/>
          </a:bodyPr>
          <a:lstStyle/>
          <a:p>
            <a:pPr indent="0" lvl="0" marL="27432" rtl="0" algn="l">
              <a:lnSpc>
                <a:spcPct val="100000"/>
              </a:lnSpc>
              <a:spcBef>
                <a:spcPts val="0"/>
              </a:spcBef>
              <a:spcAft>
                <a:spcPts val="0"/>
              </a:spcAft>
              <a:buSzPts val="2080"/>
              <a:buNone/>
            </a:pPr>
            <a:r>
              <a:t/>
            </a:r>
            <a:endParaRPr/>
          </a:p>
          <a:p>
            <a:pPr indent="0" lvl="0" marL="27432" rtl="0" algn="l">
              <a:lnSpc>
                <a:spcPct val="100000"/>
              </a:lnSpc>
              <a:spcBef>
                <a:spcPts val="600"/>
              </a:spcBef>
              <a:spcAft>
                <a:spcPts val="0"/>
              </a:spcAft>
              <a:buSzPts val="2080"/>
              <a:buNone/>
            </a:pPr>
            <a:r>
              <a:t/>
            </a:r>
            <a:endParaRPr b="1"/>
          </a:p>
          <a:p>
            <a:pPr indent="0" lvl="0" marL="27432" rtl="0" algn="l">
              <a:lnSpc>
                <a:spcPct val="100000"/>
              </a:lnSpc>
              <a:spcBef>
                <a:spcPts val="600"/>
              </a:spcBef>
              <a:spcAft>
                <a:spcPts val="0"/>
              </a:spcAft>
              <a:buSzPts val="2080"/>
              <a:buNone/>
            </a:pPr>
            <a:r>
              <a:t/>
            </a:r>
            <a:endParaRPr b="1"/>
          </a:p>
          <a:p>
            <a:pPr indent="0" lvl="0" marL="27432" rtl="0" algn="l">
              <a:lnSpc>
                <a:spcPct val="100000"/>
              </a:lnSpc>
              <a:spcBef>
                <a:spcPts val="600"/>
              </a:spcBef>
              <a:spcAft>
                <a:spcPts val="0"/>
              </a:spcAft>
              <a:buSzPts val="208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600"/>
              <a:buFont typeface="Gill Sans"/>
              <a:buNone/>
            </a:pPr>
            <a:r>
              <a:rPr lang="en-US" sz="3600"/>
              <a:t>Applications of Cellular Automata</a:t>
            </a:r>
            <a:endParaRPr/>
          </a:p>
        </p:txBody>
      </p:sp>
      <p:sp>
        <p:nvSpPr>
          <p:cNvPr id="359" name="Google Shape;359;p2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90000"/>
              </a:lnSpc>
              <a:spcBef>
                <a:spcPts val="0"/>
              </a:spcBef>
              <a:spcAft>
                <a:spcPts val="0"/>
              </a:spcAft>
              <a:buSzPts val="2560"/>
              <a:buChar char="⚫"/>
            </a:pPr>
            <a:r>
              <a:rPr lang="en-US"/>
              <a:t>Simulation of Biological Processes</a:t>
            </a:r>
            <a:endParaRPr/>
          </a:p>
          <a:p>
            <a:pPr indent="-283464" lvl="0" marL="365760" rtl="0" algn="l">
              <a:lnSpc>
                <a:spcPct val="90000"/>
              </a:lnSpc>
              <a:spcBef>
                <a:spcPts val="600"/>
              </a:spcBef>
              <a:spcAft>
                <a:spcPts val="0"/>
              </a:spcAft>
              <a:buSzPts val="2560"/>
              <a:buChar char="⚫"/>
            </a:pPr>
            <a:r>
              <a:rPr lang="en-US"/>
              <a:t>Simulation of Cancer cells growth</a:t>
            </a:r>
            <a:endParaRPr/>
          </a:p>
          <a:p>
            <a:pPr indent="-283464" lvl="0" marL="365760" rtl="0" algn="l">
              <a:lnSpc>
                <a:spcPct val="90000"/>
              </a:lnSpc>
              <a:spcBef>
                <a:spcPts val="600"/>
              </a:spcBef>
              <a:spcAft>
                <a:spcPts val="0"/>
              </a:spcAft>
              <a:buSzPts val="2560"/>
              <a:buChar char="⚫"/>
            </a:pPr>
            <a:r>
              <a:rPr lang="en-US"/>
              <a:t>Predator – Prey Models</a:t>
            </a:r>
            <a:endParaRPr/>
          </a:p>
          <a:p>
            <a:pPr indent="-283464" lvl="0" marL="365760" rtl="0" algn="l">
              <a:lnSpc>
                <a:spcPct val="90000"/>
              </a:lnSpc>
              <a:spcBef>
                <a:spcPts val="600"/>
              </a:spcBef>
              <a:spcAft>
                <a:spcPts val="0"/>
              </a:spcAft>
              <a:buSzPts val="2560"/>
              <a:buChar char="⚫"/>
            </a:pPr>
            <a:r>
              <a:rPr lang="en-US"/>
              <a:t>Art</a:t>
            </a:r>
            <a:endParaRPr/>
          </a:p>
          <a:p>
            <a:pPr indent="-283464" lvl="0" marL="365760" rtl="0" algn="l">
              <a:lnSpc>
                <a:spcPct val="90000"/>
              </a:lnSpc>
              <a:spcBef>
                <a:spcPts val="600"/>
              </a:spcBef>
              <a:spcAft>
                <a:spcPts val="0"/>
              </a:spcAft>
              <a:buSzPts val="2560"/>
              <a:buChar char="⚫"/>
            </a:pPr>
            <a:r>
              <a:rPr lang="en-US"/>
              <a:t>Simulation of Forest Fires</a:t>
            </a:r>
            <a:endParaRPr/>
          </a:p>
          <a:p>
            <a:pPr indent="-283464" lvl="0" marL="365760" rtl="0" algn="l">
              <a:lnSpc>
                <a:spcPct val="90000"/>
              </a:lnSpc>
              <a:spcBef>
                <a:spcPts val="600"/>
              </a:spcBef>
              <a:spcAft>
                <a:spcPts val="0"/>
              </a:spcAft>
              <a:buSzPts val="2560"/>
              <a:buChar char="⚫"/>
            </a:pPr>
            <a:r>
              <a:rPr lang="en-US"/>
              <a:t>Simulations of Social Movement</a:t>
            </a:r>
            <a:endParaRPr/>
          </a:p>
          <a:p>
            <a:pPr indent="-283464" lvl="0" marL="365760" rtl="0" algn="l">
              <a:lnSpc>
                <a:spcPct val="90000"/>
              </a:lnSpc>
              <a:spcBef>
                <a:spcPts val="600"/>
              </a:spcBef>
              <a:spcAft>
                <a:spcPts val="0"/>
              </a:spcAft>
              <a:buSzPts val="2560"/>
              <a:buChar char="⚫"/>
            </a:pPr>
            <a:r>
              <a:rPr lang="en-US"/>
              <a:t>…many more.. It’s a very active area of research.</a:t>
            </a:r>
            <a:endParaRPr/>
          </a:p>
          <a:p>
            <a:pPr indent="-120903" lvl="0" marL="365760" rtl="0" algn="l">
              <a:lnSpc>
                <a:spcPct val="90000"/>
              </a:lnSpc>
              <a:spcBef>
                <a:spcPts val="600"/>
              </a:spcBef>
              <a:spcAft>
                <a:spcPts val="0"/>
              </a:spcAft>
              <a:buSzPts val="256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nvSpPr>
        <p:spPr>
          <a:xfrm>
            <a:off x="1508153" y="642918"/>
            <a:ext cx="6911975"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This  allows any string of eight 0s and 1’s to represent a distinct  update rule</a:t>
            </a:r>
            <a:endParaRPr/>
          </a:p>
        </p:txBody>
      </p:sp>
      <p:sp>
        <p:nvSpPr>
          <p:cNvPr id="365" name="Google Shape;365;p26"/>
          <p:cNvSpPr txBox="1"/>
          <p:nvPr/>
        </p:nvSpPr>
        <p:spPr>
          <a:xfrm>
            <a:off x="1485928" y="1641455"/>
            <a:ext cx="6911975"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Example:   Consider the string     </a:t>
            </a:r>
            <a:r>
              <a:rPr lang="en-US" sz="3200">
                <a:solidFill>
                  <a:schemeClr val="dk1"/>
                </a:solidFill>
                <a:latin typeface="Gill Sans"/>
                <a:ea typeface="Gill Sans"/>
                <a:cs typeface="Gill Sans"/>
                <a:sym typeface="Gill Sans"/>
              </a:rPr>
              <a:t>0 1 1 0 1 0 1 0 </a:t>
            </a:r>
            <a:r>
              <a:rPr lang="en-US" sz="1800">
                <a:solidFill>
                  <a:schemeClr val="dk1"/>
                </a:solidFill>
                <a:latin typeface="Gill Sans"/>
                <a:ea typeface="Gill Sans"/>
                <a:cs typeface="Gill Sans"/>
                <a:sym typeface="Gill Sans"/>
              </a:rPr>
              <a:t> it can be taken to represent the update rule </a:t>
            </a:r>
            <a:r>
              <a:rPr lang="en-US" sz="3200">
                <a:solidFill>
                  <a:schemeClr val="dk1"/>
                </a:solidFill>
                <a:latin typeface="Gill Sans"/>
                <a:ea typeface="Gill Sans"/>
                <a:cs typeface="Gill Sans"/>
                <a:sym typeface="Gill Sans"/>
              </a:rPr>
              <a:t> </a:t>
            </a:r>
            <a:endParaRPr/>
          </a:p>
        </p:txBody>
      </p:sp>
      <p:sp>
        <p:nvSpPr>
          <p:cNvPr id="366" name="Google Shape;366;p26"/>
          <p:cNvSpPr txBox="1"/>
          <p:nvPr/>
        </p:nvSpPr>
        <p:spPr>
          <a:xfrm>
            <a:off x="2308253" y="3811568"/>
            <a:ext cx="1841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367" name="Google Shape;367;p26"/>
          <p:cNvGrpSpPr/>
          <p:nvPr/>
        </p:nvGrpSpPr>
        <p:grpSpPr>
          <a:xfrm>
            <a:off x="1485928" y="3089255"/>
            <a:ext cx="7158038" cy="762000"/>
            <a:chOff x="144" y="3120"/>
            <a:chExt cx="4509" cy="480"/>
          </a:xfrm>
        </p:grpSpPr>
        <p:sp>
          <p:nvSpPr>
            <p:cNvPr id="368" name="Google Shape;368;p26"/>
            <p:cNvSpPr/>
            <p:nvPr/>
          </p:nvSpPr>
          <p:spPr>
            <a:xfrm>
              <a:off x="144" y="3120"/>
              <a:ext cx="4509" cy="480"/>
            </a:xfrm>
            <a:prstGeom prst="rect">
              <a:avLst/>
            </a:prstGeom>
            <a:solidFill>
              <a:srgbClr val="FFFFFF"/>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1800">
                  <a:solidFill>
                    <a:schemeClr val="dk1"/>
                  </a:solidFill>
                  <a:latin typeface="Gill Sans"/>
                  <a:ea typeface="Gill Sans"/>
                  <a:cs typeface="Gill Sans"/>
                  <a:sym typeface="Gill Sans"/>
                </a:rPr>
                <a:t> 1 1 1</a:t>
              </a:r>
              <a:r>
                <a:rPr lang="en-US" sz="2000">
                  <a:solidFill>
                    <a:schemeClr val="dk1"/>
                  </a:solidFill>
                  <a:latin typeface="Gill Sans"/>
                  <a:ea typeface="Gill Sans"/>
                  <a:cs typeface="Gill Sans"/>
                  <a:sym typeface="Gill Sans"/>
                </a:rPr>
                <a:t>    1 1 0     1 0 1     1 0 0      0 1 1     0 1 0     0 0 1     0 0 0    </a:t>
              </a:r>
              <a:endParaRPr/>
            </a:p>
          </p:txBody>
        </p:sp>
        <p:sp>
          <p:nvSpPr>
            <p:cNvPr id="369" name="Google Shape;369;p26"/>
            <p:cNvSpPr/>
            <p:nvPr/>
          </p:nvSpPr>
          <p:spPr>
            <a:xfrm>
              <a:off x="336" y="3312"/>
              <a:ext cx="144" cy="192"/>
            </a:xfrm>
            <a:prstGeom prst="rect">
              <a:avLst/>
            </a:prstGeom>
            <a:solidFill>
              <a:srgbClr val="E9FC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0</a:t>
              </a:r>
              <a:endParaRPr/>
            </a:p>
          </p:txBody>
        </p:sp>
        <p:sp>
          <p:nvSpPr>
            <p:cNvPr id="370" name="Google Shape;370;p26"/>
            <p:cNvSpPr/>
            <p:nvPr/>
          </p:nvSpPr>
          <p:spPr>
            <a:xfrm>
              <a:off x="864" y="3312"/>
              <a:ext cx="144" cy="192"/>
            </a:xfrm>
            <a:prstGeom prst="rect">
              <a:avLst/>
            </a:prstGeom>
            <a:solidFill>
              <a:srgbClr val="E9FC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1</a:t>
              </a:r>
              <a:endParaRPr/>
            </a:p>
          </p:txBody>
        </p:sp>
        <p:sp>
          <p:nvSpPr>
            <p:cNvPr id="371" name="Google Shape;371;p26"/>
            <p:cNvSpPr/>
            <p:nvPr/>
          </p:nvSpPr>
          <p:spPr>
            <a:xfrm>
              <a:off x="1440" y="3312"/>
              <a:ext cx="144" cy="192"/>
            </a:xfrm>
            <a:prstGeom prst="rect">
              <a:avLst/>
            </a:prstGeom>
            <a:solidFill>
              <a:srgbClr val="E9FC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1</a:t>
              </a:r>
              <a:endParaRPr/>
            </a:p>
          </p:txBody>
        </p:sp>
        <p:sp>
          <p:nvSpPr>
            <p:cNvPr id="372" name="Google Shape;372;p26"/>
            <p:cNvSpPr/>
            <p:nvPr/>
          </p:nvSpPr>
          <p:spPr>
            <a:xfrm>
              <a:off x="2016" y="3312"/>
              <a:ext cx="144" cy="192"/>
            </a:xfrm>
            <a:prstGeom prst="rect">
              <a:avLst/>
            </a:prstGeom>
            <a:solidFill>
              <a:srgbClr val="E9FC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0</a:t>
              </a:r>
              <a:endParaRPr/>
            </a:p>
          </p:txBody>
        </p:sp>
        <p:sp>
          <p:nvSpPr>
            <p:cNvPr id="373" name="Google Shape;373;p26"/>
            <p:cNvSpPr/>
            <p:nvPr/>
          </p:nvSpPr>
          <p:spPr>
            <a:xfrm>
              <a:off x="2592" y="3312"/>
              <a:ext cx="144" cy="192"/>
            </a:xfrm>
            <a:prstGeom prst="rect">
              <a:avLst/>
            </a:prstGeom>
            <a:solidFill>
              <a:srgbClr val="E9FC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1</a:t>
              </a:r>
              <a:endParaRPr/>
            </a:p>
          </p:txBody>
        </p:sp>
        <p:sp>
          <p:nvSpPr>
            <p:cNvPr id="374" name="Google Shape;374;p26"/>
            <p:cNvSpPr/>
            <p:nvPr/>
          </p:nvSpPr>
          <p:spPr>
            <a:xfrm>
              <a:off x="3216" y="3312"/>
              <a:ext cx="144" cy="192"/>
            </a:xfrm>
            <a:prstGeom prst="rect">
              <a:avLst/>
            </a:prstGeom>
            <a:solidFill>
              <a:srgbClr val="E9FC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0</a:t>
              </a:r>
              <a:endParaRPr/>
            </a:p>
          </p:txBody>
        </p:sp>
        <p:sp>
          <p:nvSpPr>
            <p:cNvPr id="375" name="Google Shape;375;p26"/>
            <p:cNvSpPr/>
            <p:nvPr/>
          </p:nvSpPr>
          <p:spPr>
            <a:xfrm>
              <a:off x="3744" y="3312"/>
              <a:ext cx="144" cy="192"/>
            </a:xfrm>
            <a:prstGeom prst="rect">
              <a:avLst/>
            </a:prstGeom>
            <a:solidFill>
              <a:srgbClr val="E9FC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1</a:t>
              </a:r>
              <a:endParaRPr/>
            </a:p>
          </p:txBody>
        </p:sp>
        <p:sp>
          <p:nvSpPr>
            <p:cNvPr id="376" name="Google Shape;376;p26"/>
            <p:cNvSpPr/>
            <p:nvPr/>
          </p:nvSpPr>
          <p:spPr>
            <a:xfrm>
              <a:off x="4320" y="3312"/>
              <a:ext cx="144" cy="192"/>
            </a:xfrm>
            <a:prstGeom prst="rect">
              <a:avLst/>
            </a:prstGeom>
            <a:solidFill>
              <a:srgbClr val="E9FC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0</a:t>
              </a:r>
              <a:endParaRPr/>
            </a:p>
          </p:txBody>
        </p:sp>
      </p:grpSp>
      <p:sp>
        <p:nvSpPr>
          <p:cNvPr id="377" name="Google Shape;377;p26"/>
          <p:cNvSpPr txBox="1"/>
          <p:nvPr/>
        </p:nvSpPr>
        <p:spPr>
          <a:xfrm>
            <a:off x="1333528" y="4079855"/>
            <a:ext cx="6911975"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Or equivalently</a:t>
            </a:r>
            <a:endParaRPr/>
          </a:p>
        </p:txBody>
      </p:sp>
      <p:grpSp>
        <p:nvGrpSpPr>
          <p:cNvPr id="378" name="Google Shape;378;p26"/>
          <p:cNvGrpSpPr/>
          <p:nvPr/>
        </p:nvGrpSpPr>
        <p:grpSpPr>
          <a:xfrm>
            <a:off x="1409728" y="4537055"/>
            <a:ext cx="7162800" cy="384175"/>
            <a:chOff x="330" y="5276"/>
            <a:chExt cx="6015" cy="363"/>
          </a:xfrm>
        </p:grpSpPr>
        <p:sp>
          <p:nvSpPr>
            <p:cNvPr id="379" name="Google Shape;379;p26"/>
            <p:cNvSpPr/>
            <p:nvPr/>
          </p:nvSpPr>
          <p:spPr>
            <a:xfrm>
              <a:off x="2850" y="5278"/>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0" name="Google Shape;380;p26"/>
            <p:cNvSpPr/>
            <p:nvPr/>
          </p:nvSpPr>
          <p:spPr>
            <a:xfrm>
              <a:off x="3030" y="5459"/>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1" name="Google Shape;381;p26"/>
            <p:cNvSpPr/>
            <p:nvPr/>
          </p:nvSpPr>
          <p:spPr>
            <a:xfrm>
              <a:off x="3210" y="5279"/>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2" name="Google Shape;382;p26"/>
            <p:cNvSpPr/>
            <p:nvPr/>
          </p:nvSpPr>
          <p:spPr>
            <a:xfrm>
              <a:off x="3030" y="5279"/>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3" name="Google Shape;383;p26"/>
            <p:cNvSpPr/>
            <p:nvPr/>
          </p:nvSpPr>
          <p:spPr>
            <a:xfrm>
              <a:off x="4365" y="5276"/>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4" name="Google Shape;384;p26"/>
            <p:cNvSpPr/>
            <p:nvPr/>
          </p:nvSpPr>
          <p:spPr>
            <a:xfrm>
              <a:off x="4545" y="5459"/>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5" name="Google Shape;385;p26"/>
            <p:cNvSpPr/>
            <p:nvPr/>
          </p:nvSpPr>
          <p:spPr>
            <a:xfrm>
              <a:off x="4545" y="5277"/>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6" name="Google Shape;386;p26"/>
            <p:cNvSpPr/>
            <p:nvPr/>
          </p:nvSpPr>
          <p:spPr>
            <a:xfrm>
              <a:off x="4725" y="5278"/>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387" name="Google Shape;387;p26"/>
            <p:cNvGrpSpPr/>
            <p:nvPr/>
          </p:nvGrpSpPr>
          <p:grpSpPr>
            <a:xfrm>
              <a:off x="5805" y="5276"/>
              <a:ext cx="540" cy="360"/>
              <a:chOff x="2520" y="1260"/>
              <a:chExt cx="540" cy="360"/>
            </a:xfrm>
          </p:grpSpPr>
          <p:sp>
            <p:nvSpPr>
              <p:cNvPr id="388" name="Google Shape;388;p26"/>
              <p:cNvSpPr/>
              <p:nvPr/>
            </p:nvSpPr>
            <p:spPr>
              <a:xfrm>
                <a:off x="2520" y="1260"/>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9" name="Google Shape;389;p26"/>
              <p:cNvSpPr/>
              <p:nvPr/>
            </p:nvSpPr>
            <p:spPr>
              <a:xfrm>
                <a:off x="2700" y="1260"/>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0" name="Google Shape;390;p26"/>
              <p:cNvSpPr/>
              <p:nvPr/>
            </p:nvSpPr>
            <p:spPr>
              <a:xfrm>
                <a:off x="2880" y="1260"/>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1" name="Google Shape;391;p26"/>
              <p:cNvSpPr/>
              <p:nvPr/>
            </p:nvSpPr>
            <p:spPr>
              <a:xfrm>
                <a:off x="2700" y="1440"/>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392" name="Google Shape;392;p26"/>
            <p:cNvSpPr/>
            <p:nvPr/>
          </p:nvSpPr>
          <p:spPr>
            <a:xfrm>
              <a:off x="330" y="527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3" name="Google Shape;393;p26"/>
            <p:cNvSpPr/>
            <p:nvPr/>
          </p:nvSpPr>
          <p:spPr>
            <a:xfrm>
              <a:off x="510" y="527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4" name="Google Shape;394;p26"/>
            <p:cNvSpPr/>
            <p:nvPr/>
          </p:nvSpPr>
          <p:spPr>
            <a:xfrm>
              <a:off x="690" y="527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5" name="Google Shape;395;p26"/>
            <p:cNvSpPr/>
            <p:nvPr/>
          </p:nvSpPr>
          <p:spPr>
            <a:xfrm>
              <a:off x="510" y="5459"/>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6" name="Google Shape;396;p26"/>
            <p:cNvSpPr/>
            <p:nvPr/>
          </p:nvSpPr>
          <p:spPr>
            <a:xfrm>
              <a:off x="2040" y="527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7" name="Google Shape;397;p26"/>
            <p:cNvSpPr/>
            <p:nvPr/>
          </p:nvSpPr>
          <p:spPr>
            <a:xfrm>
              <a:off x="2220" y="5279"/>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8" name="Google Shape;398;p26"/>
            <p:cNvSpPr/>
            <p:nvPr/>
          </p:nvSpPr>
          <p:spPr>
            <a:xfrm>
              <a:off x="2400" y="527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9" name="Google Shape;399;p26"/>
            <p:cNvSpPr/>
            <p:nvPr/>
          </p:nvSpPr>
          <p:spPr>
            <a:xfrm>
              <a:off x="2220" y="545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0" name="Google Shape;400;p26"/>
            <p:cNvSpPr/>
            <p:nvPr/>
          </p:nvSpPr>
          <p:spPr>
            <a:xfrm>
              <a:off x="5070" y="5276"/>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1" name="Google Shape;401;p26"/>
            <p:cNvSpPr/>
            <p:nvPr/>
          </p:nvSpPr>
          <p:spPr>
            <a:xfrm>
              <a:off x="5250" y="5276"/>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2" name="Google Shape;402;p26"/>
            <p:cNvSpPr/>
            <p:nvPr/>
          </p:nvSpPr>
          <p:spPr>
            <a:xfrm>
              <a:off x="5430" y="5276"/>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3" name="Google Shape;403;p26"/>
            <p:cNvSpPr/>
            <p:nvPr/>
          </p:nvSpPr>
          <p:spPr>
            <a:xfrm>
              <a:off x="5250" y="5456"/>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4" name="Google Shape;404;p26"/>
            <p:cNvSpPr/>
            <p:nvPr/>
          </p:nvSpPr>
          <p:spPr>
            <a:xfrm>
              <a:off x="1170" y="527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5" name="Google Shape;405;p26"/>
            <p:cNvSpPr/>
            <p:nvPr/>
          </p:nvSpPr>
          <p:spPr>
            <a:xfrm>
              <a:off x="1350" y="527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6" name="Google Shape;406;p26"/>
            <p:cNvSpPr/>
            <p:nvPr/>
          </p:nvSpPr>
          <p:spPr>
            <a:xfrm>
              <a:off x="1530" y="5279"/>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7" name="Google Shape;407;p26"/>
            <p:cNvSpPr/>
            <p:nvPr/>
          </p:nvSpPr>
          <p:spPr>
            <a:xfrm>
              <a:off x="1350" y="545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8" name="Google Shape;408;p26"/>
            <p:cNvSpPr/>
            <p:nvPr/>
          </p:nvSpPr>
          <p:spPr>
            <a:xfrm>
              <a:off x="3615" y="5279"/>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9" name="Google Shape;409;p26"/>
            <p:cNvSpPr/>
            <p:nvPr/>
          </p:nvSpPr>
          <p:spPr>
            <a:xfrm>
              <a:off x="3795" y="527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10" name="Google Shape;410;p26"/>
            <p:cNvSpPr/>
            <p:nvPr/>
          </p:nvSpPr>
          <p:spPr>
            <a:xfrm>
              <a:off x="3975" y="527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11" name="Google Shape;411;p26"/>
            <p:cNvSpPr/>
            <p:nvPr/>
          </p:nvSpPr>
          <p:spPr>
            <a:xfrm>
              <a:off x="3795" y="5459"/>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412" name="Google Shape;412;p26"/>
          <p:cNvSpPr txBox="1"/>
          <p:nvPr/>
        </p:nvSpPr>
        <p:spPr>
          <a:xfrm>
            <a:off x="1333528" y="5146655"/>
            <a:ext cx="6911975"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Now think of 01101010 as the binary expansion of the number  </a:t>
            </a:r>
            <a:endParaRPr/>
          </a:p>
          <a:p>
            <a:pPr indent="0" lvl="0" marL="0" marR="0" rtl="0" algn="l">
              <a:spcBef>
                <a:spcPts val="900"/>
              </a:spcBef>
              <a:spcAft>
                <a:spcPts val="0"/>
              </a:spcAft>
              <a:buNone/>
            </a:pP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7</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6</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5</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4</a:t>
            </a:r>
            <a:r>
              <a:rPr lang="en-US" sz="1800">
                <a:solidFill>
                  <a:schemeClr val="dk1"/>
                </a:solidFill>
                <a:latin typeface="Gill Sans"/>
                <a:ea typeface="Gill Sans"/>
                <a:cs typeface="Gill Sans"/>
                <a:sym typeface="Gill Sans"/>
              </a:rPr>
              <a:t>+</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3</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2</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1</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 64+32+8+2=106.</a:t>
            </a:r>
            <a:endParaRPr/>
          </a:p>
          <a:p>
            <a:pPr indent="0" lvl="0" marL="0" marR="0" rtl="0" algn="l">
              <a:spcBef>
                <a:spcPts val="900"/>
              </a:spcBef>
              <a:spcAft>
                <a:spcPts val="0"/>
              </a:spcAft>
              <a:buNone/>
            </a:pPr>
            <a:r>
              <a:rPr lang="en-US" sz="1800">
                <a:solidFill>
                  <a:schemeClr val="dk1"/>
                </a:solidFill>
                <a:latin typeface="Gill Sans"/>
                <a:ea typeface="Gill Sans"/>
                <a:cs typeface="Gill Sans"/>
                <a:sym typeface="Gill Sans"/>
              </a:rPr>
              <a:t>So the update rule is rule </a:t>
            </a:r>
            <a:r>
              <a:rPr b="1" lang="en-US" sz="1800">
                <a:solidFill>
                  <a:schemeClr val="dk1"/>
                </a:solidFill>
                <a:latin typeface="Gill Sans"/>
                <a:ea typeface="Gill Sans"/>
                <a:cs typeface="Gill Sans"/>
                <a:sym typeface="Gill Sans"/>
              </a:rPr>
              <a:t># 106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7"/>
          <p:cNvSpPr txBox="1"/>
          <p:nvPr/>
        </p:nvSpPr>
        <p:spPr>
          <a:xfrm>
            <a:off x="1589115" y="5105400"/>
            <a:ext cx="6911975"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Let’s visualize some of these rules using a </a:t>
            </a:r>
            <a:r>
              <a:rPr lang="en-US" sz="1800" u="sng">
                <a:solidFill>
                  <a:schemeClr val="hlink"/>
                </a:solidFill>
                <a:latin typeface="Gill Sans"/>
                <a:ea typeface="Gill Sans"/>
                <a:cs typeface="Gill Sans"/>
                <a:sym typeface="Gill Sans"/>
                <a:hlinkClick r:id="rId3"/>
              </a:rPr>
              <a:t>Mathematica notebook</a:t>
            </a:r>
            <a:endParaRPr sz="1800">
              <a:solidFill>
                <a:schemeClr val="dk1"/>
              </a:solidFill>
              <a:latin typeface="Gill Sans"/>
              <a:ea typeface="Gill Sans"/>
              <a:cs typeface="Gill Sans"/>
              <a:sym typeface="Gill Sans"/>
            </a:endParaRPr>
          </a:p>
        </p:txBody>
      </p:sp>
      <p:sp>
        <p:nvSpPr>
          <p:cNvPr id="419" name="Google Shape;419;p27"/>
          <p:cNvSpPr txBox="1"/>
          <p:nvPr/>
        </p:nvSpPr>
        <p:spPr>
          <a:xfrm>
            <a:off x="1589115" y="685800"/>
            <a:ext cx="6911975"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Rule #45=32+8+4+1</a:t>
            </a:r>
            <a:endParaRPr/>
          </a:p>
          <a:p>
            <a:pPr indent="0" lvl="0" marL="0" marR="0" rtl="0" algn="l">
              <a:spcBef>
                <a:spcPts val="90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900"/>
              </a:spcBef>
              <a:spcAft>
                <a:spcPts val="0"/>
              </a:spcAft>
              <a:buNone/>
            </a:pP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7</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6</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5</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4</a:t>
            </a:r>
            <a:r>
              <a:rPr lang="en-US" sz="1800">
                <a:solidFill>
                  <a:schemeClr val="dk1"/>
                </a:solidFill>
                <a:latin typeface="Gill Sans"/>
                <a:ea typeface="Gill Sans"/>
                <a:cs typeface="Gill Sans"/>
                <a:sym typeface="Gill Sans"/>
              </a:rPr>
              <a:t>+</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3</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2</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1</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0</a:t>
            </a:r>
            <a:r>
              <a:rPr lang="en-US" sz="1800">
                <a:solidFill>
                  <a:schemeClr val="dk1"/>
                </a:solidFill>
                <a:latin typeface="Gill Sans"/>
                <a:ea typeface="Gill Sans"/>
                <a:cs typeface="Gill Sans"/>
                <a:sym typeface="Gill Sans"/>
              </a:rPr>
              <a:t> =0 0 1 0 1 1 0 1</a:t>
            </a:r>
            <a:endParaRPr/>
          </a:p>
        </p:txBody>
      </p:sp>
      <p:sp>
        <p:nvSpPr>
          <p:cNvPr id="420" name="Google Shape;420;p27"/>
          <p:cNvSpPr txBox="1"/>
          <p:nvPr/>
        </p:nvSpPr>
        <p:spPr>
          <a:xfrm>
            <a:off x="1589115" y="2286000"/>
            <a:ext cx="6911975"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Rule #30=16+8+4+2</a:t>
            </a:r>
            <a:endParaRPr/>
          </a:p>
          <a:p>
            <a:pPr indent="0" lvl="0" marL="0" marR="0" rtl="0" algn="l">
              <a:spcBef>
                <a:spcPts val="90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900"/>
              </a:spcBef>
              <a:spcAft>
                <a:spcPts val="0"/>
              </a:spcAft>
              <a:buNone/>
            </a:pP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7</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6</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5</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4</a:t>
            </a:r>
            <a:r>
              <a:rPr lang="en-US" sz="1800">
                <a:solidFill>
                  <a:schemeClr val="dk1"/>
                </a:solidFill>
                <a:latin typeface="Gill Sans"/>
                <a:ea typeface="Gill Sans"/>
                <a:cs typeface="Gill Sans"/>
                <a:sym typeface="Gill Sans"/>
              </a:rPr>
              <a:t>+</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3</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2</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1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1</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0 </a:t>
            </a:r>
            <a:r>
              <a:rPr lang="en-US" sz="1800">
                <a:solidFill>
                  <a:schemeClr val="dk1"/>
                </a:solidFill>
                <a:latin typeface="Gill Sans"/>
                <a:ea typeface="Gill Sans"/>
                <a:cs typeface="Gill Sans"/>
                <a:sym typeface="Gill Sans"/>
              </a:rPr>
              <a:t>2</a:t>
            </a:r>
            <a:r>
              <a:rPr baseline="30000" lang="en-US" sz="1800">
                <a:solidFill>
                  <a:schemeClr val="dk1"/>
                </a:solidFill>
                <a:latin typeface="Gill Sans"/>
                <a:ea typeface="Gill Sans"/>
                <a:cs typeface="Gill Sans"/>
                <a:sym typeface="Gill Sans"/>
              </a:rPr>
              <a:t>0</a:t>
            </a:r>
            <a:r>
              <a:rPr lang="en-US" sz="1800">
                <a:solidFill>
                  <a:schemeClr val="dk1"/>
                </a:solidFill>
                <a:latin typeface="Gill Sans"/>
                <a:ea typeface="Gill Sans"/>
                <a:cs typeface="Gill Sans"/>
                <a:sym typeface="Gill Sans"/>
              </a:rPr>
              <a:t> =0 0 0 1 1 1 1 0</a:t>
            </a:r>
            <a:endParaRPr/>
          </a:p>
        </p:txBody>
      </p:sp>
      <p:sp>
        <p:nvSpPr>
          <p:cNvPr id="421" name="Google Shape;421;p27"/>
          <p:cNvSpPr txBox="1"/>
          <p:nvPr/>
        </p:nvSpPr>
        <p:spPr>
          <a:xfrm>
            <a:off x="1589115" y="3657600"/>
            <a:ext cx="6911975" cy="22907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This naming convention of the 256 distinct update rules is due to Stephen Wolfram. He is one of the pioneers of Cellular Automata and author of the book a </a:t>
            </a:r>
            <a:r>
              <a:rPr i="1" lang="en-US" sz="1800">
                <a:solidFill>
                  <a:schemeClr val="dk1"/>
                </a:solidFill>
                <a:latin typeface="Gill Sans"/>
                <a:ea typeface="Gill Sans"/>
                <a:cs typeface="Gill Sans"/>
                <a:sym typeface="Gill Sans"/>
              </a:rPr>
              <a:t>New Kind of Science</a:t>
            </a:r>
            <a:r>
              <a:rPr lang="en-US" sz="1800">
                <a:solidFill>
                  <a:schemeClr val="dk1"/>
                </a:solidFill>
                <a:latin typeface="Gill Sans"/>
                <a:ea typeface="Gill Sans"/>
                <a:cs typeface="Gill Sans"/>
                <a:sym typeface="Gill Sans"/>
              </a:rPr>
              <a:t>, which argues that discoveries about cellular automata are not isolated facts but have significance for all disciplines of science.</a:t>
            </a:r>
            <a:endParaRPr/>
          </a:p>
          <a:p>
            <a:pPr indent="0" lvl="0" marL="0" marR="0" rtl="0" algn="l">
              <a:spcBef>
                <a:spcPts val="90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90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28"/>
          <p:cNvPicPr preferRelativeResize="0"/>
          <p:nvPr/>
        </p:nvPicPr>
        <p:blipFill rotWithShape="1">
          <a:blip r:embed="rId3">
            <a:alphaModFix/>
          </a:blip>
          <a:srcRect b="0" l="0" r="0" t="0"/>
          <a:stretch/>
        </p:blipFill>
        <p:spPr>
          <a:xfrm>
            <a:off x="-3429056" y="2357430"/>
            <a:ext cx="12783702" cy="6404609"/>
          </a:xfrm>
          <a:prstGeom prst="rect">
            <a:avLst/>
          </a:prstGeom>
          <a:noFill/>
          <a:ln>
            <a:noFill/>
          </a:ln>
        </p:spPr>
      </p:pic>
      <p:sp>
        <p:nvSpPr>
          <p:cNvPr id="427" name="Google Shape;427;p28"/>
          <p:cNvSpPr txBox="1"/>
          <p:nvPr>
            <p:ph idx="3" type="body"/>
          </p:nvPr>
        </p:nvSpPr>
        <p:spPr>
          <a:xfrm>
            <a:off x="0" y="0"/>
            <a:ext cx="7158038" cy="11430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Font typeface="Gill Sans"/>
              <a:buNone/>
            </a:pPr>
            <a:r>
              <a:rPr lang="en-US" sz="2800"/>
              <a:t>Automata generated using Rule 30</a:t>
            </a:r>
            <a:endParaRPr/>
          </a:p>
          <a:p>
            <a:pPr indent="-283464" lvl="0" marL="365760" rtl="0" algn="l">
              <a:lnSpc>
                <a:spcPct val="100000"/>
              </a:lnSpc>
              <a:spcBef>
                <a:spcPts val="600"/>
              </a:spcBef>
              <a:spcAft>
                <a:spcPts val="0"/>
              </a:spcAft>
              <a:buSzPts val="2240"/>
              <a:buFont typeface="Gill Sans"/>
              <a:buNone/>
            </a:pPr>
            <a:r>
              <a:rPr lang="en-US" sz="2800"/>
              <a:t>appear in nature, on some shells.</a:t>
            </a:r>
            <a:endParaRPr/>
          </a:p>
          <a:p>
            <a:pPr indent="-283464" lvl="0" marL="365760" rtl="0" algn="l">
              <a:lnSpc>
                <a:spcPct val="100000"/>
              </a:lnSpc>
              <a:spcBef>
                <a:spcPts val="600"/>
              </a:spcBef>
              <a:spcAft>
                <a:spcPts val="0"/>
              </a:spcAft>
              <a:buSzPts val="2240"/>
              <a:buFont typeface="Gill Sans"/>
              <a:buNone/>
            </a:pPr>
            <a:r>
              <a:t/>
            </a:r>
            <a:endParaRPr sz="2800"/>
          </a:p>
        </p:txBody>
      </p:sp>
      <p:sp>
        <p:nvSpPr>
          <p:cNvPr id="428" name="Google Shape;428;p28"/>
          <p:cNvSpPr/>
          <p:nvPr/>
        </p:nvSpPr>
        <p:spPr>
          <a:xfrm>
            <a:off x="4981604" y="2895600"/>
            <a:ext cx="3352800" cy="3048000"/>
          </a:xfrm>
          <a:prstGeom prst="rect">
            <a:avLst/>
          </a:prstGeom>
          <a:noFill/>
          <a:ln>
            <a:noFill/>
          </a:ln>
        </p:spPr>
        <p:txBody>
          <a:bodyPr anchorCtr="0" anchor="t" bIns="45700" lIns="91425" spcFirstLastPara="1" rIns="91425" wrap="square" tIns="45700">
            <a:noAutofit/>
          </a:bodyPr>
          <a:lstStyle/>
          <a:p>
            <a:pPr indent="-165100" lvl="0" marL="342900" marR="0" rtl="0" algn="l">
              <a:spcBef>
                <a:spcPts val="0"/>
              </a:spcBef>
              <a:spcAft>
                <a:spcPts val="0"/>
              </a:spcAft>
              <a:buClr>
                <a:schemeClr val="dk1"/>
              </a:buClr>
              <a:buSzPts val="2800"/>
              <a:buFont typeface="Gill Sans"/>
              <a:buNone/>
            </a:pPr>
            <a:r>
              <a:t/>
            </a:r>
            <a:endParaRPr sz="2800">
              <a:solidFill>
                <a:schemeClr val="dk1"/>
              </a:solidFill>
              <a:latin typeface="Gill Sans"/>
              <a:ea typeface="Gill Sans"/>
              <a:cs typeface="Gill Sans"/>
              <a:sym typeface="Gill Sans"/>
            </a:endParaRPr>
          </a:p>
        </p:txBody>
      </p:sp>
      <p:sp>
        <p:nvSpPr>
          <p:cNvPr id="429" name="Google Shape;429;p28"/>
          <p:cNvSpPr/>
          <p:nvPr/>
        </p:nvSpPr>
        <p:spPr>
          <a:xfrm>
            <a:off x="1628804" y="2895600"/>
            <a:ext cx="3352800" cy="3048000"/>
          </a:xfrm>
          <a:prstGeom prst="rect">
            <a:avLst/>
          </a:prstGeom>
          <a:noFill/>
          <a:ln>
            <a:noFill/>
          </a:ln>
        </p:spPr>
        <p:txBody>
          <a:bodyPr anchorCtr="0" anchor="t" bIns="45700" lIns="91425" spcFirstLastPara="1" rIns="91425" wrap="square" tIns="45700">
            <a:noAutofit/>
          </a:bodyPr>
          <a:lstStyle/>
          <a:p>
            <a:pPr indent="-165100" lvl="0" marL="342900" marR="0" rtl="0" algn="l">
              <a:spcBef>
                <a:spcPts val="0"/>
              </a:spcBef>
              <a:spcAft>
                <a:spcPts val="0"/>
              </a:spcAft>
              <a:buClr>
                <a:schemeClr val="dk1"/>
              </a:buClr>
              <a:buSzPts val="2800"/>
              <a:buFont typeface="Gill Sans"/>
              <a:buNone/>
            </a:pPr>
            <a:r>
              <a:t/>
            </a:r>
            <a:endParaRPr sz="2800">
              <a:solidFill>
                <a:schemeClr val="dk1"/>
              </a:solidFill>
              <a:latin typeface="Gill Sans"/>
              <a:ea typeface="Gill Sans"/>
              <a:cs typeface="Gill Sans"/>
              <a:sym typeface="Gill Sans"/>
            </a:endParaRPr>
          </a:p>
        </p:txBody>
      </p:sp>
      <p:pic>
        <p:nvPicPr>
          <p:cNvPr descr="250px-Textile_cone" id="430" name="Google Shape;430;p28"/>
          <p:cNvPicPr preferRelativeResize="0"/>
          <p:nvPr>
            <p:ph idx="2" type="body"/>
          </p:nvPr>
        </p:nvPicPr>
        <p:blipFill rotWithShape="1">
          <a:blip r:embed="rId4">
            <a:alphaModFix/>
          </a:blip>
          <a:srcRect b="0" l="0" r="0" t="0"/>
          <a:stretch/>
        </p:blipFill>
        <p:spPr>
          <a:xfrm>
            <a:off x="4786314" y="3857628"/>
            <a:ext cx="4357686" cy="3315630"/>
          </a:xfrm>
          <a:prstGeom prst="rect">
            <a:avLst/>
          </a:prstGeom>
          <a:noFill/>
          <a:ln>
            <a:noFill/>
          </a:ln>
        </p:spPr>
      </p:pic>
      <p:graphicFrame>
        <p:nvGraphicFramePr>
          <p:cNvPr id="431" name="Google Shape;431;p28"/>
          <p:cNvGraphicFramePr/>
          <p:nvPr/>
        </p:nvGraphicFramePr>
        <p:xfrm>
          <a:off x="3857620" y="1142984"/>
          <a:ext cx="3000000" cy="3000000"/>
        </p:xfrm>
        <a:graphic>
          <a:graphicData uri="http://schemas.openxmlformats.org/drawingml/2006/table">
            <a:tbl>
              <a:tblPr>
                <a:noFill/>
                <a:tableStyleId>{B4F9117D-B384-4C32-8F54-70A8A91F75C2}</a:tableStyleId>
              </a:tblPr>
              <a:tblGrid>
                <a:gridCol w="690925"/>
                <a:gridCol w="452075"/>
                <a:gridCol w="400050"/>
                <a:gridCol w="440875"/>
                <a:gridCol w="440875"/>
                <a:gridCol w="367400"/>
                <a:gridCol w="514350"/>
                <a:gridCol w="440875"/>
                <a:gridCol w="1396100"/>
              </a:tblGrid>
              <a:tr h="494225">
                <a:tc>
                  <a:txBody>
                    <a:bodyPr/>
                    <a:lstStyle/>
                    <a:p>
                      <a:pPr indent="0" lvl="0" marL="0" marR="0" rtl="0" algn="l">
                        <a:spcBef>
                          <a:spcPts val="0"/>
                        </a:spcBef>
                        <a:spcAft>
                          <a:spcPts val="0"/>
                        </a:spcAft>
                        <a:buNone/>
                      </a:pPr>
                      <a:r>
                        <a:rPr lang="en-US" sz="1100" u="none" cap="none" strike="noStrike"/>
                        <a:t>current pattern</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111</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110</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101</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100</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011</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010</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001</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000</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91650">
                <a:tc>
                  <a:txBody>
                    <a:bodyPr/>
                    <a:lstStyle/>
                    <a:p>
                      <a:pPr indent="0" lvl="0" marL="0" marR="0" rtl="0" algn="l">
                        <a:spcBef>
                          <a:spcPts val="0"/>
                        </a:spcBef>
                        <a:spcAft>
                          <a:spcPts val="0"/>
                        </a:spcAft>
                        <a:buNone/>
                      </a:pPr>
                      <a:r>
                        <a:rPr lang="en-US" sz="1100"/>
                        <a:t>new state for center cell</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0</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0</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0</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1</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1</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1</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1</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100"/>
                        <a:t>0</a:t>
                      </a:r>
                      <a:endParaRPr/>
                    </a:p>
                  </a:txBody>
                  <a:tcPr marT="27125" marB="27125" marR="54250" marL="54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9"/>
          <p:cNvSpPr txBox="1"/>
          <p:nvPr>
            <p:ph type="title"/>
          </p:nvPr>
        </p:nvSpPr>
        <p:spPr>
          <a:xfrm>
            <a:off x="1435608" y="274638"/>
            <a:ext cx="74982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Patterns in Rule 184</a:t>
            </a:r>
            <a:endParaRPr/>
          </a:p>
        </p:txBody>
      </p:sp>
      <p:sp>
        <p:nvSpPr>
          <p:cNvPr id="437" name="Google Shape;437;p29"/>
          <p:cNvSpPr txBox="1"/>
          <p:nvPr>
            <p:ph idx="1" type="body"/>
          </p:nvPr>
        </p:nvSpPr>
        <p:spPr>
          <a:xfrm>
            <a:off x="1435608" y="1447800"/>
            <a:ext cx="7498200" cy="4800600"/>
          </a:xfrm>
          <a:prstGeom prst="rect">
            <a:avLst/>
          </a:prstGeom>
          <a:noFill/>
          <a:ln>
            <a:noFill/>
          </a:ln>
        </p:spPr>
        <p:txBody>
          <a:bodyPr anchorCtr="0" anchor="t" bIns="45700" lIns="91425" spcFirstLastPara="1" rIns="91425" wrap="square" tIns="45700">
            <a:normAutofit fontScale="62500" lnSpcReduction="20000"/>
          </a:bodyPr>
          <a:lstStyle/>
          <a:p>
            <a:pPr indent="-283464" lvl="0" marL="365760" rtl="0" algn="l">
              <a:lnSpc>
                <a:spcPct val="100000"/>
              </a:lnSpc>
              <a:spcBef>
                <a:spcPts val="0"/>
              </a:spcBef>
              <a:spcAft>
                <a:spcPts val="0"/>
              </a:spcAft>
              <a:buSzPct val="80000"/>
              <a:buChar char="⚫"/>
            </a:pPr>
            <a:r>
              <a:rPr lang="en-US"/>
              <a:t>Patterns in Rule 184 typically quickly stabilize, either to a pattern in which the cell states move in lockstep one position leftwards at each step, or to a pattern that moves one position rightwards at each step.</a:t>
            </a:r>
            <a:r>
              <a:rPr baseline="30000" lang="en-US"/>
              <a:t> </a:t>
            </a:r>
            <a:endParaRPr/>
          </a:p>
          <a:p>
            <a:pPr indent="-283464" lvl="0" marL="365760" rtl="0" algn="l">
              <a:lnSpc>
                <a:spcPct val="100000"/>
              </a:lnSpc>
              <a:spcBef>
                <a:spcPts val="600"/>
              </a:spcBef>
              <a:spcAft>
                <a:spcPts val="0"/>
              </a:spcAft>
              <a:buSzPct val="80000"/>
              <a:buChar char="⚫"/>
            </a:pPr>
            <a:r>
              <a:rPr lang="en-US"/>
              <a:t>Specifically, if the initial density of cells with state 1 is less than 50%, the pattern stabilizes into clusters of cells in state 1, spaced two units apart, with the clusters separated by blocks of cells in state 0. Patterns of this type move rightwards. </a:t>
            </a:r>
            <a:endParaRPr/>
          </a:p>
          <a:p>
            <a:pPr indent="-283464" lvl="0" marL="365760" rtl="0" algn="l">
              <a:lnSpc>
                <a:spcPct val="100000"/>
              </a:lnSpc>
              <a:spcBef>
                <a:spcPts val="600"/>
              </a:spcBef>
              <a:spcAft>
                <a:spcPts val="0"/>
              </a:spcAft>
              <a:buSzPct val="80000"/>
              <a:buChar char="⚫"/>
            </a:pPr>
            <a:r>
              <a:rPr lang="en-US"/>
              <a:t>If, on the other hand, the initial density is greater than 50%, the pattern stabilizes into clusters of cells in state 0, spaced two units apart, with the clusters separated by blocks of cells in state 1, and patterns of this type move leftwards. </a:t>
            </a:r>
            <a:endParaRPr/>
          </a:p>
          <a:p>
            <a:pPr indent="-283464" lvl="0" marL="365760" rtl="0" algn="l">
              <a:lnSpc>
                <a:spcPct val="100000"/>
              </a:lnSpc>
              <a:spcBef>
                <a:spcPts val="600"/>
              </a:spcBef>
              <a:spcAft>
                <a:spcPts val="0"/>
              </a:spcAft>
              <a:buSzPct val="80000"/>
              <a:buChar char="⚫"/>
            </a:pPr>
            <a:r>
              <a:rPr lang="en-US"/>
              <a:t>If the density is exactly 50%, the initial pattern stabilizes (more slowly) to a pattern that can equivalently be viewed as moving either leftwards or rightwards at each step: an alternating sequence of 0s and 1s.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0"/>
          <p:cNvSpPr txBox="1"/>
          <p:nvPr>
            <p:ph type="title"/>
          </p:nvPr>
        </p:nvSpPr>
        <p:spPr>
          <a:xfrm>
            <a:off x="1435608" y="274638"/>
            <a:ext cx="74982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Traffic flow</a:t>
            </a:r>
            <a:endParaRPr/>
          </a:p>
        </p:txBody>
      </p:sp>
      <p:sp>
        <p:nvSpPr>
          <p:cNvPr id="443" name="Google Shape;443;p30"/>
          <p:cNvSpPr txBox="1"/>
          <p:nvPr>
            <p:ph idx="1" type="body"/>
          </p:nvPr>
        </p:nvSpPr>
        <p:spPr>
          <a:xfrm>
            <a:off x="1435608" y="1447800"/>
            <a:ext cx="74982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Arial"/>
                <a:ea typeface="Arial"/>
                <a:cs typeface="Arial"/>
                <a:sym typeface="Arial"/>
              </a:rPr>
              <a:t>Rule 184 interpreted as a simulation of traffic flow. Each 1 cell corresponds to a vehicle, and each vehicle moves forwards only if it has open space in front of it.</a:t>
            </a:r>
            <a:endParaRPr/>
          </a:p>
        </p:txBody>
      </p:sp>
      <p:pic>
        <p:nvPicPr>
          <p:cNvPr descr="Rule 184 interpreted as a simulation of traffic flow. Each 1 cell corresponds to a vehicle, and each vehicle moves forwards only if it has open space in front of it." id="444" name="Google Shape;444;p30">
            <a:hlinkClick r:id="rId3"/>
          </p:cNvPr>
          <p:cNvPicPr preferRelativeResize="0"/>
          <p:nvPr/>
        </p:nvPicPr>
        <p:blipFill rotWithShape="1">
          <a:blip r:embed="rId4">
            <a:alphaModFix/>
          </a:blip>
          <a:srcRect b="0" l="0" r="0" t="0"/>
          <a:stretch/>
        </p:blipFill>
        <p:spPr>
          <a:xfrm>
            <a:off x="3429016" y="3929066"/>
            <a:ext cx="3429000" cy="647700"/>
          </a:xfrm>
          <a:prstGeom prst="rect">
            <a:avLst/>
          </a:prstGeom>
          <a:noFill/>
          <a:ln>
            <a:noFill/>
          </a:ln>
        </p:spPr>
      </p:pic>
      <p:pic>
        <p:nvPicPr>
          <p:cNvPr descr="http://en.wikipedia.org/skins-1.5/common/images/magnify-clip.png" id="445" name="Google Shape;445;p30">
            <a:hlinkClick r:id="rId5"/>
          </p:cNvPr>
          <p:cNvPicPr preferRelativeResize="0"/>
          <p:nvPr/>
        </p:nvPicPr>
        <p:blipFill rotWithShape="1">
          <a:blip r:embed="rId6">
            <a:alphaModFix/>
          </a:blip>
          <a:srcRect b="0" l="0" r="0" t="0"/>
          <a:stretch/>
        </p:blipFill>
        <p:spPr>
          <a:xfrm>
            <a:off x="155575" y="-381000"/>
            <a:ext cx="142875" cy="104775"/>
          </a:xfrm>
          <a:prstGeom prst="rect">
            <a:avLst/>
          </a:prstGeom>
          <a:noFill/>
          <a:ln>
            <a:noFill/>
          </a:ln>
        </p:spPr>
      </p:pic>
      <p:sp>
        <p:nvSpPr>
          <p:cNvPr id="446" name="Google Shape;446;p30"/>
          <p:cNvSpPr/>
          <p:nvPr/>
        </p:nvSpPr>
        <p:spPr>
          <a:xfrm>
            <a:off x="1285852" y="5014753"/>
            <a:ext cx="75723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Although very primitive, the Rule 184 model of traffic flow already predicts some of the familiar emergent features of real traffic: clusters of freely moving cars separated by stretches of open road when traffic is light, and waves of stop-and-go traffic when it is heavy.</a:t>
            </a:r>
            <a:endParaRPr sz="1800">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1"/>
          <p:cNvSpPr txBox="1"/>
          <p:nvPr>
            <p:ph type="title"/>
          </p:nvPr>
        </p:nvSpPr>
        <p:spPr>
          <a:xfrm>
            <a:off x="1435608" y="274638"/>
            <a:ext cx="7498200" cy="1143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Langton’s Loops: A self-replicating Cellular Automata</a:t>
            </a:r>
            <a:endParaRPr/>
          </a:p>
        </p:txBody>
      </p:sp>
      <p:sp>
        <p:nvSpPr>
          <p:cNvPr id="453" name="Google Shape;453;p31"/>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rPr lang="en-US" u="sng">
                <a:solidFill>
                  <a:schemeClr val="hlink"/>
                </a:solidFill>
                <a:hlinkClick r:id="rId3"/>
              </a:rPr>
              <a:t>https://www.youtube.com/watch?v=7bP76zt3uGw</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u="sng">
                <a:solidFill>
                  <a:schemeClr val="hlink"/>
                </a:solidFill>
                <a:hlinkClick r:id="rId4"/>
              </a:rPr>
              <a:t>https://www.youtube.com/watch?v=jvSp6VHt_P10c</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idx="12" type="sldNum"/>
          </p:nvPr>
        </p:nvSpPr>
        <p:spPr>
          <a:xfrm>
            <a:off x="8292524" y="8738758"/>
            <a:ext cx="422879" cy="26240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30" name="Google Shape;130;p17"/>
          <p:cNvSpPr txBox="1"/>
          <p:nvPr/>
        </p:nvSpPr>
        <p:spPr>
          <a:xfrm>
            <a:off x="1208698" y="1571612"/>
            <a:ext cx="7506706" cy="4143404"/>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None/>
            </a:pPr>
            <a:r>
              <a:t/>
            </a:r>
            <a:endParaRPr b="0" i="0" sz="4000" u="none" cap="none" strike="noStrike">
              <a:solidFill>
                <a:schemeClr val="dk1"/>
              </a:solidFill>
              <a:latin typeface="Gill Sans"/>
              <a:ea typeface="Gill Sans"/>
              <a:cs typeface="Gill Sans"/>
              <a:sym typeface="Gill Sans"/>
            </a:endParaRPr>
          </a:p>
          <a:p>
            <a:pPr indent="-283464" lvl="0" marL="365760" marR="0" rtl="0" algn="l">
              <a:lnSpc>
                <a:spcPct val="100000"/>
              </a:lnSpc>
              <a:spcBef>
                <a:spcPts val="600"/>
              </a:spcBef>
              <a:spcAft>
                <a:spcPts val="0"/>
              </a:spcAft>
              <a:buClr>
                <a:schemeClr val="accent1"/>
              </a:buClr>
              <a:buSzPts val="3200"/>
              <a:buFont typeface="Noto Sans Symbols"/>
              <a:buNone/>
            </a:pPr>
            <a:r>
              <a:rPr b="0" i="0" lang="en-US" sz="4000" u="none" cap="none" strike="noStrike">
                <a:solidFill>
                  <a:schemeClr val="dk1"/>
                </a:solidFill>
                <a:latin typeface="Gill Sans"/>
                <a:ea typeface="Gill Sans"/>
                <a:cs typeface="Gill Sans"/>
                <a:sym typeface="Gill Sans"/>
              </a:rPr>
              <a:t>Mathematical object defined as:</a:t>
            </a:r>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Gill Sans"/>
                <a:ea typeface="Gill Sans"/>
                <a:cs typeface="Gill Sans"/>
                <a:sym typeface="Gill Sans"/>
              </a:rPr>
              <a:t>n-dimensional homogeneous and infinite cellular space, consisting of cells of equal size (2-D CA = torus, not a plane);</a:t>
            </a:r>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Gill Sans"/>
                <a:ea typeface="Gill Sans"/>
                <a:cs typeface="Gill Sans"/>
                <a:sym typeface="Gill Sans"/>
              </a:rPr>
              <a:t>Cells in one of a discrete number of states;</a:t>
            </a:r>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Gill Sans"/>
                <a:ea typeface="Gill Sans"/>
                <a:cs typeface="Gill Sans"/>
                <a:sym typeface="Gill Sans"/>
              </a:rPr>
              <a:t>Cells change state as the result of a transition rule;</a:t>
            </a:r>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Gill Sans"/>
                <a:ea typeface="Gill Sans"/>
                <a:cs typeface="Gill Sans"/>
                <a:sym typeface="Gill Sans"/>
              </a:rPr>
              <a:t>Transition rule is defined in terms of the states of cells that are part of a neighbourhood;</a:t>
            </a:r>
            <a:endParaRPr/>
          </a:p>
          <a:p>
            <a:pPr indent="-283464" lvl="0" marL="365760" marR="0" rtl="0" algn="l">
              <a:lnSpc>
                <a:spcPct val="100000"/>
              </a:lnSpc>
              <a:spcBef>
                <a:spcPts val="600"/>
              </a:spcBef>
              <a:spcAft>
                <a:spcPts val="0"/>
              </a:spcAft>
              <a:buClr>
                <a:schemeClr val="accent1"/>
              </a:buClr>
              <a:buSzPts val="1920"/>
              <a:buFont typeface="Noto Sans Symbols"/>
              <a:buChar char="⚫"/>
            </a:pPr>
            <a:r>
              <a:rPr b="0" i="0" lang="en-US" sz="2400" u="none" cap="none" strike="noStrike">
                <a:solidFill>
                  <a:schemeClr val="dk1"/>
                </a:solidFill>
                <a:latin typeface="Gill Sans"/>
                <a:ea typeface="Gill Sans"/>
                <a:cs typeface="Gill Sans"/>
                <a:sym typeface="Gill Sans"/>
              </a:rPr>
              <a:t>Time progresses in discrete steps.  All cells change state simultaneously.</a:t>
            </a:r>
            <a:endParaRPr b="0" i="0" sz="2400" u="none" cap="none" strike="noStrike">
              <a:solidFill>
                <a:schemeClr val="dk1"/>
              </a:solidFill>
              <a:latin typeface="Gill Sans"/>
              <a:ea typeface="Gill Sans"/>
              <a:cs typeface="Gill Sans"/>
              <a:sym typeface="Gill Sans"/>
            </a:endParaRPr>
          </a:p>
        </p:txBody>
      </p:sp>
      <p:sp>
        <p:nvSpPr>
          <p:cNvPr id="131" name="Google Shape;131;p1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What is a Cellular Automata ?</a:t>
            </a:r>
            <a:endParaRPr/>
          </a:p>
        </p:txBody>
      </p:sp>
      <p:sp>
        <p:nvSpPr>
          <p:cNvPr id="132" name="Google Shape;132;p17"/>
          <p:cNvSpPr/>
          <p:nvPr/>
        </p:nvSpPr>
        <p:spPr>
          <a:xfrm>
            <a:off x="857224" y="1214422"/>
            <a:ext cx="8215370" cy="923330"/>
          </a:xfrm>
          <a:prstGeom prst="rect">
            <a:avLst/>
          </a:prstGeom>
          <a:noFill/>
          <a:ln>
            <a:noFill/>
          </a:ln>
        </p:spPr>
        <p:txBody>
          <a:bodyPr anchorCtr="0" anchor="t" bIns="45700" lIns="91425" spcFirstLastPara="1" rIns="91425" wrap="square" tIns="45700">
            <a:noAutofit/>
          </a:bodyPr>
          <a:lstStyle/>
          <a:p>
            <a:pPr indent="-127000" lvl="1" marL="457200" marR="0" rtl="0" algn="l">
              <a:lnSpc>
                <a:spcPct val="90000"/>
              </a:lnSpc>
              <a:spcBef>
                <a:spcPts val="0"/>
              </a:spcBef>
              <a:spcAft>
                <a:spcPts val="0"/>
              </a:spcAft>
              <a:buClr>
                <a:srgbClr val="FF0000"/>
              </a:buClr>
              <a:buSzPts val="2000"/>
              <a:buFont typeface="Arial"/>
              <a:buChar char="•"/>
            </a:pPr>
            <a:r>
              <a:rPr b="0" i="0" lang="en-US" sz="2000" u="none" cap="none" strike="noStrike">
                <a:solidFill>
                  <a:srgbClr val="FF0000"/>
                </a:solidFill>
                <a:latin typeface="Gill Sans"/>
                <a:ea typeface="Gill Sans"/>
                <a:cs typeface="Gill Sans"/>
                <a:sym typeface="Gill Sans"/>
              </a:rPr>
              <a:t>  Concept introduced by Von Neumann, Ulam and Burk in late 1940-ies     	and 1950-ies;  (</a:t>
            </a:r>
            <a:r>
              <a:rPr b="0" i="0" lang="en-US" sz="1800" u="none" cap="none" strike="noStrike">
                <a:solidFill>
                  <a:srgbClr val="FF0000"/>
                </a:solidFill>
                <a:latin typeface="Gill Sans"/>
                <a:ea typeface="Gill Sans"/>
                <a:cs typeface="Gill Sans"/>
                <a:sym typeface="Gill Sans"/>
              </a:rPr>
              <a:t>Self-reproducible mechanical automata)</a:t>
            </a:r>
            <a:endParaRPr/>
          </a:p>
          <a:p>
            <a:pPr indent="-127000" lvl="1" marL="457200" marR="0" rtl="0" algn="l">
              <a:lnSpc>
                <a:spcPct val="90000"/>
              </a:lnSpc>
              <a:spcBef>
                <a:spcPts val="0"/>
              </a:spcBef>
              <a:spcAft>
                <a:spcPts val="0"/>
              </a:spcAft>
              <a:buClr>
                <a:srgbClr val="FF0000"/>
              </a:buClr>
              <a:buSzPts val="2000"/>
              <a:buFont typeface="Arial"/>
              <a:buChar char="•"/>
            </a:pPr>
            <a:r>
              <a:rPr b="0" i="0" lang="en-US" sz="2000" u="none" cap="none" strike="noStrike">
                <a:solidFill>
                  <a:srgbClr val="FF0000"/>
                </a:solidFill>
                <a:latin typeface="Gill Sans"/>
                <a:ea typeface="Gill Sans"/>
                <a:cs typeface="Gill Sans"/>
                <a:sym typeface="Gill Sans"/>
              </a:rPr>
              <a:t>  Conway’s ‘Game of Life’ (Gardner, 1970)</a:t>
            </a:r>
            <a:endParaRPr b="0" i="0" sz="1800" u="none" cap="none" strike="noStrike">
              <a:solidFill>
                <a:srgbClr val="FF0000"/>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300"/>
              <a:buFont typeface="Gill Sans"/>
              <a:buNone/>
            </a:pPr>
            <a:r>
              <a:rPr lang="en-US">
                <a:solidFill>
                  <a:schemeClr val="dk1"/>
                </a:solidFill>
              </a:rPr>
              <a:t>What is a Cellular Automaton?</a:t>
            </a:r>
            <a:endParaRPr/>
          </a:p>
        </p:txBody>
      </p:sp>
      <p:sp>
        <p:nvSpPr>
          <p:cNvPr id="138" name="Google Shape;138;p18"/>
          <p:cNvSpPr txBox="1"/>
          <p:nvPr>
            <p:ph idx="1" type="body"/>
          </p:nvPr>
        </p:nvSpPr>
        <p:spPr>
          <a:xfrm>
            <a:off x="1214414" y="1285860"/>
            <a:ext cx="7719274" cy="519591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1760"/>
              <a:buChar char="⚫"/>
            </a:pPr>
            <a:r>
              <a:rPr lang="en-US" sz="2200"/>
              <a:t>A one-dimensional cellular automaton  (CA) consists of two things: a row of "cells" and a set of "rules". </a:t>
            </a:r>
            <a:endParaRPr/>
          </a:p>
          <a:p>
            <a:pPr indent="-283464" lvl="0" marL="365760" rtl="0" algn="l">
              <a:lnSpc>
                <a:spcPct val="90000"/>
              </a:lnSpc>
              <a:spcBef>
                <a:spcPts val="600"/>
              </a:spcBef>
              <a:spcAft>
                <a:spcPts val="0"/>
              </a:spcAft>
              <a:buSzPts val="1760"/>
              <a:buChar char="⚫"/>
            </a:pPr>
            <a:r>
              <a:rPr lang="en-US" sz="2200"/>
              <a:t>Each of the cells can be in one of several "states". The number of possible states depends on the automaton. Think of the states as colors. In a two-state automaton, each of the cells can be either black or white. </a:t>
            </a:r>
            <a:endParaRPr/>
          </a:p>
          <a:p>
            <a:pPr indent="-283464" lvl="0" marL="365760" rtl="0" algn="l">
              <a:lnSpc>
                <a:spcPct val="90000"/>
              </a:lnSpc>
              <a:spcBef>
                <a:spcPts val="600"/>
              </a:spcBef>
              <a:spcAft>
                <a:spcPts val="0"/>
              </a:spcAft>
              <a:buSzPts val="1760"/>
              <a:buChar char="⚫"/>
            </a:pPr>
            <a:r>
              <a:rPr lang="en-US" sz="2200"/>
              <a:t>Over time, the cells can change from state to state. The cellular automaton's </a:t>
            </a:r>
            <a:r>
              <a:rPr b="1" lang="en-US" sz="2200"/>
              <a:t>rules</a:t>
            </a:r>
            <a:r>
              <a:rPr lang="en-US" sz="2200"/>
              <a:t> determine how the states change. </a:t>
            </a:r>
            <a:endParaRPr sz="2200"/>
          </a:p>
          <a:p>
            <a:pPr indent="-283464" lvl="0" marL="365760" rtl="0" algn="l">
              <a:lnSpc>
                <a:spcPct val="90000"/>
              </a:lnSpc>
              <a:spcBef>
                <a:spcPts val="600"/>
              </a:spcBef>
              <a:spcAft>
                <a:spcPts val="0"/>
              </a:spcAft>
              <a:buSzPts val="1760"/>
              <a:buChar char="⚫"/>
            </a:pPr>
            <a:r>
              <a:rPr lang="en-US" sz="2200"/>
              <a:t>It works like this: When the time comes for the cells to change state, each cell looks around and gathers information on its neighbors' states. (Exactly which cells are considered "neighbors" is also something that depends on the particular CA.) </a:t>
            </a:r>
            <a:endParaRPr sz="2200"/>
          </a:p>
          <a:p>
            <a:pPr indent="-283464" lvl="0" marL="365760" rtl="0" algn="l">
              <a:lnSpc>
                <a:spcPct val="90000"/>
              </a:lnSpc>
              <a:spcBef>
                <a:spcPts val="600"/>
              </a:spcBef>
              <a:spcAft>
                <a:spcPts val="0"/>
              </a:spcAft>
              <a:buSzPts val="1760"/>
              <a:buChar char="⚫"/>
            </a:pPr>
            <a:r>
              <a:rPr lang="en-US" sz="2200"/>
              <a:t>Based on its own state, its neighbors' states, and the rules of the CA, the cell decides what its new state should be. All the cells change state at the same time.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19"/>
          <p:cNvGrpSpPr/>
          <p:nvPr/>
        </p:nvGrpSpPr>
        <p:grpSpPr>
          <a:xfrm>
            <a:off x="1385918" y="2819400"/>
            <a:ext cx="7543800" cy="533400"/>
            <a:chOff x="330" y="4731"/>
            <a:chExt cx="6015" cy="363"/>
          </a:xfrm>
        </p:grpSpPr>
        <p:sp>
          <p:nvSpPr>
            <p:cNvPr id="144" name="Google Shape;144;p19"/>
            <p:cNvSpPr/>
            <p:nvPr/>
          </p:nvSpPr>
          <p:spPr>
            <a:xfrm>
              <a:off x="2850" y="4733"/>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45" name="Google Shape;145;p19"/>
            <p:cNvSpPr/>
            <p:nvPr/>
          </p:nvSpPr>
          <p:spPr>
            <a:xfrm>
              <a:off x="3030" y="491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46" name="Google Shape;146;p19"/>
            <p:cNvSpPr/>
            <p:nvPr/>
          </p:nvSpPr>
          <p:spPr>
            <a:xfrm>
              <a:off x="3210" y="4734"/>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47" name="Google Shape;147;p19"/>
            <p:cNvSpPr/>
            <p:nvPr/>
          </p:nvSpPr>
          <p:spPr>
            <a:xfrm>
              <a:off x="3030" y="4734"/>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48" name="Google Shape;148;p19"/>
            <p:cNvSpPr/>
            <p:nvPr/>
          </p:nvSpPr>
          <p:spPr>
            <a:xfrm>
              <a:off x="4365" y="4731"/>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49" name="Google Shape;149;p19"/>
            <p:cNvSpPr/>
            <p:nvPr/>
          </p:nvSpPr>
          <p:spPr>
            <a:xfrm>
              <a:off x="4545" y="491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0" name="Google Shape;150;p19"/>
            <p:cNvSpPr/>
            <p:nvPr/>
          </p:nvSpPr>
          <p:spPr>
            <a:xfrm>
              <a:off x="4545" y="4732"/>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1" name="Google Shape;151;p19"/>
            <p:cNvSpPr/>
            <p:nvPr/>
          </p:nvSpPr>
          <p:spPr>
            <a:xfrm>
              <a:off x="4725" y="4733"/>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152" name="Google Shape;152;p19"/>
            <p:cNvGrpSpPr/>
            <p:nvPr/>
          </p:nvGrpSpPr>
          <p:grpSpPr>
            <a:xfrm>
              <a:off x="5805" y="4731"/>
              <a:ext cx="540" cy="360"/>
              <a:chOff x="2520" y="1260"/>
              <a:chExt cx="540" cy="360"/>
            </a:xfrm>
          </p:grpSpPr>
          <p:sp>
            <p:nvSpPr>
              <p:cNvPr id="153" name="Google Shape;153;p19"/>
              <p:cNvSpPr/>
              <p:nvPr/>
            </p:nvSpPr>
            <p:spPr>
              <a:xfrm>
                <a:off x="2520" y="1260"/>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4" name="Google Shape;154;p19"/>
              <p:cNvSpPr/>
              <p:nvPr/>
            </p:nvSpPr>
            <p:spPr>
              <a:xfrm>
                <a:off x="2700" y="1260"/>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5" name="Google Shape;155;p19"/>
              <p:cNvSpPr/>
              <p:nvPr/>
            </p:nvSpPr>
            <p:spPr>
              <a:xfrm>
                <a:off x="2880" y="1260"/>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6" name="Google Shape;156;p19"/>
              <p:cNvSpPr/>
              <p:nvPr/>
            </p:nvSpPr>
            <p:spPr>
              <a:xfrm>
                <a:off x="2700" y="1440"/>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157" name="Google Shape;157;p19"/>
            <p:cNvSpPr/>
            <p:nvPr/>
          </p:nvSpPr>
          <p:spPr>
            <a:xfrm>
              <a:off x="330" y="473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8" name="Google Shape;158;p19"/>
            <p:cNvSpPr/>
            <p:nvPr/>
          </p:nvSpPr>
          <p:spPr>
            <a:xfrm>
              <a:off x="510" y="473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9" name="Google Shape;159;p19"/>
            <p:cNvSpPr/>
            <p:nvPr/>
          </p:nvSpPr>
          <p:spPr>
            <a:xfrm>
              <a:off x="690" y="473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0" name="Google Shape;160;p19"/>
            <p:cNvSpPr/>
            <p:nvPr/>
          </p:nvSpPr>
          <p:spPr>
            <a:xfrm>
              <a:off x="510" y="4914"/>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1" name="Google Shape;161;p19"/>
            <p:cNvSpPr/>
            <p:nvPr/>
          </p:nvSpPr>
          <p:spPr>
            <a:xfrm>
              <a:off x="2040" y="473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2" name="Google Shape;162;p19"/>
            <p:cNvSpPr/>
            <p:nvPr/>
          </p:nvSpPr>
          <p:spPr>
            <a:xfrm>
              <a:off x="2220" y="4734"/>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3" name="Google Shape;163;p19"/>
            <p:cNvSpPr/>
            <p:nvPr/>
          </p:nvSpPr>
          <p:spPr>
            <a:xfrm>
              <a:off x="2400" y="473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4" name="Google Shape;164;p19"/>
            <p:cNvSpPr/>
            <p:nvPr/>
          </p:nvSpPr>
          <p:spPr>
            <a:xfrm>
              <a:off x="2220" y="491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5" name="Google Shape;165;p19"/>
            <p:cNvSpPr/>
            <p:nvPr/>
          </p:nvSpPr>
          <p:spPr>
            <a:xfrm>
              <a:off x="5070" y="4731"/>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6" name="Google Shape;166;p19"/>
            <p:cNvSpPr/>
            <p:nvPr/>
          </p:nvSpPr>
          <p:spPr>
            <a:xfrm>
              <a:off x="5250" y="4731"/>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7" name="Google Shape;167;p19"/>
            <p:cNvSpPr/>
            <p:nvPr/>
          </p:nvSpPr>
          <p:spPr>
            <a:xfrm>
              <a:off x="5430" y="4731"/>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8" name="Google Shape;168;p19"/>
            <p:cNvSpPr/>
            <p:nvPr/>
          </p:nvSpPr>
          <p:spPr>
            <a:xfrm>
              <a:off x="5250" y="4911"/>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9" name="Google Shape;169;p19"/>
            <p:cNvSpPr/>
            <p:nvPr/>
          </p:nvSpPr>
          <p:spPr>
            <a:xfrm>
              <a:off x="1170" y="473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0" name="Google Shape;170;p19"/>
            <p:cNvSpPr/>
            <p:nvPr/>
          </p:nvSpPr>
          <p:spPr>
            <a:xfrm>
              <a:off x="1350" y="473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1" name="Google Shape;171;p19"/>
            <p:cNvSpPr/>
            <p:nvPr/>
          </p:nvSpPr>
          <p:spPr>
            <a:xfrm>
              <a:off x="1530" y="4734"/>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2" name="Google Shape;172;p19"/>
            <p:cNvSpPr/>
            <p:nvPr/>
          </p:nvSpPr>
          <p:spPr>
            <a:xfrm>
              <a:off x="1350" y="491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3" name="Google Shape;173;p19"/>
            <p:cNvSpPr/>
            <p:nvPr/>
          </p:nvSpPr>
          <p:spPr>
            <a:xfrm>
              <a:off x="3615" y="4734"/>
              <a:ext cx="180" cy="18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4" name="Google Shape;174;p19"/>
            <p:cNvSpPr/>
            <p:nvPr/>
          </p:nvSpPr>
          <p:spPr>
            <a:xfrm>
              <a:off x="3795" y="473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5" name="Google Shape;175;p19"/>
            <p:cNvSpPr/>
            <p:nvPr/>
          </p:nvSpPr>
          <p:spPr>
            <a:xfrm>
              <a:off x="3975" y="473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6" name="Google Shape;176;p19"/>
            <p:cNvSpPr/>
            <p:nvPr/>
          </p:nvSpPr>
          <p:spPr>
            <a:xfrm>
              <a:off x="3795" y="4914"/>
              <a:ext cx="180" cy="18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177" name="Google Shape;177;p19"/>
          <p:cNvSpPr txBox="1"/>
          <p:nvPr>
            <p:ph idx="1" type="body"/>
          </p:nvPr>
        </p:nvSpPr>
        <p:spPr>
          <a:xfrm>
            <a:off x="1071570" y="3581400"/>
            <a:ext cx="7467600" cy="23622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3 Black  =  White</a:t>
            </a:r>
            <a:endParaRPr/>
          </a:p>
          <a:p>
            <a:pPr indent="-283464" lvl="0" marL="365760" rtl="0" algn="l">
              <a:lnSpc>
                <a:spcPct val="100000"/>
              </a:lnSpc>
              <a:spcBef>
                <a:spcPts val="600"/>
              </a:spcBef>
              <a:spcAft>
                <a:spcPts val="0"/>
              </a:spcAft>
              <a:buSzPts val="2560"/>
              <a:buChar char="⚫"/>
            </a:pPr>
            <a:r>
              <a:rPr lang="en-US"/>
              <a:t>2 Black 	 =  Black</a:t>
            </a:r>
            <a:endParaRPr/>
          </a:p>
          <a:p>
            <a:pPr indent="-283464" lvl="0" marL="365760" rtl="0" algn="l">
              <a:lnSpc>
                <a:spcPct val="100000"/>
              </a:lnSpc>
              <a:spcBef>
                <a:spcPts val="600"/>
              </a:spcBef>
              <a:spcAft>
                <a:spcPts val="0"/>
              </a:spcAft>
              <a:buSzPts val="2560"/>
              <a:buChar char="⚫"/>
            </a:pPr>
            <a:r>
              <a:rPr lang="en-US"/>
              <a:t>1 Black  =   Black</a:t>
            </a:r>
            <a:endParaRPr/>
          </a:p>
          <a:p>
            <a:pPr indent="-283464" lvl="0" marL="365760" rtl="0" algn="l">
              <a:lnSpc>
                <a:spcPct val="100000"/>
              </a:lnSpc>
              <a:spcBef>
                <a:spcPts val="600"/>
              </a:spcBef>
              <a:spcAft>
                <a:spcPts val="0"/>
              </a:spcAft>
              <a:buSzPts val="2560"/>
              <a:buChar char="⚫"/>
            </a:pPr>
            <a:r>
              <a:rPr lang="en-US"/>
              <a:t> 3 White =  White</a:t>
            </a:r>
            <a:endParaRPr/>
          </a:p>
        </p:txBody>
      </p:sp>
      <p:grpSp>
        <p:nvGrpSpPr>
          <p:cNvPr id="178" name="Google Shape;178;p19"/>
          <p:cNvGrpSpPr/>
          <p:nvPr/>
        </p:nvGrpSpPr>
        <p:grpSpPr>
          <a:xfrm>
            <a:off x="1376370" y="457200"/>
            <a:ext cx="5486400" cy="304800"/>
            <a:chOff x="192" y="288"/>
            <a:chExt cx="3456" cy="192"/>
          </a:xfrm>
        </p:grpSpPr>
        <p:sp>
          <p:nvSpPr>
            <p:cNvPr id="179" name="Google Shape;179;p19"/>
            <p:cNvSpPr/>
            <p:nvPr/>
          </p:nvSpPr>
          <p:spPr>
            <a:xfrm>
              <a:off x="192"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0" name="Google Shape;180;p19"/>
            <p:cNvSpPr/>
            <p:nvPr/>
          </p:nvSpPr>
          <p:spPr>
            <a:xfrm>
              <a:off x="384"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1" name="Google Shape;181;p19"/>
            <p:cNvSpPr/>
            <p:nvPr/>
          </p:nvSpPr>
          <p:spPr>
            <a:xfrm>
              <a:off x="576"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2" name="Google Shape;182;p19"/>
            <p:cNvSpPr/>
            <p:nvPr/>
          </p:nvSpPr>
          <p:spPr>
            <a:xfrm>
              <a:off x="768"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3" name="Google Shape;183;p19"/>
            <p:cNvSpPr/>
            <p:nvPr/>
          </p:nvSpPr>
          <p:spPr>
            <a:xfrm>
              <a:off x="960"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4" name="Google Shape;184;p19"/>
            <p:cNvSpPr/>
            <p:nvPr/>
          </p:nvSpPr>
          <p:spPr>
            <a:xfrm>
              <a:off x="1344"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5" name="Google Shape;185;p19"/>
            <p:cNvSpPr/>
            <p:nvPr/>
          </p:nvSpPr>
          <p:spPr>
            <a:xfrm>
              <a:off x="1152"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6" name="Google Shape;186;p19"/>
            <p:cNvSpPr/>
            <p:nvPr/>
          </p:nvSpPr>
          <p:spPr>
            <a:xfrm>
              <a:off x="1536"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7" name="Google Shape;187;p19"/>
            <p:cNvSpPr/>
            <p:nvPr/>
          </p:nvSpPr>
          <p:spPr>
            <a:xfrm>
              <a:off x="1728"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8" name="Google Shape;188;p19"/>
            <p:cNvSpPr/>
            <p:nvPr/>
          </p:nvSpPr>
          <p:spPr>
            <a:xfrm>
              <a:off x="1920"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9" name="Google Shape;189;p19"/>
            <p:cNvSpPr/>
            <p:nvPr/>
          </p:nvSpPr>
          <p:spPr>
            <a:xfrm>
              <a:off x="2112" y="288"/>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Gill Sans"/>
                <a:ea typeface="Gill Sans"/>
                <a:cs typeface="Gill Sans"/>
                <a:sym typeface="Gill Sans"/>
              </a:endParaRPr>
            </a:p>
          </p:txBody>
        </p:sp>
        <p:sp>
          <p:nvSpPr>
            <p:cNvPr id="190" name="Google Shape;190;p19"/>
            <p:cNvSpPr/>
            <p:nvPr/>
          </p:nvSpPr>
          <p:spPr>
            <a:xfrm>
              <a:off x="2304"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91" name="Google Shape;191;p19"/>
            <p:cNvSpPr/>
            <p:nvPr/>
          </p:nvSpPr>
          <p:spPr>
            <a:xfrm>
              <a:off x="2688"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92" name="Google Shape;192;p19"/>
            <p:cNvSpPr/>
            <p:nvPr/>
          </p:nvSpPr>
          <p:spPr>
            <a:xfrm>
              <a:off x="2496"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93" name="Google Shape;193;p19"/>
            <p:cNvSpPr/>
            <p:nvPr/>
          </p:nvSpPr>
          <p:spPr>
            <a:xfrm>
              <a:off x="2880"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94" name="Google Shape;194;p19"/>
            <p:cNvSpPr/>
            <p:nvPr/>
          </p:nvSpPr>
          <p:spPr>
            <a:xfrm>
              <a:off x="3072"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95" name="Google Shape;195;p19"/>
            <p:cNvSpPr/>
            <p:nvPr/>
          </p:nvSpPr>
          <p:spPr>
            <a:xfrm>
              <a:off x="3264"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96" name="Google Shape;196;p19"/>
            <p:cNvSpPr/>
            <p:nvPr/>
          </p:nvSpPr>
          <p:spPr>
            <a:xfrm>
              <a:off x="3456" y="28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197" name="Google Shape;197;p19"/>
          <p:cNvGrpSpPr/>
          <p:nvPr/>
        </p:nvGrpSpPr>
        <p:grpSpPr>
          <a:xfrm>
            <a:off x="1376370" y="990600"/>
            <a:ext cx="5486400" cy="304800"/>
            <a:chOff x="192" y="624"/>
            <a:chExt cx="3456" cy="192"/>
          </a:xfrm>
        </p:grpSpPr>
        <p:sp>
          <p:nvSpPr>
            <p:cNvPr id="198" name="Google Shape;198;p19"/>
            <p:cNvSpPr/>
            <p:nvPr/>
          </p:nvSpPr>
          <p:spPr>
            <a:xfrm>
              <a:off x="192"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99" name="Google Shape;199;p19"/>
            <p:cNvSpPr/>
            <p:nvPr/>
          </p:nvSpPr>
          <p:spPr>
            <a:xfrm>
              <a:off x="384"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0" name="Google Shape;200;p19"/>
            <p:cNvSpPr/>
            <p:nvPr/>
          </p:nvSpPr>
          <p:spPr>
            <a:xfrm>
              <a:off x="576"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1" name="Google Shape;201;p19"/>
            <p:cNvSpPr/>
            <p:nvPr/>
          </p:nvSpPr>
          <p:spPr>
            <a:xfrm>
              <a:off x="768"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2" name="Google Shape;202;p19"/>
            <p:cNvSpPr/>
            <p:nvPr/>
          </p:nvSpPr>
          <p:spPr>
            <a:xfrm>
              <a:off x="960"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3" name="Google Shape;203;p19"/>
            <p:cNvSpPr/>
            <p:nvPr/>
          </p:nvSpPr>
          <p:spPr>
            <a:xfrm>
              <a:off x="1344"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4" name="Google Shape;204;p19"/>
            <p:cNvSpPr/>
            <p:nvPr/>
          </p:nvSpPr>
          <p:spPr>
            <a:xfrm>
              <a:off x="1152"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5" name="Google Shape;205;p19"/>
            <p:cNvSpPr/>
            <p:nvPr/>
          </p:nvSpPr>
          <p:spPr>
            <a:xfrm>
              <a:off x="1536"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6" name="Google Shape;206;p19"/>
            <p:cNvSpPr/>
            <p:nvPr/>
          </p:nvSpPr>
          <p:spPr>
            <a:xfrm>
              <a:off x="1728"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7" name="Google Shape;207;p19"/>
            <p:cNvSpPr/>
            <p:nvPr/>
          </p:nvSpPr>
          <p:spPr>
            <a:xfrm>
              <a:off x="1920" y="624"/>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08" name="Google Shape;208;p19"/>
            <p:cNvSpPr/>
            <p:nvPr/>
          </p:nvSpPr>
          <p:spPr>
            <a:xfrm>
              <a:off x="2112" y="624"/>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Gill Sans"/>
                <a:ea typeface="Gill Sans"/>
                <a:cs typeface="Gill Sans"/>
                <a:sym typeface="Gill Sans"/>
              </a:endParaRPr>
            </a:p>
          </p:txBody>
        </p:sp>
        <p:sp>
          <p:nvSpPr>
            <p:cNvPr id="209" name="Google Shape;209;p19"/>
            <p:cNvSpPr/>
            <p:nvPr/>
          </p:nvSpPr>
          <p:spPr>
            <a:xfrm>
              <a:off x="2304" y="624"/>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0" name="Google Shape;210;p19"/>
            <p:cNvSpPr/>
            <p:nvPr/>
          </p:nvSpPr>
          <p:spPr>
            <a:xfrm>
              <a:off x="2688"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1" name="Google Shape;211;p19"/>
            <p:cNvSpPr/>
            <p:nvPr/>
          </p:nvSpPr>
          <p:spPr>
            <a:xfrm>
              <a:off x="2496"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2" name="Google Shape;212;p19"/>
            <p:cNvSpPr/>
            <p:nvPr/>
          </p:nvSpPr>
          <p:spPr>
            <a:xfrm>
              <a:off x="2880"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3" name="Google Shape;213;p19"/>
            <p:cNvSpPr/>
            <p:nvPr/>
          </p:nvSpPr>
          <p:spPr>
            <a:xfrm>
              <a:off x="3072"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4" name="Google Shape;214;p19"/>
            <p:cNvSpPr/>
            <p:nvPr/>
          </p:nvSpPr>
          <p:spPr>
            <a:xfrm>
              <a:off x="3264"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5" name="Google Shape;215;p19"/>
            <p:cNvSpPr/>
            <p:nvPr/>
          </p:nvSpPr>
          <p:spPr>
            <a:xfrm>
              <a:off x="3456" y="624"/>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216" name="Google Shape;216;p19"/>
          <p:cNvGrpSpPr/>
          <p:nvPr/>
        </p:nvGrpSpPr>
        <p:grpSpPr>
          <a:xfrm>
            <a:off x="1376370" y="1524000"/>
            <a:ext cx="5486400" cy="304800"/>
            <a:chOff x="192" y="960"/>
            <a:chExt cx="3456" cy="192"/>
          </a:xfrm>
        </p:grpSpPr>
        <p:sp>
          <p:nvSpPr>
            <p:cNvPr id="217" name="Google Shape;217;p19"/>
            <p:cNvSpPr/>
            <p:nvPr/>
          </p:nvSpPr>
          <p:spPr>
            <a:xfrm>
              <a:off x="192"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8" name="Google Shape;218;p19"/>
            <p:cNvSpPr/>
            <p:nvPr/>
          </p:nvSpPr>
          <p:spPr>
            <a:xfrm>
              <a:off x="384"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9" name="Google Shape;219;p19"/>
            <p:cNvSpPr/>
            <p:nvPr/>
          </p:nvSpPr>
          <p:spPr>
            <a:xfrm>
              <a:off x="576"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0" name="Google Shape;220;p19"/>
            <p:cNvSpPr/>
            <p:nvPr/>
          </p:nvSpPr>
          <p:spPr>
            <a:xfrm>
              <a:off x="768"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1" name="Google Shape;221;p19"/>
            <p:cNvSpPr/>
            <p:nvPr/>
          </p:nvSpPr>
          <p:spPr>
            <a:xfrm>
              <a:off x="960"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2" name="Google Shape;222;p19"/>
            <p:cNvSpPr/>
            <p:nvPr/>
          </p:nvSpPr>
          <p:spPr>
            <a:xfrm>
              <a:off x="1344"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3" name="Google Shape;223;p19"/>
            <p:cNvSpPr/>
            <p:nvPr/>
          </p:nvSpPr>
          <p:spPr>
            <a:xfrm>
              <a:off x="1152"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4" name="Google Shape;224;p19"/>
            <p:cNvSpPr/>
            <p:nvPr/>
          </p:nvSpPr>
          <p:spPr>
            <a:xfrm>
              <a:off x="1536"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5" name="Google Shape;225;p19"/>
            <p:cNvSpPr/>
            <p:nvPr/>
          </p:nvSpPr>
          <p:spPr>
            <a:xfrm>
              <a:off x="1920" y="960"/>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6" name="Google Shape;226;p19"/>
            <p:cNvSpPr/>
            <p:nvPr/>
          </p:nvSpPr>
          <p:spPr>
            <a:xfrm>
              <a:off x="2112"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Gill Sans"/>
                <a:ea typeface="Gill Sans"/>
                <a:cs typeface="Gill Sans"/>
                <a:sym typeface="Gill Sans"/>
              </a:endParaRPr>
            </a:p>
          </p:txBody>
        </p:sp>
        <p:sp>
          <p:nvSpPr>
            <p:cNvPr id="227" name="Google Shape;227;p19"/>
            <p:cNvSpPr/>
            <p:nvPr/>
          </p:nvSpPr>
          <p:spPr>
            <a:xfrm>
              <a:off x="2304" y="960"/>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8" name="Google Shape;228;p19"/>
            <p:cNvSpPr/>
            <p:nvPr/>
          </p:nvSpPr>
          <p:spPr>
            <a:xfrm>
              <a:off x="2688"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29" name="Google Shape;229;p19"/>
            <p:cNvSpPr/>
            <p:nvPr/>
          </p:nvSpPr>
          <p:spPr>
            <a:xfrm>
              <a:off x="2496" y="960"/>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0" name="Google Shape;230;p19"/>
            <p:cNvSpPr/>
            <p:nvPr/>
          </p:nvSpPr>
          <p:spPr>
            <a:xfrm>
              <a:off x="2880"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1" name="Google Shape;231;p19"/>
            <p:cNvSpPr/>
            <p:nvPr/>
          </p:nvSpPr>
          <p:spPr>
            <a:xfrm>
              <a:off x="3072"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2" name="Google Shape;232;p19"/>
            <p:cNvSpPr/>
            <p:nvPr/>
          </p:nvSpPr>
          <p:spPr>
            <a:xfrm>
              <a:off x="3264"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3" name="Google Shape;233;p19"/>
            <p:cNvSpPr/>
            <p:nvPr/>
          </p:nvSpPr>
          <p:spPr>
            <a:xfrm>
              <a:off x="3456" y="960"/>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4" name="Google Shape;234;p19"/>
            <p:cNvSpPr/>
            <p:nvPr/>
          </p:nvSpPr>
          <p:spPr>
            <a:xfrm>
              <a:off x="1728" y="960"/>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235" name="Google Shape;235;p19"/>
          <p:cNvGrpSpPr/>
          <p:nvPr/>
        </p:nvGrpSpPr>
        <p:grpSpPr>
          <a:xfrm>
            <a:off x="1376370" y="1981200"/>
            <a:ext cx="5486400" cy="304800"/>
            <a:chOff x="192" y="1248"/>
            <a:chExt cx="3456" cy="192"/>
          </a:xfrm>
        </p:grpSpPr>
        <p:sp>
          <p:nvSpPr>
            <p:cNvPr id="236" name="Google Shape;236;p19"/>
            <p:cNvSpPr/>
            <p:nvPr/>
          </p:nvSpPr>
          <p:spPr>
            <a:xfrm>
              <a:off x="192"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7" name="Google Shape;237;p19"/>
            <p:cNvSpPr/>
            <p:nvPr/>
          </p:nvSpPr>
          <p:spPr>
            <a:xfrm>
              <a:off x="384"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8" name="Google Shape;238;p19"/>
            <p:cNvSpPr/>
            <p:nvPr/>
          </p:nvSpPr>
          <p:spPr>
            <a:xfrm>
              <a:off x="576"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9" name="Google Shape;239;p19"/>
            <p:cNvSpPr/>
            <p:nvPr/>
          </p:nvSpPr>
          <p:spPr>
            <a:xfrm>
              <a:off x="768"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0" name="Google Shape;240;p19"/>
            <p:cNvSpPr/>
            <p:nvPr/>
          </p:nvSpPr>
          <p:spPr>
            <a:xfrm>
              <a:off x="960"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1" name="Google Shape;241;p19"/>
            <p:cNvSpPr/>
            <p:nvPr/>
          </p:nvSpPr>
          <p:spPr>
            <a:xfrm>
              <a:off x="1344"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2" name="Google Shape;242;p19"/>
            <p:cNvSpPr/>
            <p:nvPr/>
          </p:nvSpPr>
          <p:spPr>
            <a:xfrm>
              <a:off x="1152"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3" name="Google Shape;243;p19"/>
            <p:cNvSpPr/>
            <p:nvPr/>
          </p:nvSpPr>
          <p:spPr>
            <a:xfrm>
              <a:off x="1536" y="1248"/>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4" name="Google Shape;244;p19"/>
            <p:cNvSpPr/>
            <p:nvPr/>
          </p:nvSpPr>
          <p:spPr>
            <a:xfrm>
              <a:off x="1920" y="1248"/>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5" name="Google Shape;245;p19"/>
            <p:cNvSpPr/>
            <p:nvPr/>
          </p:nvSpPr>
          <p:spPr>
            <a:xfrm>
              <a:off x="2112" y="1248"/>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Gill Sans"/>
                <a:ea typeface="Gill Sans"/>
                <a:cs typeface="Gill Sans"/>
                <a:sym typeface="Gill Sans"/>
              </a:endParaRPr>
            </a:p>
          </p:txBody>
        </p:sp>
        <p:sp>
          <p:nvSpPr>
            <p:cNvPr id="246" name="Google Shape;246;p19"/>
            <p:cNvSpPr/>
            <p:nvPr/>
          </p:nvSpPr>
          <p:spPr>
            <a:xfrm>
              <a:off x="2304" y="1248"/>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7" name="Google Shape;247;p19"/>
            <p:cNvSpPr/>
            <p:nvPr/>
          </p:nvSpPr>
          <p:spPr>
            <a:xfrm>
              <a:off x="2688" y="1248"/>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Gill Sans"/>
                <a:ea typeface="Gill Sans"/>
                <a:cs typeface="Gill Sans"/>
                <a:sym typeface="Gill Sans"/>
              </a:endParaRPr>
            </a:p>
          </p:txBody>
        </p:sp>
        <p:sp>
          <p:nvSpPr>
            <p:cNvPr id="248" name="Google Shape;248;p19"/>
            <p:cNvSpPr/>
            <p:nvPr/>
          </p:nvSpPr>
          <p:spPr>
            <a:xfrm>
              <a:off x="2496" y="1248"/>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9" name="Google Shape;249;p19"/>
            <p:cNvSpPr/>
            <p:nvPr/>
          </p:nvSpPr>
          <p:spPr>
            <a:xfrm>
              <a:off x="2880"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50" name="Google Shape;250;p19"/>
            <p:cNvSpPr/>
            <p:nvPr/>
          </p:nvSpPr>
          <p:spPr>
            <a:xfrm>
              <a:off x="3072"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51" name="Google Shape;251;p19"/>
            <p:cNvSpPr/>
            <p:nvPr/>
          </p:nvSpPr>
          <p:spPr>
            <a:xfrm>
              <a:off x="3264"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52" name="Google Shape;252;p19"/>
            <p:cNvSpPr/>
            <p:nvPr/>
          </p:nvSpPr>
          <p:spPr>
            <a:xfrm>
              <a:off x="3456" y="1248"/>
              <a:ext cx="192" cy="192"/>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53" name="Google Shape;253;p19"/>
            <p:cNvSpPr/>
            <p:nvPr/>
          </p:nvSpPr>
          <p:spPr>
            <a:xfrm>
              <a:off x="1728" y="1248"/>
              <a:ext cx="192" cy="192"/>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254" name="Google Shape;254;p19"/>
          <p:cNvSpPr/>
          <p:nvPr/>
        </p:nvSpPr>
        <p:spPr>
          <a:xfrm>
            <a:off x="5395938" y="4414846"/>
            <a:ext cx="4462474" cy="7286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000" u="sng">
                <a:solidFill>
                  <a:schemeClr val="hlink"/>
                </a:solidFill>
                <a:latin typeface="Gill Sans"/>
                <a:ea typeface="Gill Sans"/>
                <a:cs typeface="Gill Sans"/>
                <a:sym typeface="Gill Sans"/>
                <a:hlinkClick r:id="rId3"/>
              </a:rPr>
              <a:t>Now make your own CA</a:t>
            </a:r>
            <a:endParaRPr sz="4000">
              <a:solidFill>
                <a:schemeClr val="dk2"/>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2-Dimensional Automata</a:t>
            </a:r>
            <a:endParaRPr/>
          </a:p>
        </p:txBody>
      </p:sp>
      <p:sp>
        <p:nvSpPr>
          <p:cNvPr id="260" name="Google Shape;260;p2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Font typeface="Gill Sans"/>
              <a:buNone/>
            </a:pPr>
            <a:r>
              <a:rPr lang="en-US"/>
              <a:t>   2-dimensional cellular automaton consists of an infinite (or finite) grid of cells, each in one of a finite number of states. Time is discrete and the state of a cell at time t is a function of the states of its neighbors at time t-1.</a:t>
            </a:r>
            <a:endParaRPr/>
          </a:p>
        </p:txBody>
      </p:sp>
      <p:sp>
        <p:nvSpPr>
          <p:cNvPr id="261" name="Google Shape;261;p20"/>
          <p:cNvSpPr/>
          <p:nvPr/>
        </p:nvSpPr>
        <p:spPr>
          <a:xfrm>
            <a:off x="3124200" y="5105400"/>
            <a:ext cx="381000" cy="381000"/>
          </a:xfrm>
          <a:prstGeom prst="rect">
            <a:avLst/>
          </a:prstGeom>
          <a:solidFill>
            <a:srgbClr val="E9FC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2" name="Google Shape;262;p20"/>
          <p:cNvSpPr/>
          <p:nvPr/>
        </p:nvSpPr>
        <p:spPr>
          <a:xfrm>
            <a:off x="3505200" y="5105400"/>
            <a:ext cx="381000" cy="381000"/>
          </a:xfrm>
          <a:prstGeom prst="rect">
            <a:avLst/>
          </a:prstGeom>
          <a:solidFill>
            <a:srgbClr val="E9FC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3" name="Google Shape;263;p20"/>
          <p:cNvSpPr/>
          <p:nvPr/>
        </p:nvSpPr>
        <p:spPr>
          <a:xfrm>
            <a:off x="3886200" y="5105400"/>
            <a:ext cx="381000" cy="381000"/>
          </a:xfrm>
          <a:prstGeom prst="rect">
            <a:avLst/>
          </a:prstGeom>
          <a:solidFill>
            <a:srgbClr val="E9FC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4" name="Google Shape;264;p20"/>
          <p:cNvSpPr/>
          <p:nvPr/>
        </p:nvSpPr>
        <p:spPr>
          <a:xfrm>
            <a:off x="3124200" y="5486400"/>
            <a:ext cx="381000" cy="381000"/>
          </a:xfrm>
          <a:prstGeom prst="rect">
            <a:avLst/>
          </a:prstGeom>
          <a:solidFill>
            <a:srgbClr val="E9FC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5" name="Google Shape;265;p20"/>
          <p:cNvSpPr/>
          <p:nvPr/>
        </p:nvSpPr>
        <p:spPr>
          <a:xfrm>
            <a:off x="3505200" y="5486400"/>
            <a:ext cx="3810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6" name="Google Shape;266;p20"/>
          <p:cNvSpPr/>
          <p:nvPr/>
        </p:nvSpPr>
        <p:spPr>
          <a:xfrm>
            <a:off x="3886200" y="5486400"/>
            <a:ext cx="381000" cy="381000"/>
          </a:xfrm>
          <a:prstGeom prst="rect">
            <a:avLst/>
          </a:prstGeom>
          <a:solidFill>
            <a:srgbClr val="E9FC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7" name="Google Shape;267;p20"/>
          <p:cNvSpPr/>
          <p:nvPr/>
        </p:nvSpPr>
        <p:spPr>
          <a:xfrm>
            <a:off x="3124200" y="5867400"/>
            <a:ext cx="381000" cy="381000"/>
          </a:xfrm>
          <a:prstGeom prst="rect">
            <a:avLst/>
          </a:prstGeom>
          <a:solidFill>
            <a:srgbClr val="E9FC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8" name="Google Shape;268;p20"/>
          <p:cNvSpPr/>
          <p:nvPr/>
        </p:nvSpPr>
        <p:spPr>
          <a:xfrm>
            <a:off x="3505200" y="5867400"/>
            <a:ext cx="381000" cy="381000"/>
          </a:xfrm>
          <a:prstGeom prst="rect">
            <a:avLst/>
          </a:prstGeom>
          <a:solidFill>
            <a:srgbClr val="E9FC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9" name="Google Shape;269;p20"/>
          <p:cNvSpPr/>
          <p:nvPr/>
        </p:nvSpPr>
        <p:spPr>
          <a:xfrm>
            <a:off x="3886200" y="5867400"/>
            <a:ext cx="381000" cy="381000"/>
          </a:xfrm>
          <a:prstGeom prst="rect">
            <a:avLst/>
          </a:prstGeom>
          <a:solidFill>
            <a:srgbClr val="E9FC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0" name="Google Shape;270;p20"/>
          <p:cNvSpPr/>
          <p:nvPr/>
        </p:nvSpPr>
        <p:spPr>
          <a:xfrm>
            <a:off x="4267200" y="5867400"/>
            <a:ext cx="3810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1" name="Google Shape;271;p20"/>
          <p:cNvSpPr/>
          <p:nvPr/>
        </p:nvSpPr>
        <p:spPr>
          <a:xfrm>
            <a:off x="4648200" y="5867400"/>
            <a:ext cx="3810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2" name="Google Shape;272;p20"/>
          <p:cNvSpPr/>
          <p:nvPr/>
        </p:nvSpPr>
        <p:spPr>
          <a:xfrm>
            <a:off x="5029200" y="5867400"/>
            <a:ext cx="3810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273" name="Google Shape;273;p20"/>
          <p:cNvGrpSpPr/>
          <p:nvPr/>
        </p:nvGrpSpPr>
        <p:grpSpPr>
          <a:xfrm>
            <a:off x="4267200" y="5105400"/>
            <a:ext cx="1143000" cy="381000"/>
            <a:chOff x="2784" y="3792"/>
            <a:chExt cx="720" cy="240"/>
          </a:xfrm>
        </p:grpSpPr>
        <p:sp>
          <p:nvSpPr>
            <p:cNvPr id="274" name="Google Shape;274;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5" name="Google Shape;275;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6" name="Google Shape;276;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277" name="Google Shape;277;p20"/>
          <p:cNvGrpSpPr/>
          <p:nvPr/>
        </p:nvGrpSpPr>
        <p:grpSpPr>
          <a:xfrm>
            <a:off x="3124200" y="4724400"/>
            <a:ext cx="1143000" cy="381000"/>
            <a:chOff x="2784" y="3792"/>
            <a:chExt cx="720" cy="240"/>
          </a:xfrm>
        </p:grpSpPr>
        <p:sp>
          <p:nvSpPr>
            <p:cNvPr id="278" name="Google Shape;278;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9" name="Google Shape;279;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80" name="Google Shape;280;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281" name="Google Shape;281;p20"/>
          <p:cNvGrpSpPr/>
          <p:nvPr/>
        </p:nvGrpSpPr>
        <p:grpSpPr>
          <a:xfrm>
            <a:off x="4267200" y="5486400"/>
            <a:ext cx="1143000" cy="381000"/>
            <a:chOff x="2784" y="3792"/>
            <a:chExt cx="720" cy="240"/>
          </a:xfrm>
        </p:grpSpPr>
        <p:sp>
          <p:nvSpPr>
            <p:cNvPr id="282" name="Google Shape;282;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83" name="Google Shape;283;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84" name="Google Shape;284;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285" name="Google Shape;285;p20"/>
          <p:cNvGrpSpPr/>
          <p:nvPr/>
        </p:nvGrpSpPr>
        <p:grpSpPr>
          <a:xfrm>
            <a:off x="1981200" y="4724400"/>
            <a:ext cx="1143000" cy="381000"/>
            <a:chOff x="2784" y="3792"/>
            <a:chExt cx="720" cy="240"/>
          </a:xfrm>
        </p:grpSpPr>
        <p:sp>
          <p:nvSpPr>
            <p:cNvPr id="286" name="Google Shape;286;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87" name="Google Shape;287;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88" name="Google Shape;288;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289" name="Google Shape;289;p20"/>
          <p:cNvGrpSpPr/>
          <p:nvPr/>
        </p:nvGrpSpPr>
        <p:grpSpPr>
          <a:xfrm>
            <a:off x="4267200" y="4724400"/>
            <a:ext cx="1143000" cy="381000"/>
            <a:chOff x="2784" y="3792"/>
            <a:chExt cx="720" cy="240"/>
          </a:xfrm>
        </p:grpSpPr>
        <p:sp>
          <p:nvSpPr>
            <p:cNvPr id="290" name="Google Shape;290;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91" name="Google Shape;291;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92" name="Google Shape;292;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293" name="Google Shape;293;p20"/>
          <p:cNvGrpSpPr/>
          <p:nvPr/>
        </p:nvGrpSpPr>
        <p:grpSpPr>
          <a:xfrm>
            <a:off x="1981200" y="5105400"/>
            <a:ext cx="1143000" cy="381000"/>
            <a:chOff x="2784" y="3792"/>
            <a:chExt cx="720" cy="240"/>
          </a:xfrm>
        </p:grpSpPr>
        <p:sp>
          <p:nvSpPr>
            <p:cNvPr id="294" name="Google Shape;294;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95" name="Google Shape;295;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96" name="Google Shape;296;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297" name="Google Shape;297;p20"/>
          <p:cNvGrpSpPr/>
          <p:nvPr/>
        </p:nvGrpSpPr>
        <p:grpSpPr>
          <a:xfrm>
            <a:off x="1981200" y="5867400"/>
            <a:ext cx="1143000" cy="381000"/>
            <a:chOff x="2784" y="3792"/>
            <a:chExt cx="720" cy="240"/>
          </a:xfrm>
        </p:grpSpPr>
        <p:sp>
          <p:nvSpPr>
            <p:cNvPr id="298" name="Google Shape;298;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99" name="Google Shape;299;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00" name="Google Shape;300;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301" name="Google Shape;301;p20"/>
          <p:cNvGrpSpPr/>
          <p:nvPr/>
        </p:nvGrpSpPr>
        <p:grpSpPr>
          <a:xfrm>
            <a:off x="1981200" y="6248400"/>
            <a:ext cx="1143000" cy="381000"/>
            <a:chOff x="2784" y="3792"/>
            <a:chExt cx="720" cy="240"/>
          </a:xfrm>
        </p:grpSpPr>
        <p:sp>
          <p:nvSpPr>
            <p:cNvPr id="302" name="Google Shape;302;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03" name="Google Shape;303;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04" name="Google Shape;304;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305" name="Google Shape;305;p20"/>
          <p:cNvGrpSpPr/>
          <p:nvPr/>
        </p:nvGrpSpPr>
        <p:grpSpPr>
          <a:xfrm>
            <a:off x="1981200" y="5486400"/>
            <a:ext cx="1143000" cy="381000"/>
            <a:chOff x="2784" y="3792"/>
            <a:chExt cx="720" cy="240"/>
          </a:xfrm>
        </p:grpSpPr>
        <p:sp>
          <p:nvSpPr>
            <p:cNvPr id="306" name="Google Shape;306;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07" name="Google Shape;307;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08" name="Google Shape;308;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309" name="Google Shape;309;p20"/>
          <p:cNvGrpSpPr/>
          <p:nvPr/>
        </p:nvGrpSpPr>
        <p:grpSpPr>
          <a:xfrm>
            <a:off x="3124200" y="6248400"/>
            <a:ext cx="1143000" cy="381000"/>
            <a:chOff x="2784" y="3792"/>
            <a:chExt cx="720" cy="240"/>
          </a:xfrm>
        </p:grpSpPr>
        <p:sp>
          <p:nvSpPr>
            <p:cNvPr id="310" name="Google Shape;310;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11" name="Google Shape;311;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12" name="Google Shape;312;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grpSp>
        <p:nvGrpSpPr>
          <p:cNvPr id="313" name="Google Shape;313;p20"/>
          <p:cNvGrpSpPr/>
          <p:nvPr/>
        </p:nvGrpSpPr>
        <p:grpSpPr>
          <a:xfrm>
            <a:off x="4267200" y="6248400"/>
            <a:ext cx="1143000" cy="381000"/>
            <a:chOff x="2784" y="3792"/>
            <a:chExt cx="720" cy="240"/>
          </a:xfrm>
        </p:grpSpPr>
        <p:sp>
          <p:nvSpPr>
            <p:cNvPr id="314" name="Google Shape;314;p20"/>
            <p:cNvSpPr/>
            <p:nvPr/>
          </p:nvSpPr>
          <p:spPr>
            <a:xfrm>
              <a:off x="278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15" name="Google Shape;315;p20"/>
            <p:cNvSpPr/>
            <p:nvPr/>
          </p:nvSpPr>
          <p:spPr>
            <a:xfrm>
              <a:off x="302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16" name="Google Shape;316;p20"/>
            <p:cNvSpPr/>
            <p:nvPr/>
          </p:nvSpPr>
          <p:spPr>
            <a:xfrm>
              <a:off x="3264" y="3792"/>
              <a:ext cx="240"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1"/>
          <p:cNvSpPr txBox="1"/>
          <p:nvPr>
            <p:ph type="title"/>
          </p:nvPr>
        </p:nvSpPr>
        <p:spPr>
          <a:xfrm>
            <a:off x="1881221" y="214290"/>
            <a:ext cx="7477125"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Conway’s Game of Life</a:t>
            </a:r>
            <a:endParaRPr/>
          </a:p>
        </p:txBody>
      </p:sp>
      <p:sp>
        <p:nvSpPr>
          <p:cNvPr id="322" name="Google Shape;322;p21"/>
          <p:cNvSpPr txBox="1"/>
          <p:nvPr>
            <p:ph idx="1" type="body"/>
          </p:nvPr>
        </p:nvSpPr>
        <p:spPr>
          <a:xfrm>
            <a:off x="1652621" y="1281090"/>
            <a:ext cx="6096000" cy="14478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440"/>
              <a:buFont typeface="Gill Sans"/>
              <a:buNone/>
            </a:pPr>
            <a:r>
              <a:rPr lang="en-US" sz="1800"/>
              <a:t>     The universe of the Game of Life is an infinite two-dimensional grid of </a:t>
            </a:r>
            <a:r>
              <a:rPr i="1" lang="en-US" sz="1800"/>
              <a:t>cells</a:t>
            </a:r>
            <a:r>
              <a:rPr lang="en-US" sz="1800"/>
              <a:t>, each of which is either </a:t>
            </a:r>
            <a:r>
              <a:rPr i="1" lang="en-US" sz="1800"/>
              <a:t>alive</a:t>
            </a:r>
            <a:r>
              <a:rPr lang="en-US" sz="1800"/>
              <a:t> or </a:t>
            </a:r>
            <a:r>
              <a:rPr i="1" lang="en-US" sz="1800"/>
              <a:t>dead</a:t>
            </a:r>
            <a:r>
              <a:rPr lang="en-US" sz="1800"/>
              <a:t>. Cells interact with their eight </a:t>
            </a:r>
            <a:r>
              <a:rPr i="1" lang="en-US" sz="1800"/>
              <a:t>neighbors.</a:t>
            </a:r>
            <a:r>
              <a:rPr i="1" lang="en-US"/>
              <a:t> </a:t>
            </a:r>
            <a:endParaRPr/>
          </a:p>
        </p:txBody>
      </p:sp>
      <p:pic>
        <p:nvPicPr>
          <p:cNvPr descr="GameofLife Screen" id="323" name="Google Shape;323;p21"/>
          <p:cNvPicPr preferRelativeResize="0"/>
          <p:nvPr>
            <p:ph idx="2" type="body"/>
          </p:nvPr>
        </p:nvPicPr>
        <p:blipFill rotWithShape="1">
          <a:blip r:embed="rId3">
            <a:alphaModFix/>
          </a:blip>
          <a:srcRect b="0" l="0" r="0" t="0"/>
          <a:stretch/>
        </p:blipFill>
        <p:spPr>
          <a:xfrm>
            <a:off x="1652621" y="2563790"/>
            <a:ext cx="6553200" cy="39258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29" name="Google Shape;329;p22"/>
          <p:cNvPicPr preferRelativeResize="0"/>
          <p:nvPr/>
        </p:nvPicPr>
        <p:blipFill rotWithShape="1">
          <a:blip r:embed="rId3">
            <a:alphaModFix/>
          </a:blip>
          <a:srcRect b="0" l="0" r="0" t="0"/>
          <a:stretch/>
        </p:blipFill>
        <p:spPr>
          <a:xfrm>
            <a:off x="1139856" y="1504950"/>
            <a:ext cx="7861300" cy="4960938"/>
          </a:xfrm>
          <a:prstGeom prst="rect">
            <a:avLst/>
          </a:prstGeom>
          <a:noFill/>
          <a:ln>
            <a:noFill/>
          </a:ln>
        </p:spPr>
      </p:pic>
      <p:sp>
        <p:nvSpPr>
          <p:cNvPr id="330" name="Google Shape;330;p2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lang="en-US"/>
              <a:t>Example of a Cellular Automata: Conway’s Life (Gardner, 1970)</a:t>
            </a:r>
            <a:endParaRPr/>
          </a:p>
        </p:txBody>
      </p:sp>
      <p:pic>
        <p:nvPicPr>
          <p:cNvPr id="331" name="Google Shape;331;p22"/>
          <p:cNvPicPr preferRelativeResize="0"/>
          <p:nvPr/>
        </p:nvPicPr>
        <p:blipFill rotWithShape="1">
          <a:blip r:embed="rId4">
            <a:alphaModFix/>
          </a:blip>
          <a:srcRect b="0" l="0" r="0" t="0"/>
          <a:stretch/>
        </p:blipFill>
        <p:spPr>
          <a:xfrm>
            <a:off x="1374771" y="2414588"/>
            <a:ext cx="2624138" cy="3413125"/>
          </a:xfrm>
          <a:prstGeom prst="rect">
            <a:avLst/>
          </a:prstGeom>
          <a:noFill/>
          <a:ln>
            <a:noFill/>
          </a:ln>
        </p:spPr>
      </p:pic>
      <p:pic>
        <p:nvPicPr>
          <p:cNvPr id="332" name="Google Shape;332;p22"/>
          <p:cNvPicPr preferRelativeResize="0"/>
          <p:nvPr/>
        </p:nvPicPr>
        <p:blipFill rotWithShape="1">
          <a:blip r:embed="rId5">
            <a:alphaModFix/>
          </a:blip>
          <a:srcRect b="0" l="0" r="0" t="0"/>
          <a:stretch/>
        </p:blipFill>
        <p:spPr>
          <a:xfrm>
            <a:off x="1374771" y="2414588"/>
            <a:ext cx="2624138" cy="3413125"/>
          </a:xfrm>
          <a:prstGeom prst="rect">
            <a:avLst/>
          </a:prstGeom>
          <a:noFill/>
          <a:ln>
            <a:noFill/>
          </a:ln>
        </p:spPr>
      </p:pic>
      <p:pic>
        <p:nvPicPr>
          <p:cNvPr id="333" name="Google Shape;333;p22"/>
          <p:cNvPicPr preferRelativeResize="0"/>
          <p:nvPr/>
        </p:nvPicPr>
        <p:blipFill rotWithShape="1">
          <a:blip r:embed="rId6">
            <a:alphaModFix/>
          </a:blip>
          <a:srcRect b="0" l="0" r="0" t="0"/>
          <a:stretch/>
        </p:blipFill>
        <p:spPr>
          <a:xfrm>
            <a:off x="1374771" y="2414588"/>
            <a:ext cx="2624138" cy="3413125"/>
          </a:xfrm>
          <a:prstGeom prst="rect">
            <a:avLst/>
          </a:prstGeom>
          <a:noFill/>
          <a:ln>
            <a:noFill/>
          </a:ln>
        </p:spPr>
      </p:pic>
      <p:pic>
        <p:nvPicPr>
          <p:cNvPr id="334" name="Google Shape;334;p22"/>
          <p:cNvPicPr preferRelativeResize="0"/>
          <p:nvPr/>
        </p:nvPicPr>
        <p:blipFill rotWithShape="1">
          <a:blip r:embed="rId7">
            <a:alphaModFix/>
          </a:blip>
          <a:srcRect b="0" l="0" r="0" t="0"/>
          <a:stretch/>
        </p:blipFill>
        <p:spPr>
          <a:xfrm>
            <a:off x="1374771" y="2414588"/>
            <a:ext cx="2624138" cy="3413125"/>
          </a:xfrm>
          <a:prstGeom prst="rect">
            <a:avLst/>
          </a:prstGeom>
          <a:noFill/>
          <a:ln>
            <a:noFill/>
          </a:ln>
        </p:spPr>
      </p:pic>
      <p:pic>
        <p:nvPicPr>
          <p:cNvPr id="335" name="Google Shape;335;p22"/>
          <p:cNvPicPr preferRelativeResize="0"/>
          <p:nvPr/>
        </p:nvPicPr>
        <p:blipFill rotWithShape="1">
          <a:blip r:embed="rId8">
            <a:alphaModFix/>
          </a:blip>
          <a:srcRect b="0" l="0" r="0" t="0"/>
          <a:stretch/>
        </p:blipFill>
        <p:spPr>
          <a:xfrm>
            <a:off x="1374771" y="2414588"/>
            <a:ext cx="2624138" cy="3413125"/>
          </a:xfrm>
          <a:prstGeom prst="rect">
            <a:avLst/>
          </a:prstGeom>
          <a:noFill/>
          <a:ln>
            <a:noFill/>
          </a:ln>
        </p:spPr>
      </p:pic>
      <p:pic>
        <p:nvPicPr>
          <p:cNvPr id="336" name="Google Shape;336;p22"/>
          <p:cNvPicPr preferRelativeResize="0"/>
          <p:nvPr/>
        </p:nvPicPr>
        <p:blipFill rotWithShape="1">
          <a:blip r:embed="rId9">
            <a:alphaModFix/>
          </a:blip>
          <a:srcRect b="0" l="0" r="0" t="0"/>
          <a:stretch/>
        </p:blipFill>
        <p:spPr>
          <a:xfrm>
            <a:off x="1374771" y="2414588"/>
            <a:ext cx="2624138" cy="3413125"/>
          </a:xfrm>
          <a:prstGeom prst="rect">
            <a:avLst/>
          </a:prstGeom>
          <a:noFill/>
          <a:ln>
            <a:noFill/>
          </a:ln>
        </p:spPr>
      </p:pic>
      <p:pic>
        <p:nvPicPr>
          <p:cNvPr id="337" name="Google Shape;337;p22"/>
          <p:cNvPicPr preferRelativeResize="0"/>
          <p:nvPr/>
        </p:nvPicPr>
        <p:blipFill rotWithShape="1">
          <a:blip r:embed="rId10">
            <a:alphaModFix/>
          </a:blip>
          <a:srcRect b="0" l="0" r="0" t="0"/>
          <a:stretch/>
        </p:blipFill>
        <p:spPr>
          <a:xfrm>
            <a:off x="1374771" y="2414588"/>
            <a:ext cx="2624138" cy="3413125"/>
          </a:xfrm>
          <a:prstGeom prst="rect">
            <a:avLst/>
          </a:prstGeom>
          <a:noFill/>
          <a:ln>
            <a:noFill/>
          </a:ln>
        </p:spPr>
      </p:pic>
      <p:pic>
        <p:nvPicPr>
          <p:cNvPr id="338" name="Google Shape;338;p22"/>
          <p:cNvPicPr preferRelativeResize="0"/>
          <p:nvPr/>
        </p:nvPicPr>
        <p:blipFill rotWithShape="1">
          <a:blip r:embed="rId11">
            <a:alphaModFix/>
          </a:blip>
          <a:srcRect b="0" l="0" r="0" t="0"/>
          <a:stretch/>
        </p:blipFill>
        <p:spPr>
          <a:xfrm>
            <a:off x="1374771" y="2414588"/>
            <a:ext cx="2624138" cy="3413125"/>
          </a:xfrm>
          <a:prstGeom prst="rect">
            <a:avLst/>
          </a:prstGeom>
          <a:noFill/>
          <a:ln>
            <a:noFill/>
          </a:ln>
        </p:spPr>
      </p:pic>
      <p:pic>
        <p:nvPicPr>
          <p:cNvPr id="339" name="Google Shape;339;p22"/>
          <p:cNvPicPr preferRelativeResize="0"/>
          <p:nvPr/>
        </p:nvPicPr>
        <p:blipFill rotWithShape="1">
          <a:blip r:embed="rId12">
            <a:alphaModFix/>
          </a:blip>
          <a:srcRect b="0" l="0" r="0" t="0"/>
          <a:stretch/>
        </p:blipFill>
        <p:spPr>
          <a:xfrm>
            <a:off x="1374771" y="2414588"/>
            <a:ext cx="2624138" cy="3413125"/>
          </a:xfrm>
          <a:prstGeom prst="rect">
            <a:avLst/>
          </a:prstGeom>
          <a:noFill/>
          <a:ln>
            <a:noFill/>
          </a:ln>
        </p:spPr>
      </p:pic>
      <p:pic>
        <p:nvPicPr>
          <p:cNvPr id="340" name="Google Shape;340;p22"/>
          <p:cNvPicPr preferRelativeResize="0"/>
          <p:nvPr/>
        </p:nvPicPr>
        <p:blipFill rotWithShape="1">
          <a:blip r:embed="rId13">
            <a:alphaModFix/>
          </a:blip>
          <a:srcRect b="0" l="0" r="0" t="0"/>
          <a:stretch/>
        </p:blipFill>
        <p:spPr>
          <a:xfrm>
            <a:off x="1373184" y="2413000"/>
            <a:ext cx="2627312" cy="341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Rules for Game of Life</a:t>
            </a:r>
            <a:endParaRPr/>
          </a:p>
        </p:txBody>
      </p:sp>
      <p:sp>
        <p:nvSpPr>
          <p:cNvPr id="347" name="Google Shape;347;p23"/>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fontScale="55000"/>
          </a:bodyPr>
          <a:lstStyle/>
          <a:p>
            <a:pPr indent="0" lvl="0" marL="0" rtl="0" algn="l">
              <a:spcBef>
                <a:spcPts val="600"/>
              </a:spcBef>
              <a:spcAft>
                <a:spcPts val="0"/>
              </a:spcAft>
              <a:buNone/>
            </a:pPr>
            <a:r>
              <a:rPr lang="en-US"/>
              <a:t>The universe of the Game of Life is an infinite, two-dimensional orthogonal grid of square cells, each of which is in one of two possible states, live or dead (or populated and unpopulated, respectively). </a:t>
            </a:r>
            <a:endParaRPr/>
          </a:p>
          <a:p>
            <a:pPr indent="0" lvl="0" marL="0" rtl="0" algn="l">
              <a:spcBef>
                <a:spcPts val="600"/>
              </a:spcBef>
              <a:spcAft>
                <a:spcPts val="0"/>
              </a:spcAft>
              <a:buNone/>
            </a:pPr>
            <a:r>
              <a:rPr lang="en-US"/>
              <a:t>Every cell interacts with its eight neighbors, which are the cells that are horizontally, vertically, or diagonally adjacent.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ct val="34375"/>
              <a:buFont typeface="Arial"/>
              <a:buNone/>
            </a:pPr>
            <a:r>
              <a:rPr lang="en-US"/>
              <a:t>At each step in time, the following transitions occur:</a:t>
            </a:r>
            <a:endParaRPr/>
          </a:p>
          <a:p>
            <a:pPr indent="0" lvl="0" marL="0" rtl="0" algn="l">
              <a:spcBef>
                <a:spcPts val="600"/>
              </a:spcBef>
              <a:spcAft>
                <a:spcPts val="0"/>
              </a:spcAft>
              <a:buClr>
                <a:schemeClr val="dk1"/>
              </a:buClr>
              <a:buSzPct val="34375"/>
              <a:buFont typeface="Arial"/>
              <a:buNone/>
            </a:pPr>
            <a:r>
              <a:t/>
            </a:r>
            <a:endParaRPr/>
          </a:p>
          <a:p>
            <a:pPr indent="0" lvl="0" marL="0" rtl="0" algn="l">
              <a:spcBef>
                <a:spcPts val="600"/>
              </a:spcBef>
              <a:spcAft>
                <a:spcPts val="0"/>
              </a:spcAft>
              <a:buClr>
                <a:schemeClr val="dk1"/>
              </a:buClr>
              <a:buSzPct val="34375"/>
              <a:buFont typeface="Arial"/>
              <a:buNone/>
            </a:pPr>
            <a:r>
              <a:rPr lang="en-US"/>
              <a:t>Any live cell with fewer than two live neighbors dies, as if by underpopulation.</a:t>
            </a:r>
            <a:endParaRPr/>
          </a:p>
          <a:p>
            <a:pPr indent="0" lvl="0" marL="0" rtl="0" algn="l">
              <a:spcBef>
                <a:spcPts val="600"/>
              </a:spcBef>
              <a:spcAft>
                <a:spcPts val="0"/>
              </a:spcAft>
              <a:buClr>
                <a:schemeClr val="dk1"/>
              </a:buClr>
              <a:buSzPct val="34375"/>
              <a:buFont typeface="Arial"/>
              <a:buNone/>
            </a:pPr>
            <a:r>
              <a:rPr lang="en-US"/>
              <a:t>Any live cell with two or three live neighbors lives on to the next generation.</a:t>
            </a:r>
            <a:endParaRPr/>
          </a:p>
          <a:p>
            <a:pPr indent="0" lvl="0" marL="0" rtl="0" algn="l">
              <a:spcBef>
                <a:spcPts val="600"/>
              </a:spcBef>
              <a:spcAft>
                <a:spcPts val="0"/>
              </a:spcAft>
              <a:buClr>
                <a:schemeClr val="dk1"/>
              </a:buClr>
              <a:buSzPct val="34375"/>
              <a:buFont typeface="Arial"/>
              <a:buNone/>
            </a:pPr>
            <a:r>
              <a:rPr lang="en-US"/>
              <a:t>Any live cell with more than three live neighbors dies, as if by overpopulation.</a:t>
            </a:r>
            <a:endParaRPr/>
          </a:p>
          <a:p>
            <a:pPr indent="0" lvl="0" marL="0" rtl="0" algn="l">
              <a:spcBef>
                <a:spcPts val="600"/>
              </a:spcBef>
              <a:spcAft>
                <a:spcPts val="0"/>
              </a:spcAft>
              <a:buClr>
                <a:schemeClr val="dk1"/>
              </a:buClr>
              <a:buSzPct val="34375"/>
              <a:buFont typeface="Arial"/>
              <a:buNone/>
            </a:pPr>
            <a:r>
              <a:rPr lang="en-US"/>
              <a:t>Any dead cell with exactly three live neighbors becomes a live cell, as if by reproduction.</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428728" y="285728"/>
            <a:ext cx="7467600" cy="83978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Conway’s Game of Life</a:t>
            </a:r>
            <a:endParaRPr/>
          </a:p>
        </p:txBody>
      </p:sp>
      <p:sp>
        <p:nvSpPr>
          <p:cNvPr id="353" name="Google Shape;353;p24"/>
          <p:cNvSpPr txBox="1"/>
          <p:nvPr>
            <p:ph idx="1" type="body"/>
          </p:nvPr>
        </p:nvSpPr>
        <p:spPr>
          <a:xfrm>
            <a:off x="1357290" y="1142984"/>
            <a:ext cx="7386638" cy="52578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1920"/>
              <a:buFont typeface="Gill Sans"/>
              <a:buNone/>
            </a:pPr>
            <a:r>
              <a:rPr lang="en-US" sz="2400"/>
              <a:t>At each step in time, the following effects occur:</a:t>
            </a:r>
            <a:endParaRPr/>
          </a:p>
          <a:p>
            <a:pPr indent="-283464" lvl="0" marL="365760" rtl="0" algn="l">
              <a:lnSpc>
                <a:spcPct val="100000"/>
              </a:lnSpc>
              <a:spcBef>
                <a:spcPts val="600"/>
              </a:spcBef>
              <a:spcAft>
                <a:spcPts val="0"/>
              </a:spcAft>
              <a:buSzPts val="1440"/>
              <a:buFont typeface="Gill Sans"/>
              <a:buAutoNum type="arabicPeriod"/>
            </a:pPr>
            <a:r>
              <a:rPr b="1" lang="en-US" sz="1800"/>
              <a:t>Any live cell with fewer than two neighbors dies, as if by loneliness. </a:t>
            </a:r>
            <a:endParaRPr/>
          </a:p>
          <a:p>
            <a:pPr indent="-283464" lvl="0" marL="365760" rtl="0" algn="l">
              <a:lnSpc>
                <a:spcPct val="100000"/>
              </a:lnSpc>
              <a:spcBef>
                <a:spcPts val="600"/>
              </a:spcBef>
              <a:spcAft>
                <a:spcPts val="0"/>
              </a:spcAft>
              <a:buSzPts val="1440"/>
              <a:buFont typeface="Gill Sans"/>
              <a:buAutoNum type="arabicPeriod"/>
            </a:pPr>
            <a:r>
              <a:rPr b="1" lang="en-US" sz="1800"/>
              <a:t>Any live cell with more than three neighbors dies, as if by overcrowding. </a:t>
            </a:r>
            <a:endParaRPr/>
          </a:p>
          <a:p>
            <a:pPr indent="-283464" lvl="0" marL="365760" rtl="0" algn="l">
              <a:lnSpc>
                <a:spcPct val="100000"/>
              </a:lnSpc>
              <a:spcBef>
                <a:spcPts val="600"/>
              </a:spcBef>
              <a:spcAft>
                <a:spcPts val="0"/>
              </a:spcAft>
              <a:buSzPts val="1440"/>
              <a:buFont typeface="Gill Sans"/>
              <a:buAutoNum type="arabicPeriod"/>
            </a:pPr>
            <a:r>
              <a:rPr b="1" lang="en-US" sz="1800"/>
              <a:t>Any live cell with two or three neighbors lives, unchanged, to the next generation. </a:t>
            </a:r>
            <a:endParaRPr/>
          </a:p>
          <a:p>
            <a:pPr indent="-283464" lvl="0" marL="365760" rtl="0" algn="l">
              <a:lnSpc>
                <a:spcPct val="100000"/>
              </a:lnSpc>
              <a:spcBef>
                <a:spcPts val="600"/>
              </a:spcBef>
              <a:spcAft>
                <a:spcPts val="0"/>
              </a:spcAft>
              <a:buSzPts val="1440"/>
              <a:buFont typeface="Gill Sans"/>
              <a:buAutoNum type="arabicPeriod"/>
            </a:pPr>
            <a:r>
              <a:rPr b="1" lang="en-US" sz="1800"/>
              <a:t>Any dead cell with exactly three neighbors comes to life. </a:t>
            </a:r>
            <a:endParaRPr/>
          </a:p>
          <a:p>
            <a:pPr indent="-181864" lvl="0" marL="365760" rtl="0" algn="l">
              <a:lnSpc>
                <a:spcPct val="100000"/>
              </a:lnSpc>
              <a:spcBef>
                <a:spcPts val="600"/>
              </a:spcBef>
              <a:spcAft>
                <a:spcPts val="0"/>
              </a:spcAft>
              <a:buSzPts val="1600"/>
              <a:buNone/>
            </a:pPr>
            <a:r>
              <a:t/>
            </a:r>
            <a:endParaRPr sz="2000"/>
          </a:p>
          <a:p>
            <a:pPr indent="-283464" lvl="0" marL="365760" rtl="0" algn="l">
              <a:lnSpc>
                <a:spcPct val="100000"/>
              </a:lnSpc>
              <a:spcBef>
                <a:spcPts val="600"/>
              </a:spcBef>
              <a:spcAft>
                <a:spcPts val="0"/>
              </a:spcAft>
              <a:buSzPts val="1600"/>
              <a:buChar char="⚫"/>
            </a:pPr>
            <a:r>
              <a:rPr lang="en-US" sz="2000"/>
              <a:t>The initial pattern constitutes the first </a:t>
            </a:r>
            <a:r>
              <a:rPr i="1" lang="en-US" sz="2000"/>
              <a:t>generation</a:t>
            </a:r>
            <a:r>
              <a:rPr lang="en-US" sz="2000"/>
              <a:t> of the system. The second generation is created by applying the above rules simultaneously to every cell in the first generation -- births and deaths happen simultaneously. The rules continue to be applied repeatedly to create further generations.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