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1e4ec2850_0_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f1e4ec2850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1e4ec2850_0_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f1e4ec2850_0_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2"/>
        <p:cNvGrpSpPr/>
        <p:nvPr/>
      </p:nvGrpSpPr>
      <p:grpSpPr>
        <a:xfrm>
          <a:off x="0" y="0"/>
          <a:ext cx="0" cy="0"/>
          <a:chOff x="0" y="0"/>
          <a:chExt cx="0" cy="0"/>
        </a:xfrm>
      </p:grpSpPr>
      <p:sp>
        <p:nvSpPr>
          <p:cNvPr id="73" name="Google Shape;73;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080" y="365040"/>
            <a:ext cx="10514880" cy="132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838080" y="1825560"/>
            <a:ext cx="10514880" cy="4350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8" name="Google Shape;58;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p:nvPr/>
        </p:nvSpPr>
        <p:spPr>
          <a:xfrm>
            <a:off x="1523880" y="1122480"/>
            <a:ext cx="9142920" cy="2386440"/>
          </a:xfrm>
          <a:prstGeom prst="rect">
            <a:avLst/>
          </a:prstGeom>
          <a:noFill/>
          <a:ln>
            <a:noFill/>
          </a:ln>
        </p:spPr>
        <p:txBody>
          <a:bodyPr spcFirstLastPara="1" wrap="square" lIns="90000" tIns="45000" rIns="90000" bIns="45000" anchor="b" anchorCtr="0">
            <a:noAutofit/>
          </a:bodyPr>
          <a:lstStyle/>
          <a:p>
            <a:pPr marL="0" marR="0" lvl="0" indent="0" algn="ctr" rtl="0">
              <a:lnSpc>
                <a:spcPct val="90000"/>
              </a:lnSpc>
              <a:spcBef>
                <a:spcPts val="0"/>
              </a:spcBef>
              <a:spcAft>
                <a:spcPts val="0"/>
              </a:spcAft>
              <a:buNone/>
            </a:pPr>
            <a:r>
              <a:rPr lang="en-US" sz="6000" b="0" i="0" u="none" strike="noStrike" cap="none">
                <a:solidFill>
                  <a:srgbClr val="000000"/>
                </a:solidFill>
                <a:latin typeface="Calibri"/>
                <a:ea typeface="Calibri"/>
                <a:cs typeface="Calibri"/>
                <a:sym typeface="Calibri"/>
              </a:rPr>
              <a:t>Computer Modeling and Simulation</a:t>
            </a:r>
            <a:endParaRPr sz="6000" b="0" i="0" u="none" strike="noStrike" cap="none">
              <a:latin typeface="Arial"/>
              <a:ea typeface="Arial"/>
              <a:cs typeface="Arial"/>
              <a:sym typeface="Arial"/>
            </a:endParaRPr>
          </a:p>
        </p:txBody>
      </p:sp>
      <p:sp>
        <p:nvSpPr>
          <p:cNvPr id="112" name="Google Shape;112;p27"/>
          <p:cNvSpPr/>
          <p:nvPr/>
        </p:nvSpPr>
        <p:spPr>
          <a:xfrm>
            <a:off x="1523880" y="3602160"/>
            <a:ext cx="9142920" cy="1654560"/>
          </a:xfrm>
          <a:prstGeom prst="rect">
            <a:avLst/>
          </a:prstGeom>
          <a:noFill/>
          <a:ln>
            <a:noFill/>
          </a:ln>
        </p:spPr>
        <p:txBody>
          <a:bodyPr spcFirstLastPara="1" wrap="square" lIns="90000" tIns="45000" rIns="90000" bIns="45000" anchor="t" anchorCtr="0">
            <a:noAutofit/>
          </a:bodyPr>
          <a:lstStyle/>
          <a:p>
            <a:pPr marL="0" marR="0" lvl="0" indent="0" algn="ctr" rtl="0">
              <a:lnSpc>
                <a:spcPct val="90000"/>
              </a:lnSpc>
              <a:spcBef>
                <a:spcPts val="0"/>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6"/>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Population Growth Model</a:t>
            </a:r>
            <a:endParaRPr sz="4400" b="0" i="0" u="none" strike="noStrike" cap="none">
              <a:latin typeface="Arial"/>
              <a:ea typeface="Arial"/>
              <a:cs typeface="Arial"/>
              <a:sym typeface="Arial"/>
            </a:endParaRPr>
          </a:p>
        </p:txBody>
      </p:sp>
      <p:sp>
        <p:nvSpPr>
          <p:cNvPr id="166" name="Google Shape;166;p36"/>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1" i="0" u="none" strike="noStrike" cap="none">
                <a:solidFill>
                  <a:srgbClr val="000000"/>
                </a:solidFill>
                <a:latin typeface="Calibri"/>
                <a:ea typeface="Calibri"/>
                <a:cs typeface="Calibri"/>
                <a:sym typeface="Calibri"/>
              </a:rPr>
              <a:t>Carrying Capacity: </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a:t>
            </a:r>
            <a:r>
              <a:rPr lang="en-US" sz="2400" b="1" i="0" u="none" strike="noStrike" cap="none">
                <a:solidFill>
                  <a:srgbClr val="000000"/>
                </a:solidFill>
                <a:latin typeface="Calibri"/>
                <a:ea typeface="Calibri"/>
                <a:cs typeface="Calibri"/>
                <a:sym typeface="Calibri"/>
              </a:rPr>
              <a:t>maximum</a:t>
            </a:r>
            <a:r>
              <a:rPr lang="en-US" sz="2400" b="0" i="0" u="none" strike="noStrike" cap="none">
                <a:solidFill>
                  <a:srgbClr val="000000"/>
                </a:solidFill>
                <a:latin typeface="Calibri"/>
                <a:ea typeface="Calibri"/>
                <a:cs typeface="Calibri"/>
                <a:sym typeface="Calibri"/>
              </a:rPr>
              <a:t> population size of a biological species that can be sustained by that specific environment given the food, habitat, water, and other resources available.</a:t>
            </a:r>
            <a:endParaRPr sz="24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Unconstrained Growth Model</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carrying capacity is infinite</a:t>
            </a:r>
            <a:endParaRPr sz="24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Constrained Growth Model</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 The carrying capacity is defined </a:t>
            </a:r>
            <a:endParaRPr sz="24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7"/>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Unconstrained Growth Model (Malthusian Model)</a:t>
            </a:r>
            <a:endParaRPr sz="4400" b="0" i="0" u="none" strike="noStrike" cap="none">
              <a:latin typeface="Arial"/>
              <a:ea typeface="Arial"/>
              <a:cs typeface="Arial"/>
              <a:sym typeface="Arial"/>
            </a:endParaRPr>
          </a:p>
        </p:txBody>
      </p:sp>
      <p:sp>
        <p:nvSpPr>
          <p:cNvPr id="172" name="Google Shape;172;p37"/>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Thomas Malthus gave the Malthusian Model in “An Essay on the Principle of Population (1798)”</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Popular definition of ”Malthusian”: population growth exponentially and food grows linearly</a:t>
            </a:r>
            <a:endParaRPr sz="2800" b="0" i="0" u="none" strike="noStrike" cap="none">
              <a:latin typeface="Arial"/>
              <a:ea typeface="Arial"/>
              <a:cs typeface="Arial"/>
              <a:sym typeface="Arial"/>
            </a:endParaRPr>
          </a:p>
          <a:p>
            <a:pPr marL="45720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8"/>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Malthusian Models</a:t>
            </a:r>
            <a:endParaRPr sz="4400" b="0" i="0" u="none" strike="noStrike" cap="none">
              <a:latin typeface="Arial"/>
              <a:ea typeface="Arial"/>
              <a:cs typeface="Arial"/>
              <a:sym typeface="Arial"/>
            </a:endParaRPr>
          </a:p>
        </p:txBody>
      </p:sp>
      <p:sp>
        <p:nvSpPr>
          <p:cNvPr id="178" name="Google Shape;178;p38"/>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No constraints, such as competition for food or a predator, exist on growth of the population</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model where the rate of change of the population is </a:t>
            </a:r>
            <a:r>
              <a:rPr lang="en-US" sz="2800" b="1" i="0" u="none" strike="noStrike" cap="none">
                <a:solidFill>
                  <a:srgbClr val="000000"/>
                </a:solidFill>
                <a:latin typeface="Calibri"/>
                <a:ea typeface="Calibri"/>
                <a:cs typeface="Calibri"/>
                <a:sym typeface="Calibri"/>
              </a:rPr>
              <a:t>directly proportional </a:t>
            </a:r>
            <a:r>
              <a:rPr lang="en-US" sz="2800" b="0" i="0" u="none" strike="noStrike" cap="none">
                <a:solidFill>
                  <a:srgbClr val="000000"/>
                </a:solidFill>
                <a:latin typeface="Calibri"/>
                <a:ea typeface="Calibri"/>
                <a:cs typeface="Calibri"/>
                <a:sym typeface="Calibri"/>
              </a:rPr>
              <a:t>(</a:t>
            </a:r>
            <a:r>
              <a:rPr lang="en-US" sz="2800" b="1" i="0" u="none" strike="noStrike" cap="none">
                <a:solidFill>
                  <a:srgbClr val="000000"/>
                </a:solidFill>
                <a:latin typeface="Calibri"/>
                <a:ea typeface="Calibri"/>
                <a:cs typeface="Calibri"/>
                <a:sym typeface="Calibri"/>
              </a:rPr>
              <a:t>∝</a:t>
            </a:r>
            <a:r>
              <a:rPr lang="en-US" sz="2800" b="0" i="0" u="none" strike="noStrike" cap="none">
                <a:solidFill>
                  <a:srgbClr val="000000"/>
                </a:solidFill>
                <a:latin typeface="Calibri"/>
                <a:ea typeface="Calibri"/>
                <a:cs typeface="Calibri"/>
                <a:sym typeface="Calibri"/>
              </a:rPr>
              <a:t>) to the number of individuals in the population.</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constant </a:t>
            </a:r>
            <a:r>
              <a:rPr lang="en-US" sz="2800" b="0" i="1" u="none" strike="noStrike" cap="none">
                <a:solidFill>
                  <a:srgbClr val="000000"/>
                </a:solidFill>
                <a:latin typeface="Calibri"/>
                <a:ea typeface="Calibri"/>
                <a:cs typeface="Calibri"/>
                <a:sym typeface="Calibri"/>
              </a:rPr>
              <a:t>r </a:t>
            </a:r>
            <a:r>
              <a:rPr lang="en-US" sz="2800" b="0" i="0" u="none" strike="noStrike" cap="none">
                <a:solidFill>
                  <a:srgbClr val="000000"/>
                </a:solidFill>
                <a:latin typeface="Calibri"/>
                <a:ea typeface="Calibri"/>
                <a:cs typeface="Calibri"/>
                <a:sym typeface="Calibri"/>
              </a:rPr>
              <a:t>is the </a:t>
            </a:r>
            <a:r>
              <a:rPr lang="en-US" sz="2800" b="1" i="0" u="none" strike="noStrike" cap="none">
                <a:solidFill>
                  <a:srgbClr val="000000"/>
                </a:solidFill>
                <a:latin typeface="Calibri"/>
                <a:ea typeface="Calibri"/>
                <a:cs typeface="Calibri"/>
                <a:sym typeface="Calibri"/>
              </a:rPr>
              <a:t>growth rate</a:t>
            </a:r>
            <a:r>
              <a:rPr lang="en-US" sz="2800" b="0" i="0" u="none" strike="noStrike" cap="none">
                <a:solidFill>
                  <a:srgbClr val="000000"/>
                </a:solidFill>
                <a:latin typeface="Calibri"/>
                <a:ea typeface="Calibri"/>
                <a:cs typeface="Calibri"/>
                <a:sym typeface="Calibri"/>
              </a:rPr>
              <a:t>, or </a:t>
            </a:r>
            <a:r>
              <a:rPr lang="en-US" sz="2800" b="1" i="0" u="none" strike="noStrike" cap="none">
                <a:solidFill>
                  <a:srgbClr val="000000"/>
                </a:solidFill>
                <a:latin typeface="Calibri"/>
                <a:ea typeface="Calibri"/>
                <a:cs typeface="Calibri"/>
                <a:sym typeface="Calibri"/>
              </a:rPr>
              <a:t>instantaneous growth rate</a:t>
            </a:r>
            <a:r>
              <a:rPr lang="en-US" sz="2800" b="0" i="0" u="none" strike="noStrike" cap="none">
                <a:solidFill>
                  <a:srgbClr val="000000"/>
                </a:solidFill>
                <a:latin typeface="Calibri"/>
                <a:ea typeface="Calibri"/>
                <a:cs typeface="Calibri"/>
                <a:sym typeface="Calibri"/>
              </a:rPr>
              <a:t>, or </a:t>
            </a:r>
            <a:r>
              <a:rPr lang="en-US" sz="2800" b="1" i="0" u="none" strike="noStrike" cap="none">
                <a:solidFill>
                  <a:srgbClr val="000000"/>
                </a:solidFill>
                <a:latin typeface="Calibri"/>
                <a:ea typeface="Calibri"/>
                <a:cs typeface="Calibri"/>
                <a:sym typeface="Calibri"/>
              </a:rPr>
              <a:t>continuous growth rate</a:t>
            </a:r>
            <a:r>
              <a:rPr lang="en-US" sz="2800" b="0" i="0" u="none" strike="noStrike" cap="none">
                <a:solidFill>
                  <a:srgbClr val="000000"/>
                </a:solidFill>
                <a:latin typeface="Calibri"/>
                <a:ea typeface="Calibri"/>
                <a:cs typeface="Calibri"/>
                <a:sym typeface="Calibri"/>
              </a:rPr>
              <a:t>, while </a:t>
            </a:r>
            <a:r>
              <a:rPr lang="en-US" sz="2800" b="0" i="1" u="none" strike="noStrike" cap="none">
                <a:solidFill>
                  <a:srgbClr val="000000"/>
                </a:solidFill>
                <a:latin typeface="Calibri"/>
                <a:ea typeface="Calibri"/>
                <a:cs typeface="Calibri"/>
                <a:sym typeface="Calibri"/>
              </a:rPr>
              <a:t>dP/dt </a:t>
            </a:r>
            <a:r>
              <a:rPr lang="en-US" sz="2800" b="0" i="0" u="none" strike="noStrike" cap="none">
                <a:solidFill>
                  <a:srgbClr val="000000"/>
                </a:solidFill>
                <a:latin typeface="Calibri"/>
                <a:ea typeface="Calibri"/>
                <a:cs typeface="Calibri"/>
                <a:sym typeface="Calibri"/>
              </a:rPr>
              <a:t>is the </a:t>
            </a:r>
            <a:r>
              <a:rPr lang="en-US" sz="2800" b="1" i="0" u="none" strike="noStrike" cap="none">
                <a:solidFill>
                  <a:srgbClr val="000000"/>
                </a:solidFill>
                <a:latin typeface="Calibri"/>
                <a:ea typeface="Calibri"/>
                <a:cs typeface="Calibri"/>
                <a:sym typeface="Calibri"/>
              </a:rPr>
              <a:t>rate of change of the population</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pic>
        <p:nvPicPr>
          <p:cNvPr id="179" name="Google Shape;179;p38"/>
          <p:cNvPicPr preferRelativeResize="0"/>
          <p:nvPr/>
        </p:nvPicPr>
        <p:blipFill rotWithShape="1">
          <a:blip r:embed="rId3">
            <a:alphaModFix/>
          </a:blip>
          <a:srcRect/>
          <a:stretch/>
        </p:blipFill>
        <p:spPr>
          <a:xfrm>
            <a:off x="4997618" y="3574010"/>
            <a:ext cx="1240920" cy="982800"/>
          </a:xfrm>
          <a:prstGeom prst="rect">
            <a:avLst/>
          </a:prstGeom>
          <a:noFill/>
          <a:ln>
            <a:noFill/>
          </a:ln>
        </p:spPr>
      </p:pic>
      <p:pic>
        <p:nvPicPr>
          <p:cNvPr id="180" name="Google Shape;180;p38"/>
          <p:cNvPicPr preferRelativeResize="0"/>
          <p:nvPr/>
        </p:nvPicPr>
        <p:blipFill rotWithShape="1">
          <a:blip r:embed="rId4">
            <a:alphaModFix/>
          </a:blip>
          <a:srcRect/>
          <a:stretch/>
        </p:blipFill>
        <p:spPr>
          <a:xfrm>
            <a:off x="4888200" y="4448415"/>
            <a:ext cx="1350360" cy="85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Differential Equation</a:t>
            </a:r>
            <a:endParaRPr sz="4400" b="0" i="0" u="none" strike="noStrike" cap="none">
              <a:latin typeface="Arial"/>
              <a:ea typeface="Arial"/>
              <a:cs typeface="Arial"/>
              <a:sym typeface="Arial"/>
            </a:endParaRPr>
          </a:p>
        </p:txBody>
      </p:sp>
      <p:sp>
        <p:nvSpPr>
          <p:cNvPr id="186" name="Google Shape;186;p39"/>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Consider a bacterial population of size 100, an instantaneous growth rate of 10% = 0.10, and time measured in hours. Thus, we have </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1" u="none" strike="noStrike" cap="none">
                <a:solidFill>
                  <a:srgbClr val="000000"/>
                </a:solidFill>
                <a:latin typeface="Calibri"/>
                <a:ea typeface="Calibri"/>
                <a:cs typeface="Calibri"/>
                <a:sym typeface="Calibri"/>
              </a:rPr>
              <a:t>dP / dt  </a:t>
            </a:r>
            <a:r>
              <a:rPr lang="en-US" sz="2800" b="0" i="0" u="none" strike="noStrike" cap="none">
                <a:solidFill>
                  <a:srgbClr val="000000"/>
                </a:solidFill>
                <a:latin typeface="Calibri"/>
                <a:ea typeface="Calibri"/>
                <a:cs typeface="Calibri"/>
                <a:sym typeface="Calibri"/>
              </a:rPr>
              <a:t>= 0.10</a:t>
            </a:r>
            <a:r>
              <a:rPr lang="en-US" sz="2800" b="0" i="1" u="none" strike="noStrike" cap="none">
                <a:solidFill>
                  <a:srgbClr val="000000"/>
                </a:solidFill>
                <a:latin typeface="Calibri"/>
                <a:ea typeface="Calibri"/>
                <a:cs typeface="Calibri"/>
                <a:sym typeface="Calibri"/>
              </a:rPr>
              <a:t>P</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with </a:t>
            </a:r>
            <a:r>
              <a:rPr lang="en-US" sz="2800" b="0" i="1" u="none" strike="noStrike" cap="none">
                <a:solidFill>
                  <a:srgbClr val="000000"/>
                </a:solidFill>
                <a:latin typeface="Calibri"/>
                <a:ea typeface="Calibri"/>
                <a:cs typeface="Calibri"/>
                <a:sym typeface="Calibri"/>
              </a:rPr>
              <a:t>P</a:t>
            </a:r>
            <a:r>
              <a:rPr lang="en-US" sz="2800" b="0" i="0" u="none" strike="noStrike" cap="none" baseline="-25000">
                <a:solidFill>
                  <a:srgbClr val="000000"/>
                </a:solidFill>
                <a:latin typeface="Calibri"/>
                <a:ea typeface="Calibri"/>
                <a:cs typeface="Calibri"/>
                <a:sym typeface="Calibri"/>
              </a:rPr>
              <a:t>0</a:t>
            </a:r>
            <a:r>
              <a:rPr lang="en-US" sz="2800" b="0" i="0" u="none" strike="noStrike" cap="none">
                <a:solidFill>
                  <a:srgbClr val="000000"/>
                </a:solidFill>
                <a:latin typeface="Calibri"/>
                <a:ea typeface="Calibri"/>
                <a:cs typeface="Calibri"/>
                <a:sym typeface="Calibri"/>
              </a:rPr>
              <a:t> = 100. </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 </a:t>
            </a:r>
            <a:r>
              <a:rPr lang="en-US" sz="2800" b="1" i="0" u="none" strike="noStrike" cap="none">
                <a:solidFill>
                  <a:srgbClr val="000000"/>
                </a:solidFill>
                <a:latin typeface="Calibri"/>
                <a:ea typeface="Calibri"/>
                <a:cs typeface="Calibri"/>
                <a:sym typeface="Calibri"/>
              </a:rPr>
              <a:t>solution </a:t>
            </a:r>
            <a:r>
              <a:rPr lang="en-US" sz="2800" b="0" i="0" u="none" strike="noStrike" cap="none">
                <a:solidFill>
                  <a:srgbClr val="000000"/>
                </a:solidFill>
                <a:latin typeface="Calibri"/>
                <a:ea typeface="Calibri"/>
                <a:cs typeface="Calibri"/>
                <a:sym typeface="Calibri"/>
              </a:rPr>
              <a:t>to this differential equation is a function, </a:t>
            </a:r>
            <a:r>
              <a:rPr lang="en-US" sz="2800" b="0" i="1" u="none" strike="noStrike" cap="none">
                <a:solidFill>
                  <a:srgbClr val="000000"/>
                </a:solidFill>
                <a:latin typeface="Calibri"/>
                <a:ea typeface="Calibri"/>
                <a:cs typeface="Calibri"/>
                <a:sym typeface="Calibri"/>
              </a:rPr>
              <a:t>P</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whose derivative is 0.10</a:t>
            </a:r>
            <a:r>
              <a:rPr lang="en-US" sz="2800" b="0" i="1" u="none" strike="noStrike" cap="none">
                <a:solidFill>
                  <a:srgbClr val="000000"/>
                </a:solidFill>
                <a:latin typeface="Calibri"/>
                <a:ea typeface="Calibri"/>
                <a:cs typeface="Calibri"/>
                <a:sym typeface="Calibri"/>
              </a:rPr>
              <a:t>P</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with </a:t>
            </a:r>
            <a:r>
              <a:rPr lang="en-US" sz="2800" b="0" i="1" u="none" strike="noStrike" cap="none">
                <a:solidFill>
                  <a:srgbClr val="000000"/>
                </a:solidFill>
                <a:latin typeface="Calibri"/>
                <a:ea typeface="Calibri"/>
                <a:cs typeface="Calibri"/>
                <a:sym typeface="Calibri"/>
              </a:rPr>
              <a:t>P. </a:t>
            </a:r>
            <a:endParaRPr sz="2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0"/>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Differential Equation</a:t>
            </a:r>
            <a:endParaRPr sz="4400" b="0" i="0" u="none" strike="noStrike" cap="none">
              <a:latin typeface="Arial"/>
              <a:ea typeface="Arial"/>
              <a:cs typeface="Arial"/>
              <a:sym typeface="Arial"/>
            </a:endParaRPr>
          </a:p>
        </p:txBody>
      </p:sp>
      <p:pic>
        <p:nvPicPr>
          <p:cNvPr id="192" name="Google Shape;192;p40"/>
          <p:cNvPicPr preferRelativeResize="0"/>
          <p:nvPr/>
        </p:nvPicPr>
        <p:blipFill rotWithShape="1">
          <a:blip r:embed="rId3">
            <a:alphaModFix/>
          </a:blip>
          <a:srcRect/>
          <a:stretch/>
        </p:blipFill>
        <p:spPr>
          <a:xfrm>
            <a:off x="928800" y="1780920"/>
            <a:ext cx="9963360" cy="28022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1"/>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Variables in the Growth Population Model</a:t>
            </a:r>
            <a:endParaRPr sz="4400" b="0" i="0" u="none" strike="noStrike" cap="none">
              <a:latin typeface="Arial"/>
              <a:ea typeface="Arial"/>
              <a:cs typeface="Arial"/>
              <a:sym typeface="Arial"/>
            </a:endParaRPr>
          </a:p>
        </p:txBody>
      </p:sp>
      <p:sp>
        <p:nvSpPr>
          <p:cNvPr id="198" name="Google Shape;198;p41"/>
          <p:cNvSpPr/>
          <p:nvPr/>
        </p:nvSpPr>
        <p:spPr>
          <a:xfrm>
            <a:off x="838080" y="1825560"/>
            <a:ext cx="10514400" cy="435030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 </a:t>
            </a:r>
            <a:r>
              <a:rPr lang="en-US" sz="2800" b="1" i="0" u="none" strike="noStrike" cap="none">
                <a:solidFill>
                  <a:srgbClr val="000000"/>
                </a:solidFill>
                <a:latin typeface="Calibri"/>
                <a:ea typeface="Calibri"/>
                <a:cs typeface="Calibri"/>
                <a:sym typeface="Calibri"/>
              </a:rPr>
              <a:t>stock </a:t>
            </a:r>
            <a:r>
              <a:rPr lang="en-US" sz="2800" b="0" i="0" u="none" strike="noStrike" cap="none">
                <a:solidFill>
                  <a:srgbClr val="000000"/>
                </a:solidFill>
                <a:latin typeface="Calibri"/>
                <a:ea typeface="Calibri"/>
                <a:cs typeface="Calibri"/>
                <a:sym typeface="Calibri"/>
              </a:rPr>
              <a:t>(</a:t>
            </a:r>
            <a:r>
              <a:rPr lang="en-US" sz="2800" b="1" i="0" u="none" strike="noStrike" cap="none">
                <a:solidFill>
                  <a:srgbClr val="000000"/>
                </a:solidFill>
                <a:latin typeface="Calibri"/>
                <a:ea typeface="Calibri"/>
                <a:cs typeface="Calibri"/>
                <a:sym typeface="Calibri"/>
              </a:rPr>
              <a:t>box variable</a:t>
            </a:r>
            <a:r>
              <a:rPr lang="en-US" sz="2800" b="0" i="0" u="none" strike="noStrike" cap="none">
                <a:solidFill>
                  <a:srgbClr val="000000"/>
                </a:solidFill>
                <a:latin typeface="Calibri"/>
                <a:ea typeface="Calibri"/>
                <a:cs typeface="Calibri"/>
                <a:sym typeface="Calibri"/>
              </a:rPr>
              <a:t>, or </a:t>
            </a:r>
            <a:r>
              <a:rPr lang="en-US" sz="2800" b="1" i="0" u="none" strike="noStrike" cap="none">
                <a:solidFill>
                  <a:srgbClr val="000000"/>
                </a:solidFill>
                <a:latin typeface="Calibri"/>
                <a:ea typeface="Calibri"/>
                <a:cs typeface="Calibri"/>
                <a:sym typeface="Calibri"/>
              </a:rPr>
              <a:t>reservoir</a:t>
            </a:r>
            <a:r>
              <a:rPr lang="en-US" sz="2800" b="0" i="0" u="none" strike="noStrike" cap="none">
                <a:solidFill>
                  <a:srgbClr val="000000"/>
                </a:solidFill>
                <a:latin typeface="Calibri"/>
                <a:ea typeface="Calibri"/>
                <a:cs typeface="Calibri"/>
                <a:sym typeface="Calibri"/>
              </a:rPr>
              <a:t>), such as </a:t>
            </a:r>
            <a:r>
              <a:rPr lang="en-US" sz="2800" b="0" i="1" u="none" strike="noStrike" cap="none">
                <a:solidFill>
                  <a:srgbClr val="000000"/>
                </a:solidFill>
                <a:latin typeface="Calibri"/>
                <a:ea typeface="Calibri"/>
                <a:cs typeface="Calibri"/>
                <a:sym typeface="Calibri"/>
              </a:rPr>
              <a:t>population</a:t>
            </a:r>
            <a:r>
              <a:rPr lang="en-US" sz="2800" b="0" i="0" u="none" strike="noStrike" cap="none">
                <a:solidFill>
                  <a:srgbClr val="000000"/>
                </a:solidFill>
                <a:latin typeface="Calibri"/>
                <a:ea typeface="Calibri"/>
                <a:cs typeface="Calibri"/>
                <a:sym typeface="Calibri"/>
              </a:rPr>
              <a:t>, accumulates with time.</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 By contrast, a </a:t>
            </a:r>
            <a:r>
              <a:rPr lang="en-US" sz="2800" b="1" i="0" u="none" strike="noStrike" cap="none">
                <a:solidFill>
                  <a:srgbClr val="000000"/>
                </a:solidFill>
                <a:latin typeface="Calibri"/>
                <a:ea typeface="Calibri"/>
                <a:cs typeface="Calibri"/>
                <a:sym typeface="Calibri"/>
              </a:rPr>
              <a:t>converter </a:t>
            </a:r>
            <a:r>
              <a:rPr lang="en-US" sz="2800" b="0" i="0" u="none" strike="noStrike" cap="none">
                <a:solidFill>
                  <a:srgbClr val="000000"/>
                </a:solidFill>
                <a:latin typeface="Calibri"/>
                <a:ea typeface="Calibri"/>
                <a:cs typeface="Calibri"/>
                <a:sym typeface="Calibri"/>
              </a:rPr>
              <a:t>(</a:t>
            </a:r>
            <a:r>
              <a:rPr lang="en-US" sz="2800" b="1" i="0" u="none" strike="noStrike" cap="none">
                <a:solidFill>
                  <a:srgbClr val="000000"/>
                </a:solidFill>
                <a:latin typeface="Calibri"/>
                <a:ea typeface="Calibri"/>
                <a:cs typeface="Calibri"/>
                <a:sym typeface="Calibri"/>
              </a:rPr>
              <a:t>variable-auxiliary/constant</a:t>
            </a:r>
            <a:r>
              <a:rPr lang="en-US" sz="2800" b="0" i="0" u="none" strike="noStrike" cap="none">
                <a:solidFill>
                  <a:srgbClr val="000000"/>
                </a:solidFill>
                <a:latin typeface="Calibri"/>
                <a:ea typeface="Calibri"/>
                <a:cs typeface="Calibri"/>
                <a:sym typeface="Calibri"/>
              </a:rPr>
              <a:t>, or </a:t>
            </a:r>
            <a:r>
              <a:rPr lang="en-US" sz="2800" b="1" i="0" u="none" strike="noStrike" cap="none">
                <a:solidFill>
                  <a:srgbClr val="000000"/>
                </a:solidFill>
                <a:latin typeface="Calibri"/>
                <a:ea typeface="Calibri"/>
                <a:cs typeface="Calibri"/>
                <a:sym typeface="Calibri"/>
              </a:rPr>
              <a:t>formula</a:t>
            </a:r>
            <a:r>
              <a:rPr lang="en-US" sz="2800" b="0" i="0" u="none" strike="noStrike" cap="none">
                <a:solidFill>
                  <a:srgbClr val="000000"/>
                </a:solidFill>
                <a:latin typeface="Calibri"/>
                <a:ea typeface="Calibri"/>
                <a:cs typeface="Calibri"/>
                <a:sym typeface="Calibri"/>
              </a:rPr>
              <a:t>), such as </a:t>
            </a:r>
            <a:r>
              <a:rPr lang="en-US" sz="2800" b="0" i="1" u="none" strike="noStrike" cap="none">
                <a:solidFill>
                  <a:srgbClr val="000000"/>
                </a:solidFill>
                <a:latin typeface="Calibri"/>
                <a:ea typeface="Calibri"/>
                <a:cs typeface="Calibri"/>
                <a:sym typeface="Calibri"/>
              </a:rPr>
              <a:t>growth_rate</a:t>
            </a:r>
            <a:r>
              <a:rPr lang="en-US" sz="2800" b="0" i="0" u="none" strike="noStrike" cap="none">
                <a:solidFill>
                  <a:srgbClr val="000000"/>
                </a:solidFill>
                <a:latin typeface="Calibri"/>
                <a:ea typeface="Calibri"/>
                <a:cs typeface="Calibri"/>
                <a:sym typeface="Calibri"/>
              </a:rPr>
              <a:t>, does not accumulate but stores an equation or a constant. </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growth is the additional number of organisms that join the population. Thus, a </a:t>
            </a:r>
            <a:r>
              <a:rPr lang="en-US" sz="2800" b="1" i="0" u="none" strike="noStrike" cap="none">
                <a:solidFill>
                  <a:srgbClr val="000000"/>
                </a:solidFill>
                <a:latin typeface="Calibri"/>
                <a:ea typeface="Calibri"/>
                <a:cs typeface="Calibri"/>
                <a:sym typeface="Calibri"/>
              </a:rPr>
              <a:t>flow </a:t>
            </a:r>
            <a:r>
              <a:rPr lang="en-US" sz="2800" b="0" i="0" u="none" strike="noStrike" cap="none">
                <a:solidFill>
                  <a:srgbClr val="000000"/>
                </a:solidFill>
                <a:latin typeface="Calibri"/>
                <a:ea typeface="Calibri"/>
                <a:cs typeface="Calibri"/>
                <a:sym typeface="Calibri"/>
              </a:rPr>
              <a:t>(</a:t>
            </a:r>
            <a:r>
              <a:rPr lang="en-US" sz="2800" b="1" i="0" u="none" strike="noStrike" cap="none">
                <a:solidFill>
                  <a:srgbClr val="000000"/>
                </a:solidFill>
                <a:latin typeface="Calibri"/>
                <a:ea typeface="Calibri"/>
                <a:cs typeface="Calibri"/>
                <a:sym typeface="Calibri"/>
              </a:rPr>
              <a:t>rate</a:t>
            </a:r>
            <a:r>
              <a:rPr lang="en-US" sz="2800" b="0" i="0" u="none" strike="noStrike" cap="none">
                <a:solidFill>
                  <a:srgbClr val="000000"/>
                </a:solidFill>
                <a:latin typeface="Calibri"/>
                <a:ea typeface="Calibri"/>
                <a:cs typeface="Calibri"/>
                <a:sym typeface="Calibri"/>
              </a:rPr>
              <a:t>), such as </a:t>
            </a:r>
            <a:r>
              <a:rPr lang="en-US" sz="2800" b="0" i="1" u="none" strike="noStrike" cap="none">
                <a:solidFill>
                  <a:srgbClr val="000000"/>
                </a:solidFill>
                <a:latin typeface="Calibri"/>
                <a:ea typeface="Calibri"/>
                <a:cs typeface="Calibri"/>
                <a:sym typeface="Calibri"/>
              </a:rPr>
              <a:t>growth</a:t>
            </a:r>
            <a:r>
              <a:rPr lang="en-US" sz="2800" b="0" i="0" u="none" strike="noStrike" cap="none">
                <a:solidFill>
                  <a:srgbClr val="000000"/>
                </a:solidFill>
                <a:latin typeface="Calibri"/>
                <a:ea typeface="Calibri"/>
                <a:cs typeface="Calibri"/>
                <a:sym typeface="Calibri"/>
              </a:rPr>
              <a:t>, is an activity that changes the magnitude of a stock and represents a derivative. </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Because both population and growth rate are necessary to determine the growth, we have </a:t>
            </a:r>
            <a:r>
              <a:rPr lang="en-US" sz="2800" b="1" i="0" u="none" strike="noStrike" cap="none">
                <a:solidFill>
                  <a:srgbClr val="000000"/>
                </a:solidFill>
                <a:latin typeface="Calibri"/>
                <a:ea typeface="Calibri"/>
                <a:cs typeface="Calibri"/>
                <a:sym typeface="Calibri"/>
              </a:rPr>
              <a:t>arrows </a:t>
            </a:r>
            <a:r>
              <a:rPr lang="en-US" sz="2800" b="0" i="0" u="none" strike="noStrike" cap="none">
                <a:solidFill>
                  <a:srgbClr val="000000"/>
                </a:solidFill>
                <a:latin typeface="Calibri"/>
                <a:ea typeface="Calibri"/>
                <a:cs typeface="Calibri"/>
                <a:sym typeface="Calibri"/>
              </a:rPr>
              <a:t>(</a:t>
            </a:r>
            <a:r>
              <a:rPr lang="en-US" sz="2800" b="1" i="0" u="none" strike="noStrike" cap="none">
                <a:solidFill>
                  <a:srgbClr val="000000"/>
                </a:solidFill>
                <a:latin typeface="Calibri"/>
                <a:ea typeface="Calibri"/>
                <a:cs typeface="Calibri"/>
                <a:sym typeface="Calibri"/>
              </a:rPr>
              <a:t>connectors</a:t>
            </a:r>
            <a:r>
              <a:rPr lang="en-US" sz="2800" b="0" i="0" u="none" strike="noStrike" cap="none">
                <a:solidFill>
                  <a:srgbClr val="000000"/>
                </a:solidFill>
                <a:latin typeface="Calibri"/>
                <a:ea typeface="Calibri"/>
                <a:cs typeface="Calibri"/>
                <a:sym typeface="Calibri"/>
              </a:rPr>
              <a:t>, or </a:t>
            </a:r>
            <a:r>
              <a:rPr lang="en-US" sz="2800" b="1" i="0" u="none" strike="noStrike" cap="none">
                <a:solidFill>
                  <a:srgbClr val="000000"/>
                </a:solidFill>
                <a:latin typeface="Calibri"/>
                <a:ea typeface="Calibri"/>
                <a:cs typeface="Calibri"/>
                <a:sym typeface="Calibri"/>
              </a:rPr>
              <a:t>arcs</a:t>
            </a:r>
            <a:r>
              <a:rPr lang="en-US" sz="2800" b="0" i="0" u="none" strike="noStrike" cap="none">
                <a:solidFill>
                  <a:srgbClr val="000000"/>
                </a:solidFill>
                <a:latin typeface="Calibri"/>
                <a:ea typeface="Calibri"/>
                <a:cs typeface="Calibri"/>
                <a:sym typeface="Calibri"/>
              </a:rPr>
              <a:t>) from these quantities to the flow indicator.</a:t>
            </a:r>
            <a:endParaRPr sz="2800" b="0" i="0" u="none" strike="noStrike" cap="non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2"/>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Graphical representation of model</a:t>
            </a:r>
            <a:endParaRPr sz="4400" b="0" i="0" u="none" strike="noStrike" cap="none">
              <a:latin typeface="Arial"/>
              <a:ea typeface="Arial"/>
              <a:cs typeface="Arial"/>
              <a:sym typeface="Arial"/>
            </a:endParaRPr>
          </a:p>
        </p:txBody>
      </p:sp>
      <p:pic>
        <p:nvPicPr>
          <p:cNvPr id="204" name="Google Shape;204;p42"/>
          <p:cNvPicPr preferRelativeResize="0"/>
          <p:nvPr/>
        </p:nvPicPr>
        <p:blipFill rotWithShape="1">
          <a:blip r:embed="rId3">
            <a:alphaModFix/>
          </a:blip>
          <a:srcRect/>
          <a:stretch/>
        </p:blipFill>
        <p:spPr>
          <a:xfrm>
            <a:off x="2809800" y="2010600"/>
            <a:ext cx="6571080" cy="3980520"/>
          </a:xfrm>
          <a:prstGeom prst="rect">
            <a:avLst/>
          </a:prstGeom>
          <a:noFill/>
          <a:ln>
            <a:noFill/>
          </a:ln>
        </p:spPr>
      </p:pic>
      <p:sp>
        <p:nvSpPr>
          <p:cNvPr id="205" name="Google Shape;205;p42"/>
          <p:cNvSpPr/>
          <p:nvPr/>
        </p:nvSpPr>
        <p:spPr>
          <a:xfrm>
            <a:off x="2023560" y="5992200"/>
            <a:ext cx="8519100" cy="91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Diagrams of population models where growth rate is proportional to population: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a:t>
            </a:r>
            <a:r>
              <a:rPr lang="en-US" sz="1800" b="0" i="1" u="none" strike="noStrike" cap="none">
                <a:solidFill>
                  <a:srgbClr val="000000"/>
                </a:solidFill>
                <a:latin typeface="Calibri"/>
                <a:ea typeface="Calibri"/>
                <a:cs typeface="Calibri"/>
                <a:sym typeface="Calibri"/>
              </a:rPr>
              <a:t>Berkeley Madonna® </a:t>
            </a:r>
            <a:r>
              <a:rPr lang="en-US" sz="1800" b="0" i="0" u="none" strike="noStrike" cap="none">
                <a:solidFill>
                  <a:srgbClr val="000000"/>
                </a:solidFill>
                <a:latin typeface="Calibri"/>
                <a:ea typeface="Calibri"/>
                <a:cs typeface="Calibri"/>
                <a:sym typeface="Calibri"/>
              </a:rPr>
              <a:t>(b) </a:t>
            </a:r>
            <a:r>
              <a:rPr lang="en-US" sz="1800" b="0" i="1" u="none" strike="noStrike" cap="none">
                <a:solidFill>
                  <a:srgbClr val="000000"/>
                </a:solidFill>
                <a:latin typeface="Calibri"/>
                <a:ea typeface="Calibri"/>
                <a:cs typeface="Calibri"/>
                <a:sym typeface="Calibri"/>
              </a:rPr>
              <a:t>STELLA® </a:t>
            </a:r>
            <a:r>
              <a:rPr lang="en-US" sz="1800" b="0" i="0" u="none" strike="noStrike" cap="none">
                <a:solidFill>
                  <a:srgbClr val="000000"/>
                </a:solidFill>
                <a:latin typeface="Calibri"/>
                <a:ea typeface="Calibri"/>
                <a:cs typeface="Calibri"/>
                <a:sym typeface="Calibri"/>
              </a:rPr>
              <a:t>(c) </a:t>
            </a:r>
            <a:r>
              <a:rPr lang="en-US" sz="1800" b="0" i="1" u="none" strike="noStrike" cap="none">
                <a:solidFill>
                  <a:srgbClr val="000000"/>
                </a:solidFill>
                <a:latin typeface="Calibri"/>
                <a:ea typeface="Calibri"/>
                <a:cs typeface="Calibri"/>
                <a:sym typeface="Calibri"/>
              </a:rPr>
              <a:t>Vensim PLE® </a:t>
            </a:r>
            <a:r>
              <a:rPr lang="en-US" sz="1800" b="0" i="0" u="none" strike="noStrike" cap="none">
                <a:solidFill>
                  <a:srgbClr val="000000"/>
                </a:solidFill>
                <a:latin typeface="Calibri"/>
                <a:ea typeface="Calibri"/>
                <a:cs typeface="Calibri"/>
                <a:sym typeface="Calibri"/>
              </a:rPr>
              <a:t>(d) Text’s format</a:t>
            </a:r>
            <a:endParaRPr sz="1800" b="0" i="0" u="none" strike="noStrike" cap="non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3"/>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Solution to Differential Equations</a:t>
            </a:r>
            <a:endParaRPr sz="4400" b="0" i="0" u="none" strike="noStrike" cap="none">
              <a:latin typeface="Arial"/>
              <a:ea typeface="Arial"/>
              <a:cs typeface="Arial"/>
              <a:sym typeface="Arial"/>
            </a:endParaRPr>
          </a:p>
        </p:txBody>
      </p:sp>
      <p:sp>
        <p:nvSpPr>
          <p:cNvPr id="211" name="Google Shape;211;p43"/>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Analytical Solution using Integration</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Numerical Methods</a:t>
            </a:r>
            <a:endParaRPr sz="28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4"/>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Analytical Solution Using Integrals</a:t>
            </a:r>
            <a:endParaRPr sz="4400" b="0" i="0" u="none" strike="noStrike" cap="none">
              <a:latin typeface="Arial"/>
              <a:ea typeface="Arial"/>
              <a:cs typeface="Arial"/>
              <a:sym typeface="Arial"/>
            </a:endParaRPr>
          </a:p>
        </p:txBody>
      </p:sp>
      <p:sp>
        <p:nvSpPr>
          <p:cNvPr id="217" name="Google Shape;217;p44"/>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We can solve the differential equation </a:t>
            </a:r>
            <a:r>
              <a:rPr lang="en-US" sz="2800" b="0" i="1" u="none" strike="noStrike" cap="none">
                <a:solidFill>
                  <a:srgbClr val="000000"/>
                </a:solidFill>
                <a:latin typeface="Calibri"/>
                <a:ea typeface="Calibri"/>
                <a:cs typeface="Calibri"/>
                <a:sym typeface="Calibri"/>
              </a:rPr>
              <a:t>dP/dt = </a:t>
            </a:r>
            <a:r>
              <a:rPr lang="en-US" sz="2800" b="0" i="0" u="none" strike="noStrike" cap="none">
                <a:solidFill>
                  <a:srgbClr val="000000"/>
                </a:solidFill>
                <a:latin typeface="Calibri"/>
                <a:ea typeface="Calibri"/>
                <a:cs typeface="Calibri"/>
                <a:sym typeface="Calibri"/>
              </a:rPr>
              <a:t>= 0.10</a:t>
            </a:r>
            <a:r>
              <a:rPr lang="en-US" sz="2800" b="0" i="1" u="none" strike="noStrike" cap="none">
                <a:solidFill>
                  <a:srgbClr val="000000"/>
                </a:solidFill>
                <a:latin typeface="Calibri"/>
                <a:ea typeface="Calibri"/>
                <a:cs typeface="Calibri"/>
                <a:sym typeface="Calibri"/>
              </a:rPr>
              <a:t>P </a:t>
            </a:r>
            <a:r>
              <a:rPr lang="en-US" sz="2800" b="0" i="0" u="none" strike="noStrike" cap="none">
                <a:solidFill>
                  <a:srgbClr val="000000"/>
                </a:solidFill>
                <a:latin typeface="Calibri"/>
                <a:ea typeface="Calibri"/>
                <a:cs typeface="Calibri"/>
                <a:sym typeface="Calibri"/>
              </a:rPr>
              <a:t>using a technique called </a:t>
            </a:r>
            <a:r>
              <a:rPr lang="en-US" sz="2800" b="1" i="0" u="none" strike="noStrike" cap="none">
                <a:solidFill>
                  <a:srgbClr val="000000"/>
                </a:solidFill>
                <a:latin typeface="Calibri"/>
                <a:ea typeface="Calibri"/>
                <a:cs typeface="Calibri"/>
                <a:sym typeface="Calibri"/>
              </a:rPr>
              <a:t>separation of variables</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Then, we integrate both sides of the equation, as follows:</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p:txBody>
      </p:sp>
      <p:pic>
        <p:nvPicPr>
          <p:cNvPr id="218" name="Google Shape;218;p44"/>
          <p:cNvPicPr preferRelativeResize="0"/>
          <p:nvPr/>
        </p:nvPicPr>
        <p:blipFill rotWithShape="1">
          <a:blip r:embed="rId3">
            <a:alphaModFix/>
          </a:blip>
          <a:srcRect/>
          <a:stretch/>
        </p:blipFill>
        <p:spPr>
          <a:xfrm>
            <a:off x="3962880" y="2674800"/>
            <a:ext cx="1577160" cy="776880"/>
          </a:xfrm>
          <a:prstGeom prst="rect">
            <a:avLst/>
          </a:prstGeom>
          <a:noFill/>
          <a:ln>
            <a:noFill/>
          </a:ln>
        </p:spPr>
      </p:pic>
      <p:pic>
        <p:nvPicPr>
          <p:cNvPr id="219" name="Google Shape;219;p44"/>
          <p:cNvPicPr preferRelativeResize="0"/>
          <p:nvPr/>
        </p:nvPicPr>
        <p:blipFill rotWithShape="1">
          <a:blip r:embed="rId4">
            <a:alphaModFix/>
          </a:blip>
          <a:srcRect/>
          <a:stretch/>
        </p:blipFill>
        <p:spPr>
          <a:xfrm>
            <a:off x="3165480" y="4721760"/>
            <a:ext cx="4751280" cy="12524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6"/>
          <p:cNvSpPr/>
          <p:nvPr/>
        </p:nvSpPr>
        <p:spPr>
          <a:xfrm>
            <a:off x="838080" y="365040"/>
            <a:ext cx="10514520" cy="13244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46"/>
          <p:cNvPicPr preferRelativeResize="0"/>
          <p:nvPr/>
        </p:nvPicPr>
        <p:blipFill rotWithShape="1">
          <a:blip r:embed="rId3">
            <a:alphaModFix/>
          </a:blip>
          <a:srcRect/>
          <a:stretch/>
        </p:blipFill>
        <p:spPr>
          <a:xfrm>
            <a:off x="955080" y="2435400"/>
            <a:ext cx="9335520" cy="28983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Dynamic Systems</a:t>
            </a:r>
            <a:endParaRPr sz="4400" b="0" i="0" u="none" strike="noStrike" cap="none">
              <a:latin typeface="Arial"/>
              <a:ea typeface="Arial"/>
              <a:cs typeface="Arial"/>
              <a:sym typeface="Arial"/>
            </a:endParaRPr>
          </a:p>
        </p:txBody>
      </p:sp>
      <p:sp>
        <p:nvSpPr>
          <p:cNvPr id="118" name="Google Shape;118;p28"/>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Dynamic vs Static Systems</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Dynamic Systems</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Continuous Systems</a:t>
            </a:r>
            <a:endParaRPr sz="2400" b="0" i="0" u="none" strike="noStrike" cap="none">
              <a:latin typeface="Arial"/>
              <a:ea typeface="Arial"/>
              <a:cs typeface="Arial"/>
              <a:sym typeface="Arial"/>
            </a:endParaRPr>
          </a:p>
          <a:p>
            <a:pPr marL="1143000" marR="0" lvl="2" indent="-227520" algn="l" rtl="0">
              <a:lnSpc>
                <a:spcPct val="90000"/>
              </a:lnSpc>
              <a:spcBef>
                <a:spcPts val="499"/>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Systems with rate proportional to the amount </a:t>
            </a:r>
            <a:endParaRPr sz="2000" b="0" i="0" u="none" strike="noStrike" cap="none">
              <a:latin typeface="Arial"/>
              <a:ea typeface="Arial"/>
              <a:cs typeface="Arial"/>
              <a:sym typeface="Arial"/>
            </a:endParaRPr>
          </a:p>
          <a:p>
            <a:pPr marL="1600200" marR="0" lvl="3" indent="-227520" algn="l" rtl="0">
              <a:lnSpc>
                <a:spcPct val="90000"/>
              </a:lnSpc>
              <a:spcBef>
                <a:spcPts val="499"/>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Population growth models</a:t>
            </a:r>
            <a:endParaRPr sz="1800" b="0" i="0" u="none" strike="noStrike" cap="none">
              <a:latin typeface="Arial"/>
              <a:ea typeface="Arial"/>
              <a:cs typeface="Arial"/>
              <a:sym typeface="Arial"/>
            </a:endParaRPr>
          </a:p>
          <a:p>
            <a:pPr marL="2057400" marR="0" lvl="4" indent="-227520" algn="l" rtl="0">
              <a:lnSpc>
                <a:spcPct val="90000"/>
              </a:lnSpc>
              <a:spcBef>
                <a:spcPts val="499"/>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Unconstrained</a:t>
            </a:r>
            <a:endParaRPr sz="1800" b="0" i="0" u="none" strike="noStrike" cap="none">
              <a:latin typeface="Arial"/>
              <a:ea typeface="Arial"/>
              <a:cs typeface="Arial"/>
              <a:sym typeface="Arial"/>
            </a:endParaRPr>
          </a:p>
          <a:p>
            <a:pPr marL="2057400" marR="0" lvl="4" indent="-227520" algn="l" rtl="0">
              <a:lnSpc>
                <a:spcPct val="90000"/>
              </a:lnSpc>
              <a:spcBef>
                <a:spcPts val="499"/>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Constrained</a:t>
            </a:r>
            <a:endParaRPr sz="1800" b="0" i="0" u="none" strike="noStrike" cap="none">
              <a:latin typeface="Arial"/>
              <a:ea typeface="Arial"/>
              <a:cs typeface="Arial"/>
              <a:sym typeface="Arial"/>
            </a:endParaRPr>
          </a:p>
          <a:p>
            <a:pPr marL="1600200" marR="0" lvl="3" indent="-227520" algn="l" rtl="0">
              <a:lnSpc>
                <a:spcPct val="90000"/>
              </a:lnSpc>
              <a:spcBef>
                <a:spcPts val="499"/>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Drug Dosage Model</a:t>
            </a:r>
            <a:endParaRPr sz="1800" b="0" i="0" u="none" strike="noStrike" cap="none">
              <a:latin typeface="Arial"/>
              <a:ea typeface="Arial"/>
              <a:cs typeface="Arial"/>
              <a:sym typeface="Arial"/>
            </a:endParaRPr>
          </a:p>
          <a:p>
            <a:pPr marL="1143000" marR="0" lvl="2" indent="-227520" algn="l" rtl="0">
              <a:lnSpc>
                <a:spcPct val="90000"/>
              </a:lnSpc>
              <a:spcBef>
                <a:spcPts val="499"/>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Force and Motion</a:t>
            </a:r>
            <a:endParaRPr sz="2000" b="0" i="0" u="none" strike="noStrike" cap="none">
              <a:latin typeface="Arial"/>
              <a:ea typeface="Arial"/>
              <a:cs typeface="Arial"/>
              <a:sym typeface="Arial"/>
            </a:endParaRPr>
          </a:p>
          <a:p>
            <a:pPr marL="1143000" marR="0" lvl="2" indent="-227520" algn="l" rtl="0">
              <a:lnSpc>
                <a:spcPct val="90000"/>
              </a:lnSpc>
              <a:spcBef>
                <a:spcPts val="499"/>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Random Walk</a:t>
            </a:r>
            <a:endParaRPr sz="20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Discrete Systems</a:t>
            </a:r>
            <a:endParaRPr sz="2400" b="0" i="0" u="none" strike="noStrike" cap="none">
              <a:latin typeface="Arial"/>
              <a:ea typeface="Arial"/>
              <a:cs typeface="Arial"/>
              <a:sym typeface="Arial"/>
            </a:endParaRPr>
          </a:p>
          <a:p>
            <a:pPr marL="1143000" marR="0" lvl="2" indent="-227520" algn="l" rtl="0">
              <a:lnSpc>
                <a:spcPct val="90000"/>
              </a:lnSpc>
              <a:spcBef>
                <a:spcPts val="499"/>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Discrete Event Systems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7"/>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Numerical Methods</a:t>
            </a:r>
            <a:endParaRPr sz="4400" b="0" i="0" u="none" strike="noStrike" cap="none">
              <a:latin typeface="Arial"/>
              <a:ea typeface="Arial"/>
              <a:cs typeface="Arial"/>
              <a:sym typeface="Arial"/>
            </a:endParaRPr>
          </a:p>
        </p:txBody>
      </p:sp>
      <p:sp>
        <p:nvSpPr>
          <p:cNvPr id="239" name="Google Shape;239;p47"/>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Numerical methods are used when the analytical solution is not possible.</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Euler Method</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Runge Kutta Method</a:t>
            </a:r>
            <a:endParaRPr sz="24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In unconstrained growth model, we have the analytical solution but we will use the Euler method just to demonstrate the use of numerical methods in complex situations where the analytical solution doesn’t exist.</a:t>
            </a:r>
            <a:endParaRPr sz="2800" b="0" i="0" u="none" strike="noStrike" cap="non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8"/>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Finite Difference Equation</a:t>
            </a:r>
            <a:endParaRPr sz="4400" b="0" i="0" u="none" strike="noStrike" cap="none">
              <a:latin typeface="Arial"/>
              <a:ea typeface="Arial"/>
              <a:cs typeface="Arial"/>
              <a:sym typeface="Arial"/>
            </a:endParaRPr>
          </a:p>
        </p:txBody>
      </p:sp>
      <p:sp>
        <p:nvSpPr>
          <p:cNvPr id="245" name="Google Shape;245;p48"/>
          <p:cNvSpPr/>
          <p:nvPr/>
        </p:nvSpPr>
        <p:spPr>
          <a:xfrm>
            <a:off x="838080" y="1825560"/>
            <a:ext cx="10514400" cy="435030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Euler method uses finite difference equations</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(new population) = (old population) + (change in population)</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or</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1" u="none" strike="noStrike" cap="none">
                <a:solidFill>
                  <a:srgbClr val="000000"/>
                </a:solidFill>
                <a:latin typeface="Calibri"/>
                <a:ea typeface="Calibri"/>
                <a:cs typeface="Calibri"/>
                <a:sym typeface="Calibri"/>
              </a:rPr>
              <a:t>population</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 </a:t>
            </a:r>
            <a:r>
              <a:rPr lang="en-US" sz="2800" b="0" i="1" u="none" strike="noStrike" cap="none">
                <a:solidFill>
                  <a:srgbClr val="000000"/>
                </a:solidFill>
                <a:latin typeface="Calibri"/>
                <a:ea typeface="Calibri"/>
                <a:cs typeface="Calibri"/>
                <a:sym typeface="Calibri"/>
              </a:rPr>
              <a:t>population</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 </a:t>
            </a:r>
            <a:r>
              <a:rPr lang="en-US" sz="2800" b="0" i="0" u="none" strike="noStrike" cap="none">
                <a:solidFill>
                  <a:srgbClr val="000000"/>
                </a:solidFill>
                <a:latin typeface="Calibri"/>
                <a:ea typeface="Calibri"/>
                <a:cs typeface="Calibri"/>
                <a:sym typeface="Calibri"/>
              </a:rPr>
              <a:t>– Δ</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 Δ</a:t>
            </a:r>
            <a:r>
              <a:rPr lang="en-US" sz="2800" b="0" i="1" u="none" strike="noStrike" cap="none">
                <a:solidFill>
                  <a:srgbClr val="000000"/>
                </a:solidFill>
                <a:latin typeface="Calibri"/>
                <a:ea typeface="Calibri"/>
                <a:cs typeface="Calibri"/>
                <a:sym typeface="Calibri"/>
              </a:rPr>
              <a:t>population</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Δ</a:t>
            </a:r>
            <a:r>
              <a:rPr lang="en-US" sz="2800" b="0" i="1" u="none" strike="noStrike" cap="none">
                <a:solidFill>
                  <a:srgbClr val="000000"/>
                </a:solidFill>
                <a:latin typeface="Calibri"/>
                <a:ea typeface="Calibri"/>
                <a:cs typeface="Calibri"/>
                <a:sym typeface="Calibri"/>
              </a:rPr>
              <a:t>population = population</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 </a:t>
            </a:r>
            <a:r>
              <a:rPr lang="en-US" sz="2800" b="0" i="1" u="none" strike="noStrike" cap="none">
                <a:solidFill>
                  <a:srgbClr val="000000"/>
                </a:solidFill>
                <a:latin typeface="Calibri"/>
                <a:ea typeface="Calibri"/>
                <a:cs typeface="Calibri"/>
                <a:sym typeface="Calibri"/>
              </a:rPr>
              <a:t>population</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 </a:t>
            </a:r>
            <a:r>
              <a:rPr lang="en-US" sz="2800" b="0" i="0" u="none" strike="noStrike" cap="none">
                <a:solidFill>
                  <a:srgbClr val="000000"/>
                </a:solidFill>
                <a:latin typeface="Calibri"/>
                <a:ea typeface="Calibri"/>
                <a:cs typeface="Calibri"/>
                <a:sym typeface="Calibri"/>
              </a:rPr>
              <a:t>– Δ</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above equation is called a </a:t>
            </a:r>
            <a:r>
              <a:rPr lang="en-US" sz="2800" b="1" i="0" u="none" strike="noStrike" cap="none">
                <a:solidFill>
                  <a:srgbClr val="000000"/>
                </a:solidFill>
                <a:latin typeface="Calibri"/>
                <a:ea typeface="Calibri"/>
                <a:cs typeface="Calibri"/>
                <a:sym typeface="Calibri"/>
              </a:rPr>
              <a:t>finite difference equation.</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growth (dP/dt) = Δ</a:t>
            </a:r>
            <a:r>
              <a:rPr lang="en-US" sz="2800" b="0" i="1" u="none" strike="noStrike" cap="none">
                <a:solidFill>
                  <a:srgbClr val="000000"/>
                </a:solidFill>
                <a:latin typeface="Calibri"/>
                <a:ea typeface="Calibri"/>
                <a:cs typeface="Calibri"/>
                <a:sym typeface="Calibri"/>
              </a:rPr>
              <a:t>population / </a:t>
            </a:r>
            <a:r>
              <a:rPr lang="en-US" sz="2800" b="0" i="0" u="none" strike="noStrike" cap="none">
                <a:solidFill>
                  <a:srgbClr val="000000"/>
                </a:solidFill>
                <a:latin typeface="Calibri"/>
                <a:ea typeface="Calibri"/>
                <a:cs typeface="Calibri"/>
                <a:sym typeface="Calibri"/>
              </a:rPr>
              <a:t>Δtime</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growth = </a:t>
            </a:r>
            <a:r>
              <a:rPr lang="en-US" sz="2800" b="0" i="1" u="none" strike="noStrike" cap="none">
                <a:solidFill>
                  <a:srgbClr val="000000"/>
                </a:solidFill>
                <a:latin typeface="Calibri"/>
                <a:ea typeface="Calibri"/>
                <a:cs typeface="Calibri"/>
                <a:sym typeface="Calibri"/>
              </a:rPr>
              <a:t>(population</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 </a:t>
            </a:r>
            <a:r>
              <a:rPr lang="en-US" sz="2800" b="0" i="1" u="none" strike="noStrike" cap="none">
                <a:solidFill>
                  <a:srgbClr val="000000"/>
                </a:solidFill>
                <a:latin typeface="Calibri"/>
                <a:ea typeface="Calibri"/>
                <a:cs typeface="Calibri"/>
                <a:sym typeface="Calibri"/>
              </a:rPr>
              <a:t>population</a:t>
            </a:r>
            <a:r>
              <a:rPr lang="en-US" sz="2800" b="0" i="0" u="none" strike="noStrike" cap="none">
                <a:solidFill>
                  <a:srgbClr val="000000"/>
                </a:solidFill>
                <a:latin typeface="Calibri"/>
                <a:ea typeface="Calibri"/>
                <a:cs typeface="Calibri"/>
                <a:sym typeface="Calibri"/>
              </a:rPr>
              <a:t>(</a:t>
            </a:r>
            <a:r>
              <a:rPr lang="en-US" sz="2800" b="0" i="1" u="none" strike="noStrike" cap="none">
                <a:solidFill>
                  <a:srgbClr val="000000"/>
                </a:solidFill>
                <a:latin typeface="Calibri"/>
                <a:ea typeface="Calibri"/>
                <a:cs typeface="Calibri"/>
                <a:sym typeface="Calibri"/>
              </a:rPr>
              <a:t>t </a:t>
            </a:r>
            <a:r>
              <a:rPr lang="en-US" sz="2800" b="0" i="0" u="none" strike="noStrike" cap="none">
                <a:solidFill>
                  <a:srgbClr val="000000"/>
                </a:solidFill>
                <a:latin typeface="Calibri"/>
                <a:ea typeface="Calibri"/>
                <a:cs typeface="Calibri"/>
                <a:sym typeface="Calibri"/>
              </a:rPr>
              <a:t>– Δ</a:t>
            </a:r>
            <a:r>
              <a:rPr lang="en-US" sz="2800" b="0" i="1" u="none" strike="noStrike" cap="none">
                <a:solidFill>
                  <a:srgbClr val="000000"/>
                </a:solidFill>
                <a:latin typeface="Calibri"/>
                <a:ea typeface="Calibri"/>
                <a:cs typeface="Calibri"/>
                <a:sym typeface="Calibri"/>
              </a:rPr>
              <a:t>t</a:t>
            </a:r>
            <a:r>
              <a:rPr lang="en-US" sz="2800" b="0" i="0" u="none" strike="noStrike" cap="none">
                <a:solidFill>
                  <a:srgbClr val="000000"/>
                </a:solidFill>
                <a:latin typeface="Calibri"/>
                <a:ea typeface="Calibri"/>
                <a:cs typeface="Calibri"/>
                <a:sym typeface="Calibri"/>
              </a:rPr>
              <a:t>) )/ Δtime</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Computer programs and system dynamics tools employ such finite difference equations to solve differential equations.</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9"/>
          <p:cNvSpPr/>
          <p:nvPr/>
        </p:nvSpPr>
        <p:spPr>
          <a:xfrm>
            <a:off x="838080" y="365040"/>
            <a:ext cx="10514400" cy="132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1" name="Google Shape;251;p49"/>
          <p:cNvPicPr preferRelativeResize="0"/>
          <p:nvPr/>
        </p:nvPicPr>
        <p:blipFill rotWithShape="1">
          <a:blip r:embed="rId3">
            <a:alphaModFix/>
          </a:blip>
          <a:srcRect/>
          <a:stretch/>
        </p:blipFill>
        <p:spPr>
          <a:xfrm>
            <a:off x="2211480" y="2301120"/>
            <a:ext cx="5847120" cy="3438360"/>
          </a:xfrm>
          <a:prstGeom prst="rect">
            <a:avLst/>
          </a:prstGeom>
          <a:noFill/>
          <a:ln>
            <a:noFill/>
          </a:ln>
        </p:spPr>
      </p:pic>
      <p:sp>
        <p:nvSpPr>
          <p:cNvPr id="252" name="Google Shape;252;p49"/>
          <p:cNvSpPr/>
          <p:nvPr/>
        </p:nvSpPr>
        <p:spPr>
          <a:xfrm>
            <a:off x="1703520" y="5981400"/>
            <a:ext cx="8132700" cy="3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Actual point, (8, 223), and point obtained by Euler’s method, (8, 180)</a:t>
            </a:r>
            <a:endParaRPr sz="1800" b="0" i="0" u="none" strike="noStrike" cap="non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0"/>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Euler’s method</a:t>
            </a:r>
            <a:endParaRPr sz="4400" b="0" i="0" u="none" strike="noStrike" cap="none">
              <a:latin typeface="Arial"/>
              <a:ea typeface="Arial"/>
              <a:cs typeface="Arial"/>
              <a:sym typeface="Arial"/>
            </a:endParaRPr>
          </a:p>
        </p:txBody>
      </p:sp>
      <p:sp>
        <p:nvSpPr>
          <p:cNvPr id="258" name="Google Shape;258;p50"/>
          <p:cNvSpPr/>
          <p:nvPr/>
        </p:nvSpPr>
        <p:spPr>
          <a:xfrm>
            <a:off x="838080" y="1825560"/>
            <a:ext cx="10514400" cy="481530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growth_rate = r</a:t>
            </a:r>
            <a:r>
              <a:rPr lang="en-US" sz="1800">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 0.10</a:t>
            </a:r>
            <a:endParaRPr sz="1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population(0) = P</a:t>
            </a:r>
            <a:r>
              <a:rPr lang="en-US" sz="1800" baseline="-25000">
                <a:latin typeface="Calibri"/>
                <a:ea typeface="Calibri"/>
                <a:cs typeface="Calibri"/>
                <a:sym typeface="Calibri"/>
              </a:rPr>
              <a:t>0</a:t>
            </a:r>
            <a:r>
              <a:rPr lang="en-US" sz="1800">
                <a:latin typeface="Calibri"/>
                <a:ea typeface="Calibri"/>
                <a:cs typeface="Calibri"/>
                <a:sym typeface="Calibri"/>
              </a:rPr>
              <a:t> = </a:t>
            </a:r>
            <a:r>
              <a:rPr lang="en-US" sz="1800" b="0" i="0" u="none" strike="noStrike" cap="none">
                <a:solidFill>
                  <a:srgbClr val="000000"/>
                </a:solidFill>
                <a:latin typeface="Calibri"/>
                <a:ea typeface="Calibri"/>
                <a:cs typeface="Calibri"/>
                <a:sym typeface="Calibri"/>
              </a:rPr>
              <a:t>100</a:t>
            </a:r>
            <a:endParaRPr sz="1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growth(t) = growth_rate * population(t - Δt)</a:t>
            </a:r>
            <a:endParaRPr sz="1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population(t) = population(t - Δt) + growth(t) * Δt</a:t>
            </a:r>
            <a:endParaRPr sz="1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1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Starting with </a:t>
            </a:r>
            <a:r>
              <a:rPr lang="en-US" sz="1800" b="0" i="1" u="none" strike="noStrike" cap="none">
                <a:solidFill>
                  <a:srgbClr val="000000"/>
                </a:solidFill>
                <a:latin typeface="Calibri"/>
                <a:ea typeface="Calibri"/>
                <a:cs typeface="Calibri"/>
                <a:sym typeface="Calibri"/>
              </a:rPr>
              <a:t>P</a:t>
            </a:r>
            <a:r>
              <a:rPr lang="en-US" sz="1800" b="0" i="0" u="none" strike="noStrike" cap="none" baseline="-25000">
                <a:solidFill>
                  <a:srgbClr val="000000"/>
                </a:solidFill>
                <a:latin typeface="Calibri"/>
                <a:ea typeface="Calibri"/>
                <a:cs typeface="Calibri"/>
                <a:sym typeface="Calibri"/>
              </a:rPr>
              <a:t>0</a:t>
            </a:r>
            <a:r>
              <a:rPr lang="en-US" sz="1800" b="0" i="0" u="none" strike="noStrike" cap="none">
                <a:solidFill>
                  <a:srgbClr val="000000"/>
                </a:solidFill>
                <a:latin typeface="Calibri"/>
                <a:ea typeface="Calibri"/>
                <a:cs typeface="Calibri"/>
                <a:sym typeface="Calibri"/>
              </a:rPr>
              <a:t> = </a:t>
            </a:r>
            <a:r>
              <a:rPr lang="en-US" sz="1800" b="0" i="1" u="none" strike="noStrike" cap="none">
                <a:solidFill>
                  <a:srgbClr val="000000"/>
                </a:solidFill>
                <a:latin typeface="Calibri"/>
                <a:ea typeface="Calibri"/>
                <a:cs typeface="Calibri"/>
                <a:sym typeface="Calibri"/>
              </a:rPr>
              <a:t>P</a:t>
            </a:r>
            <a:r>
              <a:rPr lang="en-US" sz="1800" b="0" i="0" u="none" strike="noStrike" cap="none">
                <a:solidFill>
                  <a:srgbClr val="000000"/>
                </a:solidFill>
                <a:latin typeface="Calibri"/>
                <a:ea typeface="Calibri"/>
                <a:cs typeface="Calibri"/>
                <a:sym typeface="Calibri"/>
              </a:rPr>
              <a:t>(0) = 100 and using </a:t>
            </a:r>
            <a:r>
              <a:rPr lang="en-US" sz="1800" b="0" i="1" u="none" strike="noStrike" cap="none">
                <a:solidFill>
                  <a:srgbClr val="000000"/>
                </a:solidFill>
                <a:latin typeface="Calibri"/>
                <a:ea typeface="Calibri"/>
                <a:cs typeface="Calibri"/>
                <a:sym typeface="Calibri"/>
              </a:rPr>
              <a:t>Δt </a:t>
            </a:r>
            <a:r>
              <a:rPr lang="en-US" sz="1800" b="0" i="0" u="none" strike="noStrike" cap="none">
                <a:solidFill>
                  <a:srgbClr val="000000"/>
                </a:solidFill>
                <a:latin typeface="Calibri"/>
                <a:ea typeface="Calibri"/>
                <a:cs typeface="Calibri"/>
                <a:sym typeface="Calibri"/>
              </a:rPr>
              <a:t>= 8. </a:t>
            </a:r>
            <a:endParaRPr sz="1800" b="0" i="0" u="none" strike="noStrike" cap="none">
              <a:solidFill>
                <a:srgbClr val="000000"/>
              </a:solidFill>
              <a:latin typeface="Calibri"/>
              <a:ea typeface="Calibri"/>
              <a:cs typeface="Calibri"/>
              <a:sym typeface="Calibri"/>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In this situation, </a:t>
            </a:r>
            <a:r>
              <a:rPr lang="en-US" sz="1800" b="0" i="1" u="none" strike="noStrike" cap="none">
                <a:solidFill>
                  <a:srgbClr val="000000"/>
                </a:solidFill>
                <a:latin typeface="Calibri"/>
                <a:ea typeface="Calibri"/>
                <a:cs typeface="Calibri"/>
                <a:sym typeface="Calibri"/>
              </a:rPr>
              <a:t>t </a:t>
            </a:r>
            <a:r>
              <a:rPr lang="en-US" sz="1800" b="0" i="0" u="none" strike="noStrike" cap="none">
                <a:solidFill>
                  <a:srgbClr val="000000"/>
                </a:solidFill>
                <a:latin typeface="Calibri"/>
                <a:ea typeface="Calibri"/>
                <a:cs typeface="Calibri"/>
                <a:sym typeface="Calibri"/>
              </a:rPr>
              <a:t>= 8, </a:t>
            </a:r>
            <a:r>
              <a:rPr lang="en-US" sz="1800" b="0" i="1" u="none" strike="noStrike" cap="none">
                <a:solidFill>
                  <a:srgbClr val="000000"/>
                </a:solidFill>
                <a:latin typeface="Calibri"/>
                <a:ea typeface="Calibri"/>
                <a:cs typeface="Calibri"/>
                <a:sym typeface="Calibri"/>
              </a:rPr>
              <a:t>t </a:t>
            </a:r>
            <a:r>
              <a:rPr lang="en-US" sz="1800" b="0" i="0" u="none" strike="noStrike" cap="none">
                <a:solidFill>
                  <a:srgbClr val="000000"/>
                </a:solidFill>
                <a:latin typeface="Calibri"/>
                <a:ea typeface="Calibri"/>
                <a:cs typeface="Calibri"/>
                <a:sym typeface="Calibri"/>
              </a:rPr>
              <a:t>− </a:t>
            </a:r>
            <a:r>
              <a:rPr lang="en-US" sz="1800" b="0" i="1" u="none" strike="noStrike" cap="none">
                <a:solidFill>
                  <a:srgbClr val="000000"/>
                </a:solidFill>
                <a:latin typeface="Calibri"/>
                <a:ea typeface="Calibri"/>
                <a:cs typeface="Calibri"/>
                <a:sym typeface="Calibri"/>
              </a:rPr>
              <a:t>Δt </a:t>
            </a:r>
            <a:r>
              <a:rPr lang="en-US" sz="1800" b="0" i="0" u="none" strike="noStrike" cap="none">
                <a:solidFill>
                  <a:srgbClr val="000000"/>
                </a:solidFill>
                <a:latin typeface="Calibri"/>
                <a:ea typeface="Calibri"/>
                <a:cs typeface="Calibri"/>
                <a:sym typeface="Calibri"/>
              </a:rPr>
              <a:t>= 0, growth(t) is the derivative at that time is </a:t>
            </a:r>
            <a:r>
              <a:rPr lang="en-US" sz="1800" b="0" i="1" u="none" strike="noStrike" cap="none">
                <a:solidFill>
                  <a:srgbClr val="000000"/>
                </a:solidFill>
                <a:latin typeface="Calibri"/>
                <a:ea typeface="Calibri"/>
                <a:cs typeface="Calibri"/>
                <a:sym typeface="Calibri"/>
              </a:rPr>
              <a:t>Pʹ</a:t>
            </a:r>
            <a:r>
              <a:rPr lang="en-US" sz="1800" b="0" i="0" u="none" strike="noStrike" cap="none">
                <a:solidFill>
                  <a:srgbClr val="000000"/>
                </a:solidFill>
                <a:latin typeface="Calibri"/>
                <a:ea typeface="Calibri"/>
                <a:cs typeface="Calibri"/>
                <a:sym typeface="Calibri"/>
              </a:rPr>
              <a:t>(0) = 0.1(100) = 10, which is the slope of the tangent line to the curve </a:t>
            </a:r>
            <a:r>
              <a:rPr lang="en-US" sz="1800" b="0" i="1" u="none" strike="noStrike" cap="none">
                <a:solidFill>
                  <a:srgbClr val="000000"/>
                </a:solidFill>
                <a:latin typeface="Calibri"/>
                <a:ea typeface="Calibri"/>
                <a:cs typeface="Calibri"/>
                <a:sym typeface="Calibri"/>
              </a:rPr>
              <a:t>P</a:t>
            </a:r>
            <a:r>
              <a:rPr lang="en-US" sz="1800" b="0" i="0" u="none" strike="noStrike" cap="none">
                <a:solidFill>
                  <a:srgbClr val="000000"/>
                </a:solidFill>
                <a:latin typeface="Calibri"/>
                <a:ea typeface="Calibri"/>
                <a:cs typeface="Calibri"/>
                <a:sym typeface="Calibri"/>
              </a:rPr>
              <a:t>(</a:t>
            </a:r>
            <a:r>
              <a:rPr lang="en-US" sz="1800" b="0" i="1" u="none" strike="noStrike" cap="none">
                <a:solidFill>
                  <a:srgbClr val="000000"/>
                </a:solidFill>
                <a:latin typeface="Calibri"/>
                <a:ea typeface="Calibri"/>
                <a:cs typeface="Calibri"/>
                <a:sym typeface="Calibri"/>
              </a:rPr>
              <a:t>t</a:t>
            </a:r>
            <a:r>
              <a:rPr lang="en-US" sz="1800" b="0" i="0" u="none" strike="noStrike" cap="none">
                <a:solidFill>
                  <a:srgbClr val="000000"/>
                </a:solidFill>
                <a:latin typeface="Calibri"/>
                <a:ea typeface="Calibri"/>
                <a:cs typeface="Calibri"/>
                <a:sym typeface="Calibri"/>
              </a:rPr>
              <a:t>) at (0,100). </a:t>
            </a:r>
            <a:endParaRPr sz="1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We multiply </a:t>
            </a:r>
            <a:r>
              <a:rPr lang="en-US" sz="1800" b="0" i="1" u="none" strike="noStrike" cap="none">
                <a:solidFill>
                  <a:srgbClr val="000000"/>
                </a:solidFill>
                <a:latin typeface="Calibri"/>
                <a:ea typeface="Calibri"/>
                <a:cs typeface="Calibri"/>
                <a:sym typeface="Calibri"/>
              </a:rPr>
              <a:t>Δt</a:t>
            </a:r>
            <a:r>
              <a:rPr lang="en-US" sz="1800" b="0" i="0" u="none" strike="noStrike" cap="none">
                <a:solidFill>
                  <a:srgbClr val="000000"/>
                </a:solidFill>
                <a:latin typeface="Calibri"/>
                <a:ea typeface="Calibri"/>
                <a:cs typeface="Calibri"/>
                <a:sym typeface="Calibri"/>
              </a:rPr>
              <a:t>, 8, by this derivative at the previous time step, 10, to obtain the estimated change in </a:t>
            </a:r>
            <a:r>
              <a:rPr lang="en-US" sz="1800" b="0" i="1" u="none" strike="noStrike" cap="none">
                <a:solidFill>
                  <a:srgbClr val="000000"/>
                </a:solidFill>
                <a:latin typeface="Calibri"/>
                <a:ea typeface="Calibri"/>
                <a:cs typeface="Calibri"/>
                <a:sym typeface="Calibri"/>
              </a:rPr>
              <a:t>P</a:t>
            </a:r>
            <a:r>
              <a:rPr lang="en-US" sz="1800" b="0" i="0" u="none" strike="noStrike" cap="none">
                <a:solidFill>
                  <a:srgbClr val="000000"/>
                </a:solidFill>
                <a:latin typeface="Calibri"/>
                <a:ea typeface="Calibri"/>
                <a:cs typeface="Calibri"/>
                <a:sym typeface="Calibri"/>
              </a:rPr>
              <a:t>, 80. </a:t>
            </a:r>
            <a:endParaRPr sz="1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Consequently, the estimate for </a:t>
            </a:r>
            <a:r>
              <a:rPr lang="en-US" sz="1800" b="0" i="1" u="none" strike="noStrike" cap="none">
                <a:solidFill>
                  <a:srgbClr val="000000"/>
                </a:solidFill>
                <a:latin typeface="Calibri"/>
                <a:ea typeface="Calibri"/>
                <a:cs typeface="Calibri"/>
                <a:sym typeface="Calibri"/>
              </a:rPr>
              <a:t>P</a:t>
            </a:r>
            <a:r>
              <a:rPr lang="en-US" sz="1800" b="0" i="0" u="none" strike="noStrike" cap="none" baseline="-25000">
                <a:solidFill>
                  <a:srgbClr val="000000"/>
                </a:solidFill>
                <a:latin typeface="Calibri"/>
                <a:ea typeface="Calibri"/>
                <a:cs typeface="Calibri"/>
                <a:sym typeface="Calibri"/>
              </a:rPr>
              <a:t>1</a:t>
            </a:r>
            <a:r>
              <a:rPr lang="en-US" sz="1800" b="0" i="0" u="none" strike="noStrike" cap="none">
                <a:solidFill>
                  <a:srgbClr val="000000"/>
                </a:solidFill>
                <a:latin typeface="Calibri"/>
                <a:ea typeface="Calibri"/>
                <a:cs typeface="Calibri"/>
                <a:sym typeface="Calibri"/>
              </a:rPr>
              <a:t> is as follows:</a:t>
            </a:r>
            <a:endParaRPr sz="1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1800" b="0" i="0" u="none" strike="noStrike" cap="none">
                <a:solidFill>
                  <a:srgbClr val="000000"/>
                </a:solidFill>
                <a:latin typeface="Calibri"/>
                <a:ea typeface="Calibri"/>
                <a:cs typeface="Calibri"/>
                <a:sym typeface="Calibri"/>
              </a:rPr>
              <a:t>                       estimate for </a:t>
            </a:r>
            <a:r>
              <a:rPr lang="en-US" sz="1800" b="0" i="1" u="none" strike="noStrike" cap="none">
                <a:solidFill>
                  <a:srgbClr val="000000"/>
                </a:solidFill>
                <a:latin typeface="Calibri"/>
                <a:ea typeface="Calibri"/>
                <a:cs typeface="Calibri"/>
                <a:sym typeface="Calibri"/>
              </a:rPr>
              <a:t>P</a:t>
            </a:r>
            <a:r>
              <a:rPr lang="en-US" sz="1800" b="0" i="0" u="none" strike="noStrike" cap="none" baseline="-25000">
                <a:solidFill>
                  <a:srgbClr val="000000"/>
                </a:solidFill>
                <a:latin typeface="Calibri"/>
                <a:ea typeface="Calibri"/>
                <a:cs typeface="Calibri"/>
                <a:sym typeface="Calibri"/>
              </a:rPr>
              <a:t>1</a:t>
            </a:r>
            <a:r>
              <a:rPr lang="en-US" sz="1800" b="0" i="0" u="none" strike="noStrike" cap="none">
                <a:solidFill>
                  <a:srgbClr val="000000"/>
                </a:solidFill>
                <a:latin typeface="Calibri"/>
                <a:ea typeface="Calibri"/>
                <a:cs typeface="Calibri"/>
                <a:sym typeface="Calibri"/>
              </a:rPr>
              <a:t> = previous value of </a:t>
            </a:r>
            <a:r>
              <a:rPr lang="en-US" sz="1800" b="0" i="1" u="none" strike="noStrike" cap="none">
                <a:solidFill>
                  <a:srgbClr val="000000"/>
                </a:solidFill>
                <a:latin typeface="Calibri"/>
                <a:ea typeface="Calibri"/>
                <a:cs typeface="Calibri"/>
                <a:sym typeface="Calibri"/>
              </a:rPr>
              <a:t>P </a:t>
            </a:r>
            <a:r>
              <a:rPr lang="en-US" sz="1800" b="0" i="0" u="none" strike="noStrike" cap="none">
                <a:solidFill>
                  <a:srgbClr val="000000"/>
                </a:solidFill>
                <a:latin typeface="Calibri"/>
                <a:ea typeface="Calibri"/>
                <a:cs typeface="Calibri"/>
                <a:sym typeface="Calibri"/>
              </a:rPr>
              <a:t>+ estimated change in </a:t>
            </a:r>
            <a:r>
              <a:rPr lang="en-US" sz="1800" b="0" i="1" u="none" strike="noStrike" cap="none">
                <a:solidFill>
                  <a:srgbClr val="000000"/>
                </a:solidFill>
                <a:latin typeface="Calibri"/>
                <a:ea typeface="Calibri"/>
                <a:cs typeface="Calibri"/>
                <a:sym typeface="Calibri"/>
              </a:rPr>
              <a:t>P</a:t>
            </a:r>
            <a:endParaRPr sz="1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1800" b="0" i="0" u="none" strike="noStrike" cap="none">
                <a:solidFill>
                  <a:srgbClr val="000000"/>
                </a:solidFill>
                <a:latin typeface="Calibri"/>
                <a:ea typeface="Calibri"/>
                <a:cs typeface="Calibri"/>
                <a:sym typeface="Calibri"/>
              </a:rPr>
              <a:t>                                                   = </a:t>
            </a:r>
            <a:r>
              <a:rPr lang="en-US" sz="1800" b="0" i="1" u="none" strike="noStrike" cap="none">
                <a:solidFill>
                  <a:srgbClr val="000000"/>
                </a:solidFill>
                <a:latin typeface="Calibri"/>
                <a:ea typeface="Calibri"/>
                <a:cs typeface="Calibri"/>
                <a:sym typeface="Calibri"/>
              </a:rPr>
              <a:t>P</a:t>
            </a:r>
            <a:r>
              <a:rPr lang="en-US" sz="1800" b="0" i="0" u="none" strike="noStrike" cap="none" baseline="-25000">
                <a:solidFill>
                  <a:srgbClr val="000000"/>
                </a:solidFill>
                <a:latin typeface="Calibri"/>
                <a:ea typeface="Calibri"/>
                <a:cs typeface="Calibri"/>
                <a:sym typeface="Calibri"/>
              </a:rPr>
              <a:t>0</a:t>
            </a:r>
            <a:r>
              <a:rPr lang="en-US" sz="1800" b="0" i="0" u="none" strike="noStrike" cap="none">
                <a:solidFill>
                  <a:srgbClr val="000000"/>
                </a:solidFill>
                <a:latin typeface="Calibri"/>
                <a:ea typeface="Calibri"/>
                <a:cs typeface="Calibri"/>
                <a:sym typeface="Calibri"/>
              </a:rPr>
              <a:t> + </a:t>
            </a:r>
            <a:r>
              <a:rPr lang="en-US" sz="1800" b="0" i="1" u="none" strike="noStrike" cap="none">
                <a:solidFill>
                  <a:srgbClr val="000000"/>
                </a:solidFill>
                <a:latin typeface="Calibri"/>
                <a:ea typeface="Calibri"/>
                <a:cs typeface="Calibri"/>
                <a:sym typeface="Calibri"/>
              </a:rPr>
              <a:t>Pʹ</a:t>
            </a:r>
            <a:r>
              <a:rPr lang="en-US" sz="1800" b="0" i="0" u="none" strike="noStrike" cap="none">
                <a:solidFill>
                  <a:srgbClr val="000000"/>
                </a:solidFill>
                <a:latin typeface="Calibri"/>
                <a:ea typeface="Calibri"/>
                <a:cs typeface="Calibri"/>
                <a:sym typeface="Calibri"/>
              </a:rPr>
              <a:t>(0)</a:t>
            </a:r>
            <a:r>
              <a:rPr lang="en-US" sz="1800" b="0" i="1" u="none" strike="noStrike" cap="none">
                <a:solidFill>
                  <a:srgbClr val="000000"/>
                </a:solidFill>
                <a:latin typeface="Calibri"/>
                <a:ea typeface="Calibri"/>
                <a:cs typeface="Calibri"/>
                <a:sym typeface="Calibri"/>
              </a:rPr>
              <a:t>Δt</a:t>
            </a:r>
            <a:endParaRPr sz="1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1800" b="0" i="0" u="none" strike="noStrike" cap="none">
                <a:solidFill>
                  <a:srgbClr val="000000"/>
                </a:solidFill>
                <a:latin typeface="Calibri"/>
                <a:ea typeface="Calibri"/>
                <a:cs typeface="Calibri"/>
                <a:sym typeface="Calibri"/>
              </a:rPr>
              <a:t>                                                   = 100 + 10(8)</a:t>
            </a:r>
            <a:endParaRPr sz="1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r>
              <a:rPr lang="en-US" sz="1800" b="0" i="0" u="none" strike="noStrike" cap="none">
                <a:solidFill>
                  <a:srgbClr val="000000"/>
                </a:solidFill>
                <a:latin typeface="Calibri"/>
                <a:ea typeface="Calibri"/>
                <a:cs typeface="Calibri"/>
                <a:sym typeface="Calibri"/>
              </a:rPr>
              <a:t>                                                   = 180</a:t>
            </a:r>
            <a:endParaRPr sz="18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1"/>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Simulation Program</a:t>
            </a:r>
            <a:endParaRPr sz="4400" b="0" i="0" u="none" strike="noStrike" cap="none">
              <a:latin typeface="Arial"/>
              <a:ea typeface="Arial"/>
              <a:cs typeface="Arial"/>
              <a:sym typeface="Arial"/>
            </a:endParaRPr>
          </a:p>
        </p:txBody>
      </p:sp>
      <p:sp>
        <p:nvSpPr>
          <p:cNvPr id="264" name="Google Shape;264;p51"/>
          <p:cNvSpPr/>
          <p:nvPr/>
        </p:nvSpPr>
        <p:spPr>
          <a:xfrm>
            <a:off x="838080" y="1825560"/>
            <a:ext cx="10514400" cy="43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5" name="Google Shape;265;p51"/>
          <p:cNvPicPr preferRelativeResize="0"/>
          <p:nvPr/>
        </p:nvPicPr>
        <p:blipFill rotWithShape="1">
          <a:blip r:embed="rId3">
            <a:alphaModFix/>
          </a:blip>
          <a:srcRect/>
          <a:stretch/>
        </p:blipFill>
        <p:spPr>
          <a:xfrm>
            <a:off x="955080" y="1825560"/>
            <a:ext cx="9654120" cy="44539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Simulation Program</a:t>
            </a:r>
            <a:endParaRPr sz="4400" b="0" i="0" u="none" strike="noStrike" cap="none">
              <a:latin typeface="Arial"/>
              <a:ea typeface="Arial"/>
              <a:cs typeface="Arial"/>
              <a:sym typeface="Arial"/>
            </a:endParaRPr>
          </a:p>
        </p:txBody>
      </p:sp>
      <p:sp>
        <p:nvSpPr>
          <p:cNvPr id="271" name="Google Shape;271;p52"/>
          <p:cNvSpPr/>
          <p:nvPr/>
        </p:nvSpPr>
        <p:spPr>
          <a:xfrm>
            <a:off x="838080" y="1825560"/>
            <a:ext cx="10514400" cy="43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2" name="Google Shape;272;p52"/>
          <p:cNvPicPr preferRelativeResize="0"/>
          <p:nvPr/>
        </p:nvPicPr>
        <p:blipFill rotWithShape="1">
          <a:blip r:embed="rId3">
            <a:alphaModFix/>
          </a:blip>
          <a:srcRect/>
          <a:stretch/>
        </p:blipFill>
        <p:spPr>
          <a:xfrm>
            <a:off x="997560" y="1825560"/>
            <a:ext cx="8886240" cy="4497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3"/>
          <p:cNvSpPr/>
          <p:nvPr/>
        </p:nvSpPr>
        <p:spPr>
          <a:xfrm>
            <a:off x="838080" y="365040"/>
            <a:ext cx="10514400" cy="13245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Numerical Solution by Euler’s Method</a:t>
            </a:r>
            <a:endParaRPr sz="4400" b="0" i="0" u="none" strike="noStrike" cap="none">
              <a:latin typeface="Arial"/>
              <a:ea typeface="Arial"/>
              <a:cs typeface="Arial"/>
              <a:sym typeface="Arial"/>
            </a:endParaRPr>
          </a:p>
        </p:txBody>
      </p:sp>
      <p:pic>
        <p:nvPicPr>
          <p:cNvPr id="278" name="Google Shape;278;p53"/>
          <p:cNvPicPr preferRelativeResize="0"/>
          <p:nvPr/>
        </p:nvPicPr>
        <p:blipFill rotWithShape="1">
          <a:blip r:embed="rId3">
            <a:alphaModFix/>
          </a:blip>
          <a:srcRect/>
          <a:stretch/>
        </p:blipFill>
        <p:spPr>
          <a:xfrm>
            <a:off x="838080" y="2633040"/>
            <a:ext cx="9197640" cy="3357000"/>
          </a:xfrm>
          <a:prstGeom prst="rect">
            <a:avLst/>
          </a:prstGeom>
          <a:noFill/>
          <a:ln>
            <a:noFill/>
          </a:ln>
        </p:spPr>
      </p:pic>
      <p:sp>
        <p:nvSpPr>
          <p:cNvPr id="279" name="Google Shape;279;p53"/>
          <p:cNvSpPr/>
          <p:nvPr/>
        </p:nvSpPr>
        <p:spPr>
          <a:xfrm>
            <a:off x="159840" y="5990760"/>
            <a:ext cx="10554600" cy="638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Table of Estimated Populations, Where the Initial Population is 100, the Continuous Growth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Rate is 10% per Hour, and the Time Step is 0.005 h</a:t>
            </a:r>
            <a:endParaRPr sz="1800" b="0" i="0" u="none" strike="noStrike" cap="non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4"/>
          <p:cNvSpPr/>
          <p:nvPr/>
        </p:nvSpPr>
        <p:spPr>
          <a:xfrm>
            <a:off x="838080" y="365040"/>
            <a:ext cx="10514400" cy="132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p54"/>
          <p:cNvPicPr preferRelativeResize="0"/>
          <p:nvPr/>
        </p:nvPicPr>
        <p:blipFill rotWithShape="1">
          <a:blip r:embed="rId3">
            <a:alphaModFix/>
          </a:blip>
          <a:srcRect/>
          <a:stretch/>
        </p:blipFill>
        <p:spPr>
          <a:xfrm>
            <a:off x="2885040" y="829440"/>
            <a:ext cx="5438161" cy="5236200"/>
          </a:xfrm>
          <a:prstGeom prst="rect">
            <a:avLst/>
          </a:prstGeom>
          <a:noFill/>
          <a:ln>
            <a:noFill/>
          </a:ln>
        </p:spPr>
      </p:pic>
      <p:sp>
        <p:nvSpPr>
          <p:cNvPr id="286" name="Google Shape;286;p54"/>
          <p:cNvSpPr/>
          <p:nvPr/>
        </p:nvSpPr>
        <p:spPr>
          <a:xfrm>
            <a:off x="1371240" y="6069240"/>
            <a:ext cx="7992300" cy="912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Table of Estimated Growths and Populations, Reported on the Hour,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Where the Initial Population is 100, the Growth Rate is 10%, and the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Time Step is 0.005 h</a:t>
            </a:r>
            <a:endParaRPr sz="1800" b="0" i="0" u="none" strike="noStrike" cap="non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5"/>
          <p:cNvSpPr/>
          <p:nvPr/>
        </p:nvSpPr>
        <p:spPr>
          <a:xfrm>
            <a:off x="838080" y="365040"/>
            <a:ext cx="10514400" cy="132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2" name="Google Shape;292;p55"/>
          <p:cNvPicPr preferRelativeResize="0"/>
          <p:nvPr/>
        </p:nvPicPr>
        <p:blipFill rotWithShape="1">
          <a:blip r:embed="rId3">
            <a:alphaModFix/>
          </a:blip>
          <a:srcRect/>
          <a:stretch/>
        </p:blipFill>
        <p:spPr>
          <a:xfrm>
            <a:off x="2953080" y="2038680"/>
            <a:ext cx="5537160" cy="3588480"/>
          </a:xfrm>
          <a:prstGeom prst="rect">
            <a:avLst/>
          </a:prstGeom>
          <a:noFill/>
          <a:ln>
            <a:noFill/>
          </a:ln>
        </p:spPr>
      </p:pic>
      <p:sp>
        <p:nvSpPr>
          <p:cNvPr id="293" name="Google Shape;293;p55"/>
          <p:cNvSpPr/>
          <p:nvPr/>
        </p:nvSpPr>
        <p:spPr>
          <a:xfrm>
            <a:off x="3050280" y="5976360"/>
            <a:ext cx="3146100" cy="3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Graph Population vs time </a:t>
            </a:r>
            <a:endParaRPr sz="1800" b="0" i="0" u="none" strike="noStrike" cap="non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6"/>
          <p:cNvSpPr/>
          <p:nvPr/>
        </p:nvSpPr>
        <p:spPr>
          <a:xfrm>
            <a:off x="838080" y="365040"/>
            <a:ext cx="1051500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Unconstrained Decay</a:t>
            </a:r>
            <a:endParaRPr sz="4400" b="0" i="0" u="none" strike="noStrike" cap="none">
              <a:latin typeface="Arial"/>
              <a:ea typeface="Arial"/>
              <a:cs typeface="Arial"/>
              <a:sym typeface="Arial"/>
            </a:endParaRPr>
          </a:p>
        </p:txBody>
      </p:sp>
      <p:sp>
        <p:nvSpPr>
          <p:cNvPr id="299" name="Google Shape;299;p56"/>
          <p:cNvSpPr/>
          <p:nvPr/>
        </p:nvSpPr>
        <p:spPr>
          <a:xfrm>
            <a:off x="838080" y="1825560"/>
            <a:ext cx="10515000" cy="4350600"/>
          </a:xfrm>
          <a:prstGeom prst="rect">
            <a:avLst/>
          </a:prstGeom>
          <a:noFill/>
          <a:ln>
            <a:noFill/>
          </a:ln>
        </p:spPr>
        <p:txBody>
          <a:bodyPr spcFirstLastPara="1" wrap="square" lIns="90000" tIns="45000" rIns="90000" bIns="45000" anchor="t" anchorCtr="0">
            <a:noAutofit/>
          </a:bodyPr>
          <a:lstStyle/>
          <a:p>
            <a:pPr marL="228600" marR="0" lvl="0" indent="-227879"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rate of change of the mass of a radioactive substance is proportional to the mass of the substance, and the constant of proportionality is negative. Thus, the mass decays with time. </a:t>
            </a:r>
            <a:endParaRPr sz="2800" b="0" i="0" u="none" strike="noStrike" cap="none">
              <a:latin typeface="Arial"/>
              <a:ea typeface="Arial"/>
              <a:cs typeface="Arial"/>
              <a:sym typeface="Arial"/>
            </a:endParaRPr>
          </a:p>
          <a:p>
            <a:pPr marL="228600" marR="0" lvl="0" indent="-227879"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For example, the constant of proportionality for radioactive carbon- 14 is approximately –0.000120968. The continuous decay rate is about 0.0120968% per year, and the differential equation is as follows, where </a:t>
            </a:r>
            <a:r>
              <a:rPr lang="en-US" sz="2800" b="0" i="1" u="none" strike="noStrike" cap="none">
                <a:solidFill>
                  <a:srgbClr val="000000"/>
                </a:solidFill>
                <a:latin typeface="Calibri"/>
                <a:ea typeface="Calibri"/>
                <a:cs typeface="Calibri"/>
                <a:sym typeface="Calibri"/>
              </a:rPr>
              <a:t>Q </a:t>
            </a:r>
            <a:r>
              <a:rPr lang="en-US" sz="2800" b="0" i="0" u="none" strike="noStrike" cap="none">
                <a:solidFill>
                  <a:srgbClr val="000000"/>
                </a:solidFill>
                <a:latin typeface="Calibri"/>
                <a:ea typeface="Calibri"/>
                <a:cs typeface="Calibri"/>
                <a:sym typeface="Calibri"/>
              </a:rPr>
              <a:t>is the quantity of carbon-14.</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0" u="none" strike="noStrike" cap="none">
                <a:solidFill>
                  <a:srgbClr val="000000"/>
                </a:solidFill>
                <a:latin typeface="Calibri"/>
                <a:ea typeface="Calibri"/>
                <a:cs typeface="Calibri"/>
                <a:sym typeface="Calibri"/>
              </a:rPr>
              <a:t>dQ/dt =  −0.000120968</a:t>
            </a:r>
            <a:r>
              <a:rPr lang="en-US" sz="2800" b="0" i="1" u="none" strike="noStrike" cap="none">
                <a:solidFill>
                  <a:srgbClr val="000000"/>
                </a:solidFill>
                <a:latin typeface="Calibri"/>
                <a:ea typeface="Calibri"/>
                <a:cs typeface="Calibri"/>
                <a:sym typeface="Calibri"/>
              </a:rPr>
              <a:t>Q</a:t>
            </a:r>
            <a:endParaRPr sz="28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Dynamic Systems</a:t>
            </a:r>
            <a:endParaRPr sz="4400" b="0" i="0" u="none" strike="noStrike" cap="none">
              <a:latin typeface="Arial"/>
              <a:ea typeface="Arial"/>
              <a:cs typeface="Arial"/>
              <a:sym typeface="Arial"/>
            </a:endParaRPr>
          </a:p>
        </p:txBody>
      </p:sp>
      <p:sp>
        <p:nvSpPr>
          <p:cNvPr id="124" name="Google Shape;124;p29"/>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Dynamic systems are those that change with time.</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Examples: </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population of humans, deer or bacteria etc. changing with time</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Motion of vehicles (position and speed changing with time)</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Number of people standing in a queue in front of a service counter changes with time</a:t>
            </a:r>
            <a:endParaRPr sz="24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Types of Dynamic Systems</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Continuous Systems</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Discrete Event Systems</a:t>
            </a:r>
            <a:endParaRPr sz="24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7"/>
          <p:cNvSpPr/>
          <p:nvPr/>
        </p:nvSpPr>
        <p:spPr>
          <a:xfrm>
            <a:off x="838080" y="365040"/>
            <a:ext cx="1051500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Unconstrained Decay - Example</a:t>
            </a:r>
            <a:endParaRPr sz="4400" b="0" i="0" u="none" strike="noStrike" cap="none">
              <a:latin typeface="Arial"/>
              <a:ea typeface="Arial"/>
              <a:cs typeface="Arial"/>
              <a:sym typeface="Arial"/>
            </a:endParaRPr>
          </a:p>
        </p:txBody>
      </p:sp>
      <p:sp>
        <p:nvSpPr>
          <p:cNvPr id="305" name="Google Shape;305;p57"/>
          <p:cNvSpPr/>
          <p:nvPr/>
        </p:nvSpPr>
        <p:spPr>
          <a:xfrm>
            <a:off x="838080" y="1825560"/>
            <a:ext cx="10515000" cy="4350600"/>
          </a:xfrm>
          <a:prstGeom prst="rect">
            <a:avLst/>
          </a:prstGeom>
          <a:noFill/>
          <a:ln>
            <a:noFill/>
          </a:ln>
        </p:spPr>
        <p:txBody>
          <a:bodyPr spcFirstLastPara="1" wrap="square" lIns="90000" tIns="45000" rIns="90000" bIns="45000" anchor="t" anchorCtr="0">
            <a:noAutofit/>
          </a:bodyPr>
          <a:lstStyle/>
          <a:p>
            <a:pPr marL="228600" marR="0" lvl="0" indent="-227879"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analytical solution to this equation is</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1" u="none" strike="noStrike" cap="none">
                <a:solidFill>
                  <a:srgbClr val="000000"/>
                </a:solidFill>
                <a:latin typeface="Calibri"/>
                <a:ea typeface="Calibri"/>
                <a:cs typeface="Calibri"/>
                <a:sym typeface="Calibri"/>
              </a:rPr>
              <a:t>Q </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Q</a:t>
            </a:r>
            <a:r>
              <a:rPr lang="en-US" sz="2800" b="0" i="0" u="none" strike="noStrike" cap="none" baseline="-25000">
                <a:solidFill>
                  <a:srgbClr val="000000"/>
                </a:solidFill>
                <a:latin typeface="Calibri"/>
                <a:ea typeface="Calibri"/>
                <a:cs typeface="Calibri"/>
                <a:sym typeface="Calibri"/>
              </a:rPr>
              <a:t>0</a:t>
            </a:r>
            <a:r>
              <a:rPr lang="en-US" sz="2800" b="0" i="1" u="none" strike="noStrike" cap="none">
                <a:solidFill>
                  <a:srgbClr val="000000"/>
                </a:solidFill>
                <a:latin typeface="Calibri"/>
                <a:ea typeface="Calibri"/>
                <a:cs typeface="Calibri"/>
                <a:sym typeface="Calibri"/>
              </a:rPr>
              <a:t>e</a:t>
            </a:r>
            <a:r>
              <a:rPr lang="en-US" sz="2800" b="0" i="0" u="none" strike="noStrike" cap="none" baseline="30000">
                <a:solidFill>
                  <a:srgbClr val="000000"/>
                </a:solidFill>
                <a:latin typeface="Calibri"/>
                <a:ea typeface="Calibri"/>
                <a:cs typeface="Calibri"/>
                <a:sym typeface="Calibri"/>
              </a:rPr>
              <a:t>-0.000120968</a:t>
            </a:r>
            <a:r>
              <a:rPr lang="en-US" sz="2800" b="0" i="1" u="none" strike="noStrike" cap="none" baseline="30000">
                <a:solidFill>
                  <a:srgbClr val="000000"/>
                </a:solidFill>
                <a:latin typeface="Calibri"/>
                <a:ea typeface="Calibri"/>
                <a:cs typeface="Calibri"/>
                <a:sym typeface="Calibri"/>
              </a:rPr>
              <a:t>t</a:t>
            </a:r>
            <a:endParaRPr sz="2800" b="0" i="0" u="none" strike="noStrike" cap="none">
              <a:latin typeface="Arial"/>
              <a:ea typeface="Arial"/>
              <a:cs typeface="Arial"/>
              <a:sym typeface="Arial"/>
            </a:endParaRPr>
          </a:p>
          <a:p>
            <a:pPr marL="228600" marR="0" lvl="0" indent="-227879"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After 10,000 years, only about 29.8% of the original quantity of carbon-14 remains, as the following shows: </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0" i="1" u="none" strike="noStrike" cap="none">
                <a:solidFill>
                  <a:srgbClr val="000000"/>
                </a:solidFill>
                <a:latin typeface="Calibri"/>
                <a:ea typeface="Calibri"/>
                <a:cs typeface="Calibri"/>
                <a:sym typeface="Calibri"/>
              </a:rPr>
              <a:t>Q </a:t>
            </a:r>
            <a:r>
              <a:rPr lang="en-US" sz="2800" b="0" i="0" u="none" strike="noStrike" cap="none">
                <a:solidFill>
                  <a:srgbClr val="000000"/>
                </a:solidFill>
                <a:latin typeface="Calibri"/>
                <a:ea typeface="Calibri"/>
                <a:cs typeface="Calibri"/>
                <a:sym typeface="Calibri"/>
              </a:rPr>
              <a:t>= </a:t>
            </a:r>
            <a:r>
              <a:rPr lang="en-US" sz="2800" b="0" i="1" u="none" strike="noStrike" cap="none">
                <a:solidFill>
                  <a:srgbClr val="000000"/>
                </a:solidFill>
                <a:latin typeface="Calibri"/>
                <a:ea typeface="Calibri"/>
                <a:cs typeface="Calibri"/>
                <a:sym typeface="Calibri"/>
              </a:rPr>
              <a:t>Q</a:t>
            </a:r>
            <a:r>
              <a:rPr lang="en-US" sz="2800" b="0" i="0" u="none" strike="noStrike" cap="none" baseline="-25000">
                <a:solidFill>
                  <a:srgbClr val="000000"/>
                </a:solidFill>
                <a:latin typeface="Calibri"/>
                <a:ea typeface="Calibri"/>
                <a:cs typeface="Calibri"/>
                <a:sym typeface="Calibri"/>
              </a:rPr>
              <a:t>0</a:t>
            </a:r>
            <a:r>
              <a:rPr lang="en-US" sz="2800" b="0" i="1" u="none" strike="noStrike" cap="none">
                <a:solidFill>
                  <a:srgbClr val="000000"/>
                </a:solidFill>
                <a:latin typeface="Calibri"/>
                <a:ea typeface="Calibri"/>
                <a:cs typeface="Calibri"/>
                <a:sym typeface="Calibri"/>
              </a:rPr>
              <a:t>e</a:t>
            </a:r>
            <a:r>
              <a:rPr lang="en-US" sz="2800" b="0" i="0" u="none" strike="noStrike" cap="none" baseline="30000">
                <a:solidFill>
                  <a:srgbClr val="000000"/>
                </a:solidFill>
                <a:latin typeface="Calibri"/>
                <a:ea typeface="Calibri"/>
                <a:cs typeface="Calibri"/>
                <a:sym typeface="Calibri"/>
              </a:rPr>
              <a:t>-0.000120968(10,000)</a:t>
            </a:r>
            <a:r>
              <a:rPr lang="en-US" sz="2800" b="0" i="0" u="none" strike="noStrike" cap="none">
                <a:solidFill>
                  <a:srgbClr val="000000"/>
                </a:solidFill>
                <a:latin typeface="Calibri"/>
                <a:ea typeface="Calibri"/>
                <a:cs typeface="Calibri"/>
                <a:sym typeface="Calibri"/>
              </a:rPr>
              <a:t> = 0.298292</a:t>
            </a:r>
            <a:r>
              <a:rPr lang="en-US" sz="2800" b="0" i="1" u="none" strike="noStrike" cap="none">
                <a:solidFill>
                  <a:srgbClr val="000000"/>
                </a:solidFill>
                <a:latin typeface="Calibri"/>
                <a:ea typeface="Calibri"/>
                <a:cs typeface="Calibri"/>
                <a:sym typeface="Calibri"/>
              </a:rPr>
              <a:t>Q</a:t>
            </a:r>
            <a:r>
              <a:rPr lang="en-US" sz="2800" b="0" i="0" u="none" strike="noStrike" cap="none">
                <a:solidFill>
                  <a:srgbClr val="000000"/>
                </a:solidFill>
                <a:latin typeface="Calibri"/>
                <a:ea typeface="Calibri"/>
                <a:cs typeface="Calibri"/>
                <a:sym typeface="Calibri"/>
              </a:rPr>
              <a:t>0</a:t>
            </a:r>
            <a:endParaRPr sz="2800" b="0" i="0" u="none" strike="noStrike" cap="none">
              <a:latin typeface="Arial"/>
              <a:ea typeface="Arial"/>
              <a:cs typeface="Arial"/>
              <a:sym typeface="Arial"/>
            </a:endParaRPr>
          </a:p>
          <a:p>
            <a:pPr marL="228600" marR="0" lvl="0" indent="-227879" algn="l" rtl="0">
              <a:lnSpc>
                <a:spcPct val="90000"/>
              </a:lnSpc>
              <a:spcBef>
                <a:spcPts val="1001"/>
              </a:spcBef>
              <a:spcAft>
                <a:spcPts val="0"/>
              </a:spcAft>
              <a:buClr>
                <a:srgbClr val="000000"/>
              </a:buClr>
              <a:buSzPts val="2800"/>
              <a:buFont typeface="Arial"/>
              <a:buChar char="•"/>
            </a:pPr>
            <a:r>
              <a:rPr lang="en-US" sz="2800" b="1" i="0" u="none" strike="noStrike" cap="none">
                <a:solidFill>
                  <a:srgbClr val="000000"/>
                </a:solidFill>
                <a:latin typeface="Calibri"/>
                <a:ea typeface="Calibri"/>
                <a:cs typeface="Calibri"/>
                <a:sym typeface="Calibri"/>
              </a:rPr>
              <a:t>Carbon dating </a:t>
            </a:r>
            <a:r>
              <a:rPr lang="en-US" sz="2800" b="0" i="0" u="none" strike="noStrike" cap="none">
                <a:solidFill>
                  <a:srgbClr val="000000"/>
                </a:solidFill>
                <a:latin typeface="Calibri"/>
                <a:ea typeface="Calibri"/>
                <a:cs typeface="Calibri"/>
                <a:sym typeface="Calibri"/>
              </a:rPr>
              <a:t>uses the amount of carbon-14 in an object to estimate the age of an object. All living organisms accumulate small quantities of carbon-14, but accumulation stops when the organism dies. For example, we can compare the proportion of carbon-14 in living bone to that in the bone of a mummy and estimate the age of the mummy using the model.</a:t>
            </a:r>
            <a:endParaRPr sz="2800" b="0" i="0" u="none" strike="noStrike" cap="none">
              <a:latin typeface="Arial"/>
              <a:ea typeface="Arial"/>
              <a:cs typeface="Arial"/>
              <a:sym typeface="Arial"/>
            </a:endParaRPr>
          </a:p>
          <a:p>
            <a:pPr marL="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Continuous Systems</a:t>
            </a:r>
            <a:endParaRPr sz="4400" b="0" i="0" u="none" strike="noStrike" cap="none">
              <a:latin typeface="Arial"/>
              <a:ea typeface="Arial"/>
              <a:cs typeface="Arial"/>
              <a:sym typeface="Arial"/>
            </a:endParaRPr>
          </a:p>
        </p:txBody>
      </p:sp>
      <p:sp>
        <p:nvSpPr>
          <p:cNvPr id="130" name="Google Shape;130;p30"/>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 </a:t>
            </a:r>
            <a:r>
              <a:rPr lang="en-US" sz="2800" b="0" i="1" u="none" strike="noStrike" cap="none">
                <a:solidFill>
                  <a:srgbClr val="000000"/>
                </a:solidFill>
                <a:latin typeface="Calibri"/>
                <a:ea typeface="Calibri"/>
                <a:cs typeface="Calibri"/>
                <a:sym typeface="Calibri"/>
              </a:rPr>
              <a:t>continuous system</a:t>
            </a:r>
            <a:r>
              <a:rPr lang="en-US" sz="2800" b="0" i="0" u="none" strike="noStrike" cap="none">
                <a:solidFill>
                  <a:srgbClr val="000000"/>
                </a:solidFill>
                <a:latin typeface="Calibri"/>
                <a:ea typeface="Calibri"/>
                <a:cs typeface="Calibri"/>
                <a:sym typeface="Calibri"/>
              </a:rPr>
              <a:t> is one in which the state variable(s) change continuously over time. E.g. the amount of water flow over a dam.</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Continuous systems are represented by Differential Equations.</a:t>
            </a:r>
            <a:endParaRPr sz="2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1"/>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Differential Equations</a:t>
            </a:r>
            <a:endParaRPr sz="4400" b="0" i="0" u="none" strike="noStrike" cap="none">
              <a:latin typeface="Arial"/>
              <a:ea typeface="Arial"/>
              <a:cs typeface="Arial"/>
              <a:sym typeface="Arial"/>
            </a:endParaRPr>
          </a:p>
        </p:txBody>
      </p:sp>
      <p:sp>
        <p:nvSpPr>
          <p:cNvPr id="136" name="Google Shape;136;p31"/>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 </a:t>
            </a:r>
            <a:r>
              <a:rPr lang="en-US" sz="2800" b="1" i="0" u="none" strike="noStrike" cap="none">
                <a:solidFill>
                  <a:srgbClr val="000000"/>
                </a:solidFill>
                <a:latin typeface="Calibri"/>
                <a:ea typeface="Calibri"/>
                <a:cs typeface="Calibri"/>
                <a:sym typeface="Calibri"/>
              </a:rPr>
              <a:t>differential equation</a:t>
            </a:r>
            <a:r>
              <a:rPr lang="en-US" sz="2800" b="0" i="0" u="none" strike="noStrike" cap="none">
                <a:solidFill>
                  <a:srgbClr val="000000"/>
                </a:solidFill>
                <a:latin typeface="Calibri"/>
                <a:ea typeface="Calibri"/>
                <a:cs typeface="Calibri"/>
                <a:sym typeface="Calibri"/>
              </a:rPr>
              <a:t> is an equation which contains one or more terms and the derivatives of one variable (i.e., dependent variable) with respect to the other variable (i.e., independent variable)</a:t>
            </a:r>
            <a:endParaRPr sz="2800" b="0" i="0" u="none" strike="noStrike" cap="none">
              <a:latin typeface="Arial"/>
              <a:ea typeface="Arial"/>
              <a:cs typeface="Arial"/>
              <a:sym typeface="Arial"/>
            </a:endParaRPr>
          </a:p>
          <a:p>
            <a:pPr marL="0" marR="0" lvl="0" indent="0" algn="ctr" rtl="0">
              <a:lnSpc>
                <a:spcPct val="90000"/>
              </a:lnSpc>
              <a:spcBef>
                <a:spcPts val="1001"/>
              </a:spcBef>
              <a:spcAft>
                <a:spcPts val="0"/>
              </a:spcAft>
              <a:buNone/>
            </a:pPr>
            <a:r>
              <a:rPr lang="en-US" sz="2800" b="1" i="0" u="none" strike="noStrike" cap="none">
                <a:solidFill>
                  <a:srgbClr val="000000"/>
                </a:solidFill>
                <a:latin typeface="Calibri"/>
                <a:ea typeface="Calibri"/>
                <a:cs typeface="Calibri"/>
                <a:sym typeface="Calibri"/>
              </a:rPr>
              <a:t>dy/dx = f(x)</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Here “x” is an independent variable and “y” is a dependent variable</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For example, dy/dx = 5x</a:t>
            </a:r>
            <a:endParaRPr sz="28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The derivative represents a rate of change, and the differential equation describes a relationship between the quantity that is continuously varying with respect to the change in another quantity. </a:t>
            </a:r>
            <a:endParaRPr sz="2800" b="0" i="0" u="none" strike="noStrike" cap="none">
              <a:latin typeface="Arial"/>
              <a:ea typeface="Arial"/>
              <a:cs typeface="Arial"/>
              <a:sym typeface="Arial"/>
            </a:endParaRPr>
          </a:p>
          <a:p>
            <a:pPr marL="457200" marR="0" lvl="0" indent="0" algn="l" rtl="0">
              <a:lnSpc>
                <a:spcPct val="90000"/>
              </a:lnSpc>
              <a:spcBef>
                <a:spcPts val="1001"/>
              </a:spcBef>
              <a:spcAft>
                <a:spcPts val="0"/>
              </a:spcAft>
              <a:buNone/>
            </a:pPr>
            <a:endParaRPr sz="2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Rate of change</a:t>
            </a:r>
            <a:endParaRPr sz="4400" b="0" i="0" u="none" strike="noStrike" cap="none">
              <a:latin typeface="Arial"/>
              <a:ea typeface="Arial"/>
              <a:cs typeface="Arial"/>
              <a:sym typeface="Arial"/>
            </a:endParaRPr>
          </a:p>
        </p:txBody>
      </p:sp>
      <p:sp>
        <p:nvSpPr>
          <p:cNvPr id="142" name="Google Shape;142;p32"/>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How much a system variable changes with change in time</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Average rate of change</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Instantaneous rate of change</a:t>
            </a:r>
            <a:endParaRPr sz="2400" b="0" i="0" u="none" strike="noStrike" cap="none">
              <a:latin typeface="Arial"/>
              <a:ea typeface="Arial"/>
              <a:cs typeface="Arial"/>
              <a:sym typeface="Arial"/>
            </a:endParaRPr>
          </a:p>
          <a:p>
            <a:pPr marL="228600" marR="0" lvl="0" indent="-227520" algn="l" rtl="0">
              <a:lnSpc>
                <a:spcPct val="90000"/>
              </a:lnSpc>
              <a:spcBef>
                <a:spcPts val="1001"/>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Average rate of change</a:t>
            </a:r>
            <a:endParaRPr sz="2800" b="0" i="0" u="none" strike="noStrike" cap="none">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3"/>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Average rate of change</a:t>
            </a:r>
            <a:br>
              <a:rPr lang="en-US" sz="1800" b="0" i="0" u="none" strike="noStrike" cap="none">
                <a:latin typeface="Arial"/>
                <a:ea typeface="Arial"/>
                <a:cs typeface="Arial"/>
                <a:sym typeface="Arial"/>
              </a:rPr>
            </a:br>
            <a:endParaRPr sz="4400" b="0" i="0" u="none" strike="noStrike" cap="none">
              <a:latin typeface="Arial"/>
              <a:ea typeface="Arial"/>
              <a:cs typeface="Arial"/>
              <a:sym typeface="Arial"/>
            </a:endParaRPr>
          </a:p>
        </p:txBody>
      </p:sp>
      <p:pic>
        <p:nvPicPr>
          <p:cNvPr id="148" name="Google Shape;148;p33"/>
          <p:cNvPicPr preferRelativeResize="0"/>
          <p:nvPr/>
        </p:nvPicPr>
        <p:blipFill rotWithShape="1">
          <a:blip r:embed="rId3">
            <a:alphaModFix/>
          </a:blip>
          <a:srcRect/>
          <a:stretch/>
        </p:blipFill>
        <p:spPr>
          <a:xfrm>
            <a:off x="1044000" y="1690560"/>
            <a:ext cx="7928280" cy="38768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4"/>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Instantaneous rate of change</a:t>
            </a:r>
            <a:endParaRPr sz="4400" b="0" i="0" u="none" strike="noStrike" cap="none">
              <a:latin typeface="Arial"/>
              <a:ea typeface="Arial"/>
              <a:cs typeface="Arial"/>
              <a:sym typeface="Arial"/>
            </a:endParaRPr>
          </a:p>
        </p:txBody>
      </p:sp>
      <p:pic>
        <p:nvPicPr>
          <p:cNvPr id="154" name="Google Shape;154;p34"/>
          <p:cNvPicPr preferRelativeResize="0"/>
          <p:nvPr/>
        </p:nvPicPr>
        <p:blipFill rotWithShape="1">
          <a:blip r:embed="rId3">
            <a:alphaModFix/>
          </a:blip>
          <a:srcRect/>
          <a:stretch/>
        </p:blipFill>
        <p:spPr>
          <a:xfrm>
            <a:off x="942120" y="1787400"/>
            <a:ext cx="8643960" cy="4026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5"/>
          <p:cNvSpPr/>
          <p:nvPr/>
        </p:nvSpPr>
        <p:spPr>
          <a:xfrm>
            <a:off x="838080" y="365040"/>
            <a:ext cx="10514520" cy="1324440"/>
          </a:xfrm>
          <a:prstGeom prst="rect">
            <a:avLst/>
          </a:prstGeom>
          <a:noFill/>
          <a:ln>
            <a:noFill/>
          </a:ln>
        </p:spPr>
        <p:txBody>
          <a:bodyPr spcFirstLastPara="1" wrap="square" lIns="90000" tIns="45000" rIns="90000" bIns="450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000000"/>
                </a:solidFill>
                <a:latin typeface="Calibri"/>
                <a:ea typeface="Calibri"/>
                <a:cs typeface="Calibri"/>
                <a:sym typeface="Calibri"/>
              </a:rPr>
              <a:t>Continuous Systems</a:t>
            </a:r>
            <a:endParaRPr sz="4400" b="0" i="0" u="none" strike="noStrike" cap="none">
              <a:latin typeface="Arial"/>
              <a:ea typeface="Arial"/>
              <a:cs typeface="Arial"/>
              <a:sym typeface="Arial"/>
            </a:endParaRPr>
          </a:p>
        </p:txBody>
      </p:sp>
      <p:sp>
        <p:nvSpPr>
          <p:cNvPr id="160" name="Google Shape;160;p35"/>
          <p:cNvSpPr/>
          <p:nvPr/>
        </p:nvSpPr>
        <p:spPr>
          <a:xfrm>
            <a:off x="838080" y="1825560"/>
            <a:ext cx="10514520" cy="4350240"/>
          </a:xfrm>
          <a:prstGeom prst="rect">
            <a:avLst/>
          </a:prstGeom>
          <a:noFill/>
          <a:ln>
            <a:noFill/>
          </a:ln>
        </p:spPr>
        <p:txBody>
          <a:bodyPr spcFirstLastPara="1" wrap="square" lIns="90000" tIns="45000" rIns="90000" bIns="45000" anchor="t" anchorCtr="0">
            <a:noAutofit/>
          </a:bodyPr>
          <a:lstStyle/>
          <a:p>
            <a:pPr marL="228600" marR="0" lvl="0" indent="-227520" algn="l" rtl="0">
              <a:lnSpc>
                <a:spcPct val="90000"/>
              </a:lnSpc>
              <a:spcBef>
                <a:spcPts val="0"/>
              </a:spcBef>
              <a:spcAft>
                <a:spcPts val="0"/>
              </a:spcAft>
              <a:buClr>
                <a:srgbClr val="000000"/>
              </a:buClr>
              <a:buSzPts val="2800"/>
              <a:buFont typeface="Arial"/>
              <a:buChar char="•"/>
            </a:pPr>
            <a:r>
              <a:rPr lang="en-US" sz="2800" b="0" i="0" u="none" strike="noStrike" cap="none">
                <a:solidFill>
                  <a:srgbClr val="000000"/>
                </a:solidFill>
                <a:latin typeface="Calibri"/>
                <a:ea typeface="Calibri"/>
                <a:cs typeface="Calibri"/>
                <a:sym typeface="Calibri"/>
              </a:rPr>
              <a:t>Systems where the change in the system variable is proportional to the quantity of that system variable</a:t>
            </a:r>
            <a:endParaRPr sz="28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Population growth models</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Profits on income</a:t>
            </a:r>
            <a:endParaRPr sz="2400" b="0" i="0" u="none" strike="noStrike" cap="none">
              <a:latin typeface="Arial"/>
              <a:ea typeface="Arial"/>
              <a:cs typeface="Arial"/>
              <a:sym typeface="Arial"/>
            </a:endParaRPr>
          </a:p>
          <a:p>
            <a:pPr marL="685800" marR="0" lvl="1" indent="-227519" algn="l" rtl="0">
              <a:lnSpc>
                <a:spcPct val="90000"/>
              </a:lnSpc>
              <a:spcBef>
                <a:spcPts val="49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Drug dosage model</a:t>
            </a:r>
            <a:endParaRPr sz="24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1396</Words>
  <Application>Microsoft Office PowerPoint</Application>
  <PresentationFormat>Widescreen</PresentationFormat>
  <Paragraphs>139</Paragraphs>
  <Slides>30</Slides>
  <Notes>30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30</vt:i4>
      </vt:variant>
    </vt:vector>
  </HeadingPairs>
  <TitlesOfParts>
    <vt:vector size="34"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Hassan Sardar</cp:lastModifiedBy>
  <cp:revision>1</cp:revision>
  <dcterms:modified xsi:type="dcterms:W3CDTF">2024-02-21T08:38:38Z</dcterms:modified>
</cp:coreProperties>
</file>