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f8a7e81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1ef8a7e81a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430ca8d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b430ca8d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1d800fb9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2b1d800fb93_0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3f4b7bf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3f4b7bf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3592636a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3592636a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37caf64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37caf64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37caf64d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37caf64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37caf64d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37caf64d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37caf64d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37caf64d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430ca8d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430ca8d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ctrTitle"/>
          </p:nvPr>
        </p:nvSpPr>
        <p:spPr>
          <a:xfrm>
            <a:off x="1376706" y="1341781"/>
            <a:ext cx="6390600" cy="15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Computer Modelling and Simulation</a:t>
            </a:r>
            <a:endParaRPr/>
          </a:p>
        </p:txBody>
      </p:sp>
      <p:sp>
        <p:nvSpPr>
          <p:cNvPr id="134" name="Google Shape;134;p26"/>
          <p:cNvSpPr txBox="1"/>
          <p:nvPr>
            <p:ph idx="1" type="subTitle"/>
          </p:nvPr>
        </p:nvSpPr>
        <p:spPr>
          <a:xfrm>
            <a:off x="1275775" y="3152794"/>
            <a:ext cx="63906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Lecture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models reviewed in class</a:t>
            </a:r>
            <a:endParaRPr/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Segregation model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Sugarscape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Sugarscape 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Sugarscape 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>
            <a:off x="628560" y="273780"/>
            <a:ext cx="788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Agent-Based Modeling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628560" y="136917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Is an approach to modeling systems based on </a:t>
            </a:r>
            <a:r>
              <a:rPr b="1" lang="en" sz="2100">
                <a:latin typeface="Calibri"/>
                <a:ea typeface="Calibri"/>
                <a:cs typeface="Calibri"/>
                <a:sym typeface="Calibri"/>
              </a:rPr>
              <a:t>autonomous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" sz="2100">
                <a:latin typeface="Calibri"/>
                <a:ea typeface="Calibri"/>
                <a:cs typeface="Calibri"/>
                <a:sym typeface="Calibri"/>
              </a:rPr>
              <a:t>interacting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agents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Agent-Based Modeling (ABM) is the idea that the world can be modeled using agents, an environment, and a description of agent-agent and agent environment interactions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Is a bottom-up process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Defines </a:t>
            </a:r>
            <a:r>
              <a:rPr b="1" lang="en" sz="2100">
                <a:latin typeface="Calibri"/>
                <a:ea typeface="Calibri"/>
                <a:cs typeface="Calibri"/>
                <a:sym typeface="Calibri"/>
              </a:rPr>
              <a:t>emergent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phenomena from micro-behaviors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Agent-Based Modeling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"/>
              <a:t>An agent is a persistent thing which has some state and which interacts with other agents, mutually modifying each other’s states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"/>
              <a:t>The components of an agent-based model are: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" sz="2100"/>
              <a:t>A collection of agents and their states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" sz="2100"/>
              <a:t>Rules governing the interactions of the agents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" sz="2100"/>
              <a:t>Environment within which they live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"/>
              <a:t>Interaction among agents is the central point of the simulation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"/>
              <a:t>Agent-based modeling is used to model complex systems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Systems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 system composed of many interacting parts in which the emergent outcome of the system is a product of the interactions between the parts and the feedbacks between that emergent outcome and individual decisions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Emergence = ‘the action of the whole is more than the sum of the parts’ (Holland, 2014)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Feedbacks =  The effect of the emergent result on the decisions of the individuals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Complex Systems Characteristics: Leverage Points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Leverage points are places where the complex system can potentially be shifted from one regime to another with the least effort (Bankes, 1993)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 Tipping Points: places where a small change in an input can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dramatically affect the outcome (Scheffer, 2010)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Complex Systems analysis often gives you the most when it tells you the least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"/>
              <a:t> Complex Systems Characteristics: </a:t>
            </a:r>
            <a:r>
              <a:rPr lang="en"/>
              <a:t>Sensitivity to Initial Conditions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4648" lvl="0" marL="4572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2143"/>
              <a:buChar char="•"/>
            </a:pPr>
            <a:r>
              <a:rPr lang="en" sz="2142"/>
              <a:t>Sensitivity to Initial Conditions (The Butterfly Effect):</a:t>
            </a:r>
            <a:endParaRPr sz="2142"/>
          </a:p>
          <a:p>
            <a:pPr indent="-364648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143"/>
              <a:buChar char="•"/>
            </a:pPr>
            <a:r>
              <a:rPr lang="en" sz="2142"/>
              <a:t>in its strong form a condition of chaos which says that every starting point is arbitrarily close to another starting point with a significantly different future (Lorenz, 1972)</a:t>
            </a:r>
            <a:endParaRPr sz="2142"/>
          </a:p>
          <a:p>
            <a:pPr indent="-364648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143"/>
              <a:buChar char="•"/>
            </a:pPr>
            <a:r>
              <a:rPr lang="en" sz="2142"/>
              <a:t>Chaos: when the present determines the future, but the approximate present does not approximately determine the future. — Lorenz</a:t>
            </a:r>
            <a:endParaRPr sz="2142"/>
          </a:p>
          <a:p>
            <a:pPr indent="-364648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143"/>
              <a:buChar char="•"/>
            </a:pPr>
            <a:r>
              <a:rPr lang="en" sz="2142"/>
              <a:t>Weak Version - Where you start matters significantly</a:t>
            </a:r>
            <a:endParaRPr sz="2142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942"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600" y="3470550"/>
            <a:ext cx="18669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Systems: </a:t>
            </a:r>
            <a:r>
              <a:rPr lang="en"/>
              <a:t>Non-Linearity and Dynamics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Inputs do not necessarily affect outputs in a linear manner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Interactions between various inputs mean that you can not just solve problems by breaking them down one-by-one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Systems: </a:t>
            </a:r>
            <a:r>
              <a:rPr lang="en"/>
              <a:t>Heterogeneity</a:t>
            </a:r>
            <a:r>
              <a:rPr lang="en"/>
              <a:t> and Inter-connectedness</a:t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Individuals in Complex Systems are often significantly diverse and heterogeneous (Page, 2010)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Most traditional modeling approaches fail to accurately capture the heterogeneity of individuals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Interconnectedness and Interactions</a:t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Individuals are connected and affect each other’s decision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600" y="986325"/>
            <a:ext cx="689595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4"/>
          <p:cNvSpPr txBox="1"/>
          <p:nvPr>
            <p:ph type="title"/>
          </p:nvPr>
        </p:nvSpPr>
        <p:spPr>
          <a:xfrm>
            <a:off x="126125" y="743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Agent-based Modeling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