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85" r:id="rId7"/>
    <p:sldId id="286" r:id="rId8"/>
    <p:sldId id="287" r:id="rId9"/>
    <p:sldId id="317" r:id="rId10"/>
    <p:sldId id="31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19" r:id="rId25"/>
    <p:sldId id="320" r:id="rId26"/>
    <p:sldId id="321" r:id="rId27"/>
    <p:sldId id="302" r:id="rId28"/>
    <p:sldId id="303" r:id="rId29"/>
    <p:sldId id="304" r:id="rId30"/>
    <p:sldId id="322" r:id="rId31"/>
    <p:sldId id="323" r:id="rId32"/>
    <p:sldId id="307" r:id="rId33"/>
    <p:sldId id="308" r:id="rId34"/>
    <p:sldId id="309" r:id="rId35"/>
    <p:sldId id="311" r:id="rId36"/>
    <p:sldId id="312" r:id="rId37"/>
    <p:sldId id="313" r:id="rId38"/>
    <p:sldId id="314" r:id="rId39"/>
    <p:sldId id="315" r:id="rId40"/>
    <p:sldId id="316" r:id="rId41"/>
    <p:sldId id="266" r:id="rId42"/>
    <p:sldId id="267" r:id="rId43"/>
    <p:sldId id="268" r:id="rId44"/>
    <p:sldId id="269" r:id="rId45"/>
    <p:sldId id="270" r:id="rId46"/>
    <p:sldId id="271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47" d="100"/>
          <a:sy n="47" d="100"/>
        </p:scale>
        <p:origin x="14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rc_Black_100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418623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7038"/>
            <a:ext cx="20669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5763" y="2654277"/>
            <a:ext cx="8372475" cy="1477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/>
            </a:lvl1pPr>
            <a:lvl2pPr marL="457200" indent="0">
              <a:buNone/>
              <a:defRPr sz="6000"/>
            </a:lvl2pPr>
            <a:lvl3pPr marL="914400" indent="0"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85763" y="4386239"/>
            <a:ext cx="8372475" cy="108172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/>
            </a:lvl1pPr>
            <a:lvl2pPr marL="457200" indent="0">
              <a:buNone/>
              <a:defRPr sz="6000"/>
            </a:lvl2pPr>
            <a:lvl3pPr marL="914400" indent="0"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5763" y="6039615"/>
            <a:ext cx="3339570" cy="5349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8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2053-8127-416F-8DBE-0FF6B17690B7}" type="datetimeFigureOut">
              <a:rPr lang="en-GB" smtClean="0"/>
              <a:pPr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Management and Leadership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 -  Communicating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• It  may  include  newsletters, systems  of  meetings,  consultation  with  employee  representatives.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It  will  be  designed  to  inform  employees  and  achieve  a  desired  level  of  consultation  with  staff.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78439"/>
            <a:ext cx="4648200" cy="4854787"/>
          </a:xfrm>
        </p:spPr>
      </p:pic>
    </p:spTree>
    <p:extLst>
      <p:ext uri="{BB962C8B-B14F-4D97-AF65-F5344CB8AC3E}">
        <p14:creationId xmlns:p14="http://schemas.microsoft.com/office/powerpoint/2010/main" val="269276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 -  Communicating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Without  effective  communication,  employees  do  not  know  what  to  do,  why  they  should  do  it, when  to  do  it  or  how.</a:t>
            </a:r>
          </a:p>
          <a:p>
            <a:endParaRPr lang="en-US" dirty="0"/>
          </a:p>
          <a:p>
            <a:r>
              <a:rPr lang="en-US" dirty="0"/>
              <a:t>Effective  communication  is  vital  for successful  decision  making, to  make  good  decisions  a  manager  needs  high  quality  information.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1" y="1622694"/>
            <a:ext cx="4631411" cy="4778106"/>
          </a:xfrm>
        </p:spPr>
      </p:pic>
    </p:spTree>
    <p:extLst>
      <p:ext uri="{BB962C8B-B14F-4D97-AF65-F5344CB8AC3E}">
        <p14:creationId xmlns:p14="http://schemas.microsoft.com/office/powerpoint/2010/main" val="26339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 -  Communicating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Autofit/>
          </a:bodyPr>
          <a:lstStyle/>
          <a:p>
            <a:r>
              <a:rPr lang="en-US" dirty="0"/>
              <a:t>Good  communication  is  also  important  to  employees.  They  need  to  know  how  they  are  doing,  what  they  are  doing  right  and  how  they  can  improve. </a:t>
            </a:r>
          </a:p>
          <a:p>
            <a:r>
              <a:rPr lang="en-US" dirty="0"/>
              <a:t>Well-managed employer /employee  communications can have a great effect.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4" y="2088356"/>
            <a:ext cx="4528806" cy="3245644"/>
          </a:xfrm>
        </p:spPr>
      </p:pic>
    </p:spTree>
    <p:extLst>
      <p:ext uri="{BB962C8B-B14F-4D97-AF65-F5344CB8AC3E}">
        <p14:creationId xmlns:p14="http://schemas.microsoft.com/office/powerpoint/2010/main" val="256131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– Coordinating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Brings  together  all  activities  of  people  within  the  business.  Individuals  /  groups  may  have  their  own  goals  which  are  different  to  the  business, a  manager  ensures  that everyone is working towards the business  goals. 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82" y="1295018"/>
            <a:ext cx="4171618" cy="5569110"/>
          </a:xfrm>
        </p:spPr>
      </p:pic>
    </p:spTree>
    <p:extLst>
      <p:ext uri="{BB962C8B-B14F-4D97-AF65-F5344CB8AC3E}">
        <p14:creationId xmlns:p14="http://schemas.microsoft.com/office/powerpoint/2010/main" val="348714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sz="2200" dirty="0">
              <a:latin typeface="Comic Sans MS" charset="0"/>
            </a:endParaRPr>
          </a:p>
          <a:p>
            <a:r>
              <a:rPr lang="en-GB" sz="2800" dirty="0">
                <a:latin typeface="Comic Sans MS" charset="0"/>
              </a:rPr>
              <a:t>Write down the five most powerful and influential living people you know about who are described as leaders. (Try and make them business people.)</a:t>
            </a:r>
          </a:p>
          <a:p>
            <a:endParaRPr lang="en-GB" sz="2800" dirty="0">
              <a:latin typeface="Comic Sans MS" charset="0"/>
            </a:endParaRPr>
          </a:p>
          <a:p>
            <a:r>
              <a:rPr lang="en-GB" sz="2800" dirty="0">
                <a:latin typeface="Comic Sans MS" charset="0"/>
              </a:rPr>
              <a:t>Write down the special qualities you think these people have that make them leaders.</a:t>
            </a:r>
          </a:p>
          <a:p>
            <a:endParaRPr lang="en-GB" sz="2800" dirty="0"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ACTIVITY - Leaders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1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mourinho_nsi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1362075" cy="1828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3" name="Picture 11" descr="William (Bill) H. Gates II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 r="6667" b="3217"/>
          <a:stretch>
            <a:fillRect/>
          </a:stretch>
        </p:blipFill>
        <p:spPr bwMode="auto">
          <a:xfrm>
            <a:off x="2438400" y="2590800"/>
            <a:ext cx="1247775" cy="1828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5" name="Picture 13" descr="Richard_Branson_wideweb__430x28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73" y="4776788"/>
            <a:ext cx="2819400" cy="18573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1" name="Picture 19" descr="sir_alex_ferguson___233570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810000"/>
            <a:ext cx="1809750" cy="289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3" name="Picture 21" descr="apprentice_series2_wt_r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838450" cy="19097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5" name="Picture 23" descr="300sharon_osbour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06675"/>
            <a:ext cx="1752600" cy="10509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7" name="Picture 25" descr="_41482018_blair_ap_bod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6"/>
          <a:stretch>
            <a:fillRect/>
          </a:stretch>
        </p:blipFill>
        <p:spPr bwMode="auto">
          <a:xfrm>
            <a:off x="6019800" y="2590800"/>
            <a:ext cx="1474788" cy="20574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9" name="Picture 27" descr="ramse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90800"/>
            <a:ext cx="1212850" cy="207803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Possible Answers…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9636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Good  Leaders  - 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One  approach  to  finding  out  what  makes  good  leaders  is  to  identify  the  qualities,  characteristics  or  traits  they  should  have.</a:t>
            </a:r>
          </a:p>
          <a:p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9" y="1447800"/>
            <a:ext cx="5027259" cy="3272745"/>
          </a:xfrm>
        </p:spPr>
      </p:pic>
    </p:spTree>
    <p:extLst>
      <p:ext uri="{BB962C8B-B14F-4D97-AF65-F5344CB8AC3E}">
        <p14:creationId xmlns:p14="http://schemas.microsoft.com/office/powerpoint/2010/main" val="50106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educational-business-articles.com/image-files/trait-theory-of-leadersh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7298273" cy="4522069"/>
          </a:xfrm>
          <a:prstGeom prst="rect">
            <a:avLst/>
          </a:prstGeom>
          <a:noFill/>
        </p:spPr>
      </p:pic>
      <p:pic>
        <p:nvPicPr>
          <p:cNvPr id="37892" name="Picture 4" descr="http://s3.amazonaws.com/digitaltrends-uploads-prod/2013/09/Mark-Zuckerber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2052228" cy="1368152"/>
          </a:xfrm>
          <a:prstGeom prst="rect">
            <a:avLst/>
          </a:prstGeom>
          <a:noFill/>
        </p:spPr>
      </p:pic>
      <p:pic>
        <p:nvPicPr>
          <p:cNvPr id="37894" name="Picture 6" descr="http://attitudes4innovation.com/wp-content/uploads/2014/04/richard_brans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73016"/>
            <a:ext cx="2047110" cy="1368152"/>
          </a:xfrm>
          <a:prstGeom prst="rect">
            <a:avLst/>
          </a:prstGeom>
          <a:noFill/>
        </p:spPr>
      </p:pic>
      <p:pic>
        <p:nvPicPr>
          <p:cNvPr id="37896" name="Picture 8" descr="http://wac.450f.edgecastcdn.net/80450F/wkdq.com/files/2011/08/Howard-Schultz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157192"/>
            <a:ext cx="2088232" cy="139215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Leadership – Trait Theory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2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Good  Leaders  -  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/>
              <a:t>Effective  leaders  have  a  positive  self  image,  genuine  ability  and  realistic  aspirations.</a:t>
            </a:r>
          </a:p>
          <a:p>
            <a:endParaRPr lang="en-US" dirty="0"/>
          </a:p>
          <a:p>
            <a:r>
              <a:rPr lang="en-US" dirty="0"/>
              <a:t>Leaders  appreciate  their  own  strengths  and  weaknesses.</a:t>
            </a:r>
          </a:p>
          <a:p>
            <a:endParaRPr lang="en-US" dirty="0"/>
          </a:p>
          <a:p>
            <a:r>
              <a:rPr lang="en-US" dirty="0"/>
              <a:t>Leaders  need  to  be  able  to  get  to  the  core  of  a  problem  and  have  the  vision  and  commitment  to  suggest  radical  actions.</a:t>
            </a:r>
          </a:p>
        </p:txBody>
      </p:sp>
    </p:spTree>
    <p:extLst>
      <p:ext uri="{BB962C8B-B14F-4D97-AF65-F5344CB8AC3E}">
        <p14:creationId xmlns:p14="http://schemas.microsoft.com/office/powerpoint/2010/main" val="41056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Good  Leaders  - 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Studies  of  leaders  in  business  suggest  they  are  experts  in  particular  areas  and  well  read  in  everything  else.  </a:t>
            </a:r>
          </a:p>
          <a:p>
            <a:endParaRPr lang="en-US" dirty="0"/>
          </a:p>
          <a:p>
            <a:r>
              <a:rPr lang="en-US" dirty="0"/>
              <a:t>They  tend  to  be  out  of  the  ordinary,  intelligent  and  articulate.</a:t>
            </a:r>
          </a:p>
          <a:p>
            <a:endParaRPr lang="en-US" dirty="0"/>
          </a:p>
          <a:p>
            <a:r>
              <a:rPr lang="en-US" dirty="0"/>
              <a:t>Leaders  are  often  creative  /  innovative.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5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the roles of management: planning, organising, controlling, and directing. </a:t>
            </a:r>
          </a:p>
          <a:p>
            <a:r>
              <a:rPr lang="en-GB" dirty="0"/>
              <a:t>Describe the characteristics of a good leader.</a:t>
            </a:r>
          </a:p>
          <a:p>
            <a:r>
              <a:rPr lang="en-GB" dirty="0"/>
              <a:t>Define and outline the main features of different leadership styles: autocratic, paternalistic, demographic, and 'laissez-faire'.</a:t>
            </a:r>
          </a:p>
        </p:txBody>
      </p:sp>
    </p:spTree>
    <p:extLst>
      <p:ext uri="{BB962C8B-B14F-4D97-AF65-F5344CB8AC3E}">
        <p14:creationId xmlns:p14="http://schemas.microsoft.com/office/powerpoint/2010/main" val="96773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Good  Leaders  - 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Leaders  tend  to  seek  new  ideas  to  a  problem,  ensure  important  things  are  done  and  try  to  improve  standards.</a:t>
            </a:r>
          </a:p>
          <a:p>
            <a:endParaRPr lang="en-US" dirty="0"/>
          </a:p>
          <a:p>
            <a:r>
              <a:rPr lang="en-US" dirty="0"/>
              <a:t>Leaders  often  have  the  ability  to  sense  change  and  can  respond  to  it.  </a:t>
            </a:r>
          </a:p>
        </p:txBody>
      </p:sp>
    </p:spTree>
    <p:extLst>
      <p:ext uri="{BB962C8B-B14F-4D97-AF65-F5344CB8AC3E}">
        <p14:creationId xmlns:p14="http://schemas.microsoft.com/office/powerpoint/2010/main" val="28504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Barry Posner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Professor of Leadership at </a:t>
            </a:r>
            <a:r>
              <a:rPr lang="en-GB" dirty="0" err="1"/>
              <a:t>Leavey</a:t>
            </a:r>
            <a:r>
              <a:rPr lang="en-GB" dirty="0"/>
              <a:t> School of Business, Santa Clara University. </a:t>
            </a:r>
          </a:p>
          <a:p>
            <a:r>
              <a:rPr lang="en-US" dirty="0"/>
              <a:t>Conducted a long-term study (30+ years) into what kind of leaders people want to follow.</a:t>
            </a:r>
          </a:p>
          <a:p>
            <a:r>
              <a:rPr lang="en-US" dirty="0"/>
              <a:t>He came up with just 4 characteristics…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50554"/>
            <a:ext cx="4038600" cy="4425255"/>
          </a:xfrm>
        </p:spPr>
      </p:pic>
    </p:spTree>
    <p:extLst>
      <p:ext uri="{BB962C8B-B14F-4D97-AF65-F5344CB8AC3E}">
        <p14:creationId xmlns:p14="http://schemas.microsoft.com/office/powerpoint/2010/main" val="173435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Barry Posner’s TED Talk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short video and try to identify the characteristics Posner has identified as important.</a:t>
            </a:r>
          </a:p>
          <a:p>
            <a:endParaRPr lang="en-US" dirty="0"/>
          </a:p>
          <a:p>
            <a:r>
              <a:rPr lang="en-US" dirty="0"/>
              <a:t>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19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Posner’s Leadership Traits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Honest </a:t>
            </a:r>
            <a:r>
              <a:rPr lang="en-US" dirty="0"/>
              <a:t>– They tell the truth.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Competent </a:t>
            </a:r>
            <a:r>
              <a:rPr lang="en-US" dirty="0"/>
              <a:t>– Smart, Capable, Experienced, have good judgement.  …Good at their job!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Inspirational </a:t>
            </a:r>
            <a:r>
              <a:rPr lang="en-US" dirty="0"/>
              <a:t>– Energetic, Enthusiastic, Optimistic and Passionate.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Forward Looking</a:t>
            </a:r>
            <a:r>
              <a:rPr lang="en-US" dirty="0"/>
              <a:t> – Have vision, a purpose, a sense of direction.</a:t>
            </a:r>
          </a:p>
          <a:p>
            <a:endParaRPr lang="en-US" dirty="0"/>
          </a:p>
          <a:p>
            <a:r>
              <a:rPr lang="en-US" sz="4100" b="1" dirty="0">
                <a:solidFill>
                  <a:srgbClr val="FFFF00"/>
                </a:solidFill>
              </a:rPr>
              <a:t>Taken Together… </a:t>
            </a:r>
            <a:r>
              <a:rPr lang="en-US" sz="4100" dirty="0"/>
              <a:t> </a:t>
            </a:r>
            <a:r>
              <a:rPr lang="en-US" sz="4100" b="1" dirty="0"/>
              <a:t>Credibility</a:t>
            </a:r>
            <a:r>
              <a:rPr lang="en-US" sz="4100" dirty="0"/>
              <a:t> (believability).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3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Leadership Styles</a:t>
            </a:r>
            <a:br>
              <a:rPr lang="en-US" dirty="0">
                <a:solidFill>
                  <a:srgbClr val="FFFF00"/>
                </a:solidFill>
              </a:rPr>
            </a:b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50913"/>
            <a:ext cx="3322637" cy="706437"/>
          </a:xfrm>
        </p:spPr>
        <p:txBody>
          <a:bodyPr/>
          <a:lstStyle/>
          <a:p>
            <a:pPr algn="l"/>
            <a:r>
              <a:rPr lang="en-GB" sz="3600" b="1" dirty="0">
                <a:solidFill>
                  <a:srgbClr val="FFFF00"/>
                </a:solidFill>
              </a:rPr>
              <a:t>Starter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01800"/>
            <a:ext cx="7427912" cy="1295400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What makes a good leader?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1387923" y="2606485"/>
            <a:ext cx="6455686" cy="2845450"/>
            <a:chOff x="1263" y="2207"/>
            <a:chExt cx="3295" cy="1172"/>
          </a:xfrm>
        </p:grpSpPr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>
              <a:off x="1263" y="2245"/>
              <a:ext cx="3039" cy="1134"/>
            </a:xfrm>
            <a:prstGeom prst="roundRect">
              <a:avLst>
                <a:gd name="adj" fmla="val 16667"/>
              </a:avLst>
            </a:prstGeom>
            <a:solidFill>
              <a:srgbClr val="0099CC">
                <a:alpha val="60001"/>
              </a:srgbClr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2207"/>
              <a:ext cx="797" cy="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>
              <a:off x="1637" y="2214"/>
              <a:ext cx="759" cy="1012"/>
            </a:xfrm>
            <a:prstGeom prst="roundRect">
              <a:avLst>
                <a:gd name="adj" fmla="val 16667"/>
              </a:avLst>
            </a:prstGeom>
            <a:solidFill>
              <a:srgbClr val="FBFAE2">
                <a:alpha val="20000"/>
              </a:srgb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>
              <a:off x="2472" y="2223"/>
              <a:ext cx="2086" cy="998"/>
            </a:xfrm>
            <a:prstGeom prst="roundRect">
              <a:avLst>
                <a:gd name="adj" fmla="val 16667"/>
              </a:avLst>
            </a:prstGeom>
            <a:solidFill>
              <a:srgbClr val="0099CC">
                <a:alpha val="60001"/>
              </a:srgbClr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List the characteristics of a good leader</a:t>
              </a:r>
            </a:p>
            <a:p>
              <a:endPara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 rot="-2804142">
            <a:off x="8100219" y="4364832"/>
            <a:ext cx="863600" cy="144462"/>
            <a:chOff x="1602" y="1524"/>
            <a:chExt cx="3244" cy="320"/>
          </a:xfrm>
        </p:grpSpPr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16200000">
              <a:off x="1700" y="1434"/>
              <a:ext cx="320" cy="49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5F9A5">
                    <a:gamma/>
                    <a:shade val="46275"/>
                    <a:invGamma/>
                  </a:srgbClr>
                </a:gs>
                <a:gs pos="50000">
                  <a:srgbClr val="E5F9A5"/>
                </a:gs>
                <a:gs pos="100000">
                  <a:srgbClr val="E5F9A5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2018" y="1616"/>
              <a:ext cx="2812" cy="13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5" name="AutoShape 23"/>
            <p:cNvSpPr>
              <a:spLocks noChangeArrowheads="1"/>
            </p:cNvSpPr>
            <p:nvPr/>
          </p:nvSpPr>
          <p:spPr bwMode="auto">
            <a:xfrm>
              <a:off x="2018" y="1752"/>
              <a:ext cx="2812" cy="90"/>
            </a:xfrm>
            <a:custGeom>
              <a:avLst/>
              <a:gdLst>
                <a:gd name="G0" fmla="+- 615 0 0"/>
                <a:gd name="G1" fmla="+- 21600 0 615"/>
                <a:gd name="G2" fmla="*/ 615 1 2"/>
                <a:gd name="G3" fmla="+- 21600 0 G2"/>
                <a:gd name="G4" fmla="+/ 615 21600 2"/>
                <a:gd name="G5" fmla="+/ G1 0 2"/>
                <a:gd name="G6" fmla="*/ 21600 21600 615"/>
                <a:gd name="G7" fmla="*/ G6 1 2"/>
                <a:gd name="G8" fmla="+- 21600 0 G7"/>
                <a:gd name="G9" fmla="*/ 21600 1 2"/>
                <a:gd name="G10" fmla="+- 615 0 G9"/>
                <a:gd name="G11" fmla="?: G10 G8 0"/>
                <a:gd name="G12" fmla="?: G10 G7 21600"/>
                <a:gd name="T0" fmla="*/ 21292 w 21600"/>
                <a:gd name="T1" fmla="*/ 10800 h 21600"/>
                <a:gd name="T2" fmla="*/ 10800 w 21600"/>
                <a:gd name="T3" fmla="*/ 21600 h 21600"/>
                <a:gd name="T4" fmla="*/ 308 w 21600"/>
                <a:gd name="T5" fmla="*/ 10800 h 21600"/>
                <a:gd name="T6" fmla="*/ 10800 w 21600"/>
                <a:gd name="T7" fmla="*/ 0 h 21600"/>
                <a:gd name="T8" fmla="*/ 2108 w 21600"/>
                <a:gd name="T9" fmla="*/ 2108 h 21600"/>
                <a:gd name="T10" fmla="*/ 19492 w 21600"/>
                <a:gd name="T11" fmla="*/ 19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15" y="21600"/>
                  </a:lnTo>
                  <a:lnTo>
                    <a:pt x="20985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 flipV="1">
              <a:off x="2018" y="1525"/>
              <a:ext cx="2812" cy="91"/>
            </a:xfrm>
            <a:custGeom>
              <a:avLst/>
              <a:gdLst>
                <a:gd name="G0" fmla="+- 615 0 0"/>
                <a:gd name="G1" fmla="+- 21600 0 615"/>
                <a:gd name="G2" fmla="*/ 615 1 2"/>
                <a:gd name="G3" fmla="+- 21600 0 G2"/>
                <a:gd name="G4" fmla="+/ 615 21600 2"/>
                <a:gd name="G5" fmla="+/ G1 0 2"/>
                <a:gd name="G6" fmla="*/ 21600 21600 615"/>
                <a:gd name="G7" fmla="*/ G6 1 2"/>
                <a:gd name="G8" fmla="+- 21600 0 G7"/>
                <a:gd name="G9" fmla="*/ 21600 1 2"/>
                <a:gd name="G10" fmla="+- 615 0 G9"/>
                <a:gd name="G11" fmla="?: G10 G8 0"/>
                <a:gd name="G12" fmla="?: G10 G7 21600"/>
                <a:gd name="T0" fmla="*/ 21292 w 21600"/>
                <a:gd name="T1" fmla="*/ 10800 h 21600"/>
                <a:gd name="T2" fmla="*/ 10800 w 21600"/>
                <a:gd name="T3" fmla="*/ 21600 h 21600"/>
                <a:gd name="T4" fmla="*/ 308 w 21600"/>
                <a:gd name="T5" fmla="*/ 10800 h 21600"/>
                <a:gd name="T6" fmla="*/ 10800 w 21600"/>
                <a:gd name="T7" fmla="*/ 0 h 21600"/>
                <a:gd name="T8" fmla="*/ 2108 w 21600"/>
                <a:gd name="T9" fmla="*/ 2108 h 21600"/>
                <a:gd name="T10" fmla="*/ 19492 w 21600"/>
                <a:gd name="T11" fmla="*/ 19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15" y="21600"/>
                  </a:lnTo>
                  <a:lnTo>
                    <a:pt x="20985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4620" y="1525"/>
              <a:ext cx="226" cy="317"/>
            </a:xfrm>
            <a:prstGeom prst="octagon">
              <a:avLst>
                <a:gd name="adj" fmla="val 42037"/>
              </a:avLst>
            </a:prstGeom>
            <a:solidFill>
              <a:srgbClr val="E5F9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4710" y="1624"/>
              <a:ext cx="70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16200000">
              <a:off x="1624" y="1615"/>
              <a:ext cx="91" cy="13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5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FFFF00"/>
                </a:solidFill>
              </a:rPr>
              <a:t>Leadership Styles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b="1" dirty="0">
                <a:solidFill>
                  <a:srgbClr val="FFFFFF"/>
                </a:solidFill>
              </a:rPr>
              <a:t>Leaders can adopt different leadership “STYLES”.</a:t>
            </a:r>
          </a:p>
          <a:p>
            <a:pPr>
              <a:lnSpc>
                <a:spcPct val="80000"/>
              </a:lnSpc>
            </a:pPr>
            <a:endParaRPr lang="en-GB" sz="2800" b="1" dirty="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FFFFFF"/>
                </a:solidFill>
              </a:rPr>
              <a:t>These different leadership styles have different effects on workers and if a manager adopts a SUITABLE leadership style it can really motivate staff to work hard!</a:t>
            </a:r>
          </a:p>
          <a:p>
            <a:pPr>
              <a:lnSpc>
                <a:spcPct val="80000"/>
              </a:lnSpc>
            </a:pPr>
            <a:endParaRPr lang="en-GB" sz="28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23" y="1828800"/>
            <a:ext cx="4318000" cy="3886200"/>
          </a:xfrm>
        </p:spPr>
      </p:pic>
    </p:spTree>
    <p:extLst>
      <p:ext uri="{BB962C8B-B14F-4D97-AF65-F5344CB8AC3E}">
        <p14:creationId xmlns:p14="http://schemas.microsoft.com/office/powerpoint/2010/main" val="1890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Styles of Leadership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t="21402" r="11440" b="16529"/>
          <a:stretch/>
        </p:blipFill>
        <p:spPr>
          <a:xfrm>
            <a:off x="0" y="2133600"/>
            <a:ext cx="4572000" cy="27886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7"/>
          <a:stretch/>
        </p:blipFill>
        <p:spPr>
          <a:xfrm>
            <a:off x="4876800" y="1458657"/>
            <a:ext cx="4038600" cy="53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7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Styles of Leadership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30" y="1676400"/>
            <a:ext cx="3505970" cy="5196348"/>
          </a:xfrm>
        </p:spPr>
      </p:pic>
    </p:spTree>
    <p:extLst>
      <p:ext uri="{BB962C8B-B14F-4D97-AF65-F5344CB8AC3E}">
        <p14:creationId xmlns:p14="http://schemas.microsoft.com/office/powerpoint/2010/main" val="359672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34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b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Leadership Styles - Autocratic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227" name="Rectangle 35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 lIns="88896" tIns="50798" rIns="88896" bIns="50798" anchor="t">
            <a:noAutofit/>
          </a:bodyPr>
          <a:lstStyle/>
          <a:p>
            <a:pPr marL="463446" lvl="1" indent="-342900" defTabSz="914145">
              <a:spcBef>
                <a:spcPts val="422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Leader makes decisions without anyone else</a:t>
            </a:r>
          </a:p>
          <a:p>
            <a:pPr marL="463446" lvl="1" indent="-342900" defTabSz="914145">
              <a:spcBef>
                <a:spcPts val="422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Staff are highly dependent on the leader</a:t>
            </a:r>
          </a:p>
          <a:p>
            <a:pPr marL="463446" lvl="1" indent="-342900" defTabSz="914145">
              <a:spcBef>
                <a:spcPts val="422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Can de-motivate and alienate staff.</a:t>
            </a:r>
          </a:p>
          <a:p>
            <a:pPr marL="463446" lvl="1" indent="-342900" defTabSz="914145">
              <a:spcBef>
                <a:spcPts val="422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Valuable in some situations, where decisions need to be made quickly.</a:t>
            </a:r>
          </a:p>
          <a:p>
            <a:pPr marL="463446" lvl="1" indent="-342900" defTabSz="914145">
              <a:spcBef>
                <a:spcPts val="422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Military – Police, Army, etc.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84" y="2057400"/>
            <a:ext cx="4488259" cy="3276600"/>
          </a:xfrm>
        </p:spPr>
      </p:pic>
    </p:spTree>
    <p:extLst>
      <p:ext uri="{BB962C8B-B14F-4D97-AF65-F5344CB8AC3E}">
        <p14:creationId xmlns:p14="http://schemas.microsoft.com/office/powerpoint/2010/main" val="40280203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leader?</a:t>
            </a:r>
          </a:p>
          <a:p>
            <a:r>
              <a:rPr lang="en-US" dirty="0"/>
              <a:t>What makes a good leader?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endParaRPr lang="en-US" dirty="0"/>
          </a:p>
          <a:p>
            <a:pPr algn="ctr">
              <a:buFontTx/>
              <a:buNone/>
            </a:pPr>
            <a:r>
              <a:rPr lang="ja-JP" altLang="en-US" i="1" dirty="0">
                <a:solidFill>
                  <a:srgbClr val="FFFFFF"/>
                </a:solidFill>
                <a:latin typeface="Arial"/>
              </a:rPr>
              <a:t>“</a:t>
            </a:r>
            <a:r>
              <a:rPr lang="en-US" i="1" dirty="0">
                <a:solidFill>
                  <a:srgbClr val="FFFFFF"/>
                </a:solidFill>
              </a:rPr>
              <a:t>Not all leaders are managers,</a:t>
            </a:r>
          </a:p>
          <a:p>
            <a:pPr algn="ctr">
              <a:buFontTx/>
              <a:buNone/>
            </a:pPr>
            <a:r>
              <a:rPr lang="en-US" i="1" dirty="0">
                <a:solidFill>
                  <a:srgbClr val="FFFFFF"/>
                </a:solidFill>
              </a:rPr>
              <a:t> nor are all managers leaders</a:t>
            </a:r>
            <a:r>
              <a:rPr lang="ja-JP" altLang="en-US" i="1" dirty="0">
                <a:solidFill>
                  <a:srgbClr val="FFFFFF"/>
                </a:solidFill>
                <a:latin typeface="Arial"/>
              </a:rPr>
              <a:t>”</a:t>
            </a:r>
            <a:endParaRPr lang="en-US" i="1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Additional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" y="2245716"/>
            <a:ext cx="8864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4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Rectangle 34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b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Leadership Styles - Democratic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251" name="Rectangle 35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 lIns="88896" tIns="50798" rIns="88896" bIns="50798" anchor="t">
            <a:normAutofit lnSpcReduction="10000"/>
          </a:bodyPr>
          <a:lstStyle/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Also known as Participative leadership.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Encourages staff to be part of decisions.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May help staff motivation and involvement.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Workers feel ownership of the firm and its ideas.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Can delay decision making.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286000"/>
            <a:ext cx="4381599" cy="2925361"/>
          </a:xfrm>
        </p:spPr>
      </p:pic>
    </p:spTree>
    <p:extLst>
      <p:ext uri="{BB962C8B-B14F-4D97-AF65-F5344CB8AC3E}">
        <p14:creationId xmlns:p14="http://schemas.microsoft.com/office/powerpoint/2010/main" val="81438862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Additional Notes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1736692"/>
            <a:ext cx="8890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4" name="Rectangle 34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b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Leadership Styles – Laissez-Faire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275" name="Rectangle 35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 lIns="88896" tIns="50798" rIns="88896" bIns="50798" anchor="t">
            <a:normAutofit fontScale="92500" lnSpcReduction="20000"/>
          </a:bodyPr>
          <a:lstStyle/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ja-JP" alt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‘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Let it be</a:t>
            </a:r>
            <a:r>
              <a:rPr lang="ja-JP" alt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’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– the leadership responsibilities are shared by all.</a:t>
            </a: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Useful in businesses where creative ideas are important</a:t>
            </a: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 be highly motivational,  as staff have a lot of control.</a:t>
            </a: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 be a slow process.</a:t>
            </a: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Relies on good team work and good interpersonal skills.</a:t>
            </a: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Font typeface="Wingdings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3175" lvl="1" indent="0" defTabSz="914145">
              <a:lnSpc>
                <a:spcPct val="8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Art – Doctors-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21" y="1981200"/>
            <a:ext cx="4625419" cy="3505200"/>
          </a:xfrm>
        </p:spPr>
      </p:pic>
    </p:spTree>
    <p:extLst>
      <p:ext uri="{BB962C8B-B14F-4D97-AF65-F5344CB8AC3E}">
        <p14:creationId xmlns:p14="http://schemas.microsoft.com/office/powerpoint/2010/main" val="403630541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Additional Notes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2606"/>
            <a:ext cx="9144000" cy="51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8" name="Rectangle 34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ctr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Leadership Styles - Paternalistic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299" name="Rectangle 35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Leader acts as a </a:t>
            </a:r>
            <a:r>
              <a:rPr lang="ja-JP" altLang="en-US" sz="2600" dirty="0">
                <a:latin typeface="Arial" charset="0"/>
                <a:cs typeface="Arial" charset="0"/>
                <a:sym typeface="Arial" charset="0"/>
              </a:rPr>
              <a:t>‘</a:t>
            </a: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parent</a:t>
            </a:r>
            <a:r>
              <a:rPr lang="ja-JP" altLang="en-US" sz="2600" dirty="0">
                <a:latin typeface="Arial" charset="0"/>
                <a:cs typeface="Arial" charset="0"/>
                <a:sym typeface="Arial" charset="0"/>
              </a:rPr>
              <a:t>’</a:t>
            </a: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marL="131708" indent="-131708" defTabSz="914145">
              <a:lnSpc>
                <a:spcPct val="90000"/>
              </a:lnSpc>
              <a:spcBef>
                <a:spcPts val="492"/>
              </a:spcBef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Leader makes decision but consults with staff.</a:t>
            </a:r>
          </a:p>
          <a:p>
            <a:pPr marL="131708" indent="-131708" defTabSz="914145">
              <a:lnSpc>
                <a:spcPct val="90000"/>
              </a:lnSpc>
              <a:spcBef>
                <a:spcPts val="492"/>
              </a:spcBef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Similar to autocratic, leaders make the decisions and expect employee to obey them.</a:t>
            </a:r>
          </a:p>
          <a:p>
            <a:pPr marL="131708" indent="-131708" defTabSz="914145">
              <a:lnSpc>
                <a:spcPct val="90000"/>
              </a:lnSpc>
              <a:spcBef>
                <a:spcPts val="492"/>
              </a:spcBef>
            </a:pPr>
            <a:endParaRPr lang="en-US" sz="2600" dirty="0"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600" dirty="0">
                <a:latin typeface="Arial" charset="0"/>
                <a:cs typeface="Arial" charset="0"/>
                <a:sym typeface="Arial" charset="0"/>
              </a:rPr>
              <a:t>Believes in the need to support staff.</a:t>
            </a:r>
            <a:endParaRPr lang="en-US" sz="2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9973"/>
            <a:ext cx="4571999" cy="3993614"/>
          </a:xfrm>
        </p:spPr>
      </p:pic>
    </p:spTree>
    <p:extLst>
      <p:ext uri="{BB962C8B-B14F-4D97-AF65-F5344CB8AC3E}">
        <p14:creationId xmlns:p14="http://schemas.microsoft.com/office/powerpoint/2010/main" val="7600858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Leadership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Which type of leader do you think you are</a:t>
            </a:r>
          </a:p>
          <a:p>
            <a:endParaRPr lang="en-US" dirty="0"/>
          </a:p>
          <a:p>
            <a:r>
              <a:rPr lang="en-US" dirty="0"/>
              <a:t>Leadership Questionnaire Results!</a:t>
            </a:r>
          </a:p>
        </p:txBody>
      </p:sp>
    </p:spTree>
    <p:extLst>
      <p:ext uri="{BB962C8B-B14F-4D97-AF65-F5344CB8AC3E}">
        <p14:creationId xmlns:p14="http://schemas.microsoft.com/office/powerpoint/2010/main" val="960667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5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3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5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4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6" name="Rectangle 34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ctr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Factors Affecting Leadership Style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347" name="Rectangle 35"/>
          <p:cNvSpPr>
            <a:spLocks noGrp="1" noChangeArrowheads="1"/>
          </p:cNvSpPr>
          <p:nvPr>
            <p:ph sz="half" idx="1"/>
          </p:nvPr>
        </p:nvSpPr>
        <p:spPr>
          <a:xfrm>
            <a:off x="0" y="1600200"/>
            <a:ext cx="4495800" cy="4953000"/>
          </a:xfrm>
        </p:spPr>
        <p:txBody>
          <a:bodyPr lIns="88896" tIns="50798" rIns="88896" bIns="50798" anchor="t">
            <a:noAutofit/>
          </a:bodyPr>
          <a:lstStyle/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Risk 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Type of business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Type of </a:t>
            </a:r>
            <a:r>
              <a:rPr lang="en-US" sz="2800" dirty="0" err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labour</a:t>
            </a: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 force 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Organisational</a:t>
            </a: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 culture 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Organisation</a:t>
            </a: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 Leadership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Nature of the task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Group size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Leader’s personality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Group personality</a:t>
            </a: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476841" lvl="1" indent="-342900" defTabSz="914145"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</a:p>
        </p:txBody>
      </p:sp>
      <p:sp>
        <p:nvSpPr>
          <p:cNvPr id="13348" name="AutoShape 36"/>
          <p:cNvSpPr>
            <a:spLocks/>
          </p:cNvSpPr>
          <p:nvPr/>
        </p:nvSpPr>
        <p:spPr bwMode="auto">
          <a:xfrm>
            <a:off x="4647903" y="1752451"/>
            <a:ext cx="4038451" cy="44112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marL="327039" lvl="1" indent="-193098" defTabSz="914145">
              <a:spcBef>
                <a:spcPts val="352"/>
              </a:spcBef>
              <a:buClr>
                <a:srgbClr val="669999"/>
              </a:buClr>
              <a:buSzPct val="70000"/>
              <a:buFont typeface="Wingdings" charset="0"/>
              <a:buChar char="•"/>
            </a:pPr>
            <a:endParaRPr lang="en-US" sz="22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622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1187746"/>
          </a:xfrm>
          <a:noFill/>
          <a:ln w="57150">
            <a:noFill/>
          </a:ln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FFFF00"/>
                </a:solidFill>
              </a:rPr>
              <a:t>Is there a difference between leaders and managers?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7170" name="AutoShape 2" descr="Image result for blank per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4" name="Picture 6" descr="http://odysseynursery.com/wp-content/uploads/2013/07/blank-person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0075" y="1600200"/>
            <a:ext cx="2050757" cy="1708964"/>
          </a:xfrm>
          <a:prstGeom prst="rect">
            <a:avLst/>
          </a:prstGeom>
          <a:noFill/>
        </p:spPr>
      </p:pic>
      <p:pic>
        <p:nvPicPr>
          <p:cNvPr id="9" name="Picture 6" descr="http://odysseynursery.com/wp-content/uploads/2013/07/blank-person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22532" y="1716720"/>
            <a:ext cx="2097939" cy="174828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3140968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Leaders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7679" y="3212976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4005064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Inspire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Take risks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Set strategy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Are followed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5608" y="4005064"/>
            <a:ext cx="3528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Implement others ideas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Use authority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Manage risks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Have subordinates</a:t>
            </a:r>
          </a:p>
        </p:txBody>
      </p:sp>
      <p:sp>
        <p:nvSpPr>
          <p:cNvPr id="15" name="Rectangle 14"/>
          <p:cNvSpPr/>
          <p:nvPr/>
        </p:nvSpPr>
        <p:spPr>
          <a:xfrm rot="20710818">
            <a:off x="3062067" y="2360723"/>
            <a:ext cx="254428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9015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Rectangle 34"/>
          <p:cNvSpPr>
            <a:spLocks noGrp="1" noChangeArrowheads="1"/>
          </p:cNvSpPr>
          <p:nvPr>
            <p:ph type="title"/>
          </p:nvPr>
        </p:nvSpPr>
        <p:spPr>
          <a:xfrm>
            <a:off x="304726" y="151805"/>
            <a:ext cx="7923981" cy="1295921"/>
          </a:xfrm>
        </p:spPr>
        <p:txBody>
          <a:bodyPr lIns="88896" tIns="50798" rIns="88896" bIns="50798" anchor="ctr"/>
          <a:lstStyle/>
          <a:p>
            <a:pPr defTabSz="914145"/>
            <a:r>
              <a:rPr lang="en-US" sz="32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Why do Leaders adopt Different Styles?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37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6531" y="1718964"/>
            <a:ext cx="8229823" cy="4986635"/>
          </a:xfrm>
        </p:spPr>
        <p:txBody>
          <a:bodyPr lIns="88896" tIns="50798" rIns="88896" bIns="50798" anchor="t">
            <a:normAutofit/>
          </a:bodyPr>
          <a:lstStyle/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ja-JP" alt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“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It is easier to change someone</a:t>
            </a:r>
            <a:r>
              <a:rPr lang="ja-JP" alt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’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s role or power, or to modify the job he has to do, than to change his leadership style.</a:t>
            </a:r>
            <a:r>
              <a:rPr lang="ja-JP" alt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”</a:t>
            </a:r>
            <a:r>
              <a:rPr lang="en-US" altLang="ja-JP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F. Fiedler (Contingency theory,1967)</a:t>
            </a: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140638" indent="-140638" defTabSz="914145">
              <a:lnSpc>
                <a:spcPct val="90000"/>
              </a:lnSpc>
              <a:spcBef>
                <a:spcPts val="492"/>
              </a:spcBef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Leadership Match</a:t>
            </a:r>
          </a:p>
          <a:p>
            <a:pPr marL="923769" lvl="2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0000"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Task orientated leaders</a:t>
            </a:r>
          </a:p>
          <a:p>
            <a:pPr marL="923769" lvl="2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0000"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Relationship oriented leaders</a:t>
            </a:r>
          </a:p>
          <a:p>
            <a:pPr marL="306947" lvl="1" indent="-126128" defTabSz="914145">
              <a:lnSpc>
                <a:spcPct val="90000"/>
              </a:lnSpc>
              <a:spcBef>
                <a:spcPts val="422"/>
              </a:spcBef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Theory X &amp; Y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How do managers view there employees? 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Theory X manager – Autocratic/paternalistic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Theory Y manager – Laissez-faire / Democratic</a:t>
            </a:r>
          </a:p>
          <a:p>
            <a:pPr marL="306947" lvl="1" indent="-126128" defTabSz="914145">
              <a:lnSpc>
                <a:spcPct val="90000"/>
              </a:lnSpc>
              <a:spcBef>
                <a:spcPts val="422"/>
              </a:spcBef>
            </a:pPr>
            <a:endParaRPr lang="en-US" sz="18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1172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77800"/>
            <a:ext cx="8839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0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35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 anchor="ctr"/>
          <a:lstStyle/>
          <a:p>
            <a:pPr defTabSz="914145"/>
            <a:r>
              <a:rPr lang="en-US" sz="32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Why do Leaders adopt Different Styles?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394" name="Rectangle 3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A leader should take the maturity of her employees into account when choosing a leadership strategy.</a:t>
            </a:r>
          </a:p>
          <a:p>
            <a:pPr marL="81481" indent="-81481" defTabSz="914145">
              <a:lnSpc>
                <a:spcPct val="90000"/>
              </a:lnSpc>
              <a:spcBef>
                <a:spcPts val="492"/>
              </a:spcBef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2401888" lvl="1" indent="-2393950" defTabSz="914145">
              <a:lnSpc>
                <a:spcPct val="9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Task </a:t>
            </a:r>
            <a:r>
              <a:rPr lang="en-US" sz="2400" b="1" dirty="0" err="1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Behaviour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– how much does the leader need to </a:t>
            </a:r>
            <a:r>
              <a:rPr lang="en-US" sz="2400" dirty="0" err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organise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 her employees tasks</a:t>
            </a:r>
          </a:p>
          <a:p>
            <a:pPr marL="1720850" lvl="1" indent="-1720850" defTabSz="914145">
              <a:lnSpc>
                <a:spcPct val="90000"/>
              </a:lnSpc>
              <a:spcBef>
                <a:spcPts val="422"/>
              </a:spcBef>
              <a:buClr>
                <a:srgbClr val="669999"/>
              </a:buClr>
              <a:buSzPct val="70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Relationship </a:t>
            </a:r>
            <a:r>
              <a:rPr lang="en-US" sz="2400" b="1" dirty="0" err="1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behaviour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– how much support is needed and how much personal contact is necessary</a:t>
            </a:r>
          </a:p>
          <a:p>
            <a:pPr marL="81481" indent="-81481" defTabSz="914145">
              <a:lnSpc>
                <a:spcPct val="90000"/>
              </a:lnSpc>
              <a:spcBef>
                <a:spcPts val="492"/>
              </a:spcBef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lnSpc>
                <a:spcPct val="90000"/>
              </a:lnSpc>
              <a:spcBef>
                <a:spcPts val="492"/>
              </a:spcBef>
              <a:buClr>
                <a:srgbClr val="330066"/>
              </a:buClr>
              <a:buSzPct val="70000"/>
              <a:buNone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Together, these factors will determine which of the following leadership styles will be used:</a:t>
            </a:r>
          </a:p>
          <a:p>
            <a:pPr marL="342900" lvl="1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Delegating</a:t>
            </a:r>
          </a:p>
          <a:p>
            <a:pPr marL="342900" lvl="1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Participating</a:t>
            </a:r>
          </a:p>
          <a:p>
            <a:pPr marL="342900" lvl="1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Selling</a:t>
            </a:r>
          </a:p>
          <a:p>
            <a:pPr marL="342900" lvl="1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Telling</a:t>
            </a:r>
          </a:p>
        </p:txBody>
      </p:sp>
    </p:spTree>
    <p:extLst>
      <p:ext uri="{BB962C8B-B14F-4D97-AF65-F5344CB8AC3E}">
        <p14:creationId xmlns:p14="http://schemas.microsoft.com/office/powerpoint/2010/main" val="360833434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Conclusions…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seen different styles of leadership: </a:t>
            </a:r>
          </a:p>
          <a:p>
            <a:endParaRPr lang="en-GB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you say there is a “right” and a </a:t>
            </a:r>
          </a:p>
          <a:p>
            <a:pPr>
              <a:buFontTx/>
              <a:buNone/>
            </a:pP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“wrong” way to lead people?</a:t>
            </a:r>
          </a:p>
          <a:p>
            <a:endParaRPr lang="en-GB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your ideas…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only one style</a:t>
            </a:r>
          </a:p>
          <a:p>
            <a:r>
              <a:rPr lang="en-US" dirty="0"/>
              <a:t>MOST</a:t>
            </a:r>
          </a:p>
          <a:p>
            <a:endParaRPr lang="en-US" dirty="0"/>
          </a:p>
          <a:p>
            <a:r>
              <a:rPr lang="en-US" dirty="0"/>
              <a:t>A mixture depending on the situation -</a:t>
            </a:r>
          </a:p>
          <a:p>
            <a:r>
              <a:rPr lang="en-US" dirty="0"/>
              <a:t>Emergency order</a:t>
            </a:r>
          </a:p>
          <a:p>
            <a:r>
              <a:rPr lang="en-US" dirty="0"/>
              <a:t>Future planning</a:t>
            </a:r>
          </a:p>
          <a:p>
            <a:r>
              <a:rPr lang="en-US" dirty="0"/>
              <a:t>Design specialist</a:t>
            </a:r>
          </a:p>
        </p:txBody>
      </p:sp>
    </p:spTree>
    <p:extLst>
      <p:ext uri="{BB962C8B-B14F-4D97-AF65-F5344CB8AC3E}">
        <p14:creationId xmlns:p14="http://schemas.microsoft.com/office/powerpoint/2010/main" val="10452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Managers Versus Leaders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ja-JP" altLang="en-US" sz="2800" i="1" dirty="0">
                <a:solidFill>
                  <a:srgbClr val="FFFFFF"/>
                </a:solidFill>
                <a:latin typeface="Arial"/>
              </a:rPr>
              <a:t>“</a:t>
            </a:r>
            <a:r>
              <a:rPr lang="en-US" sz="2800" i="1" dirty="0">
                <a:solidFill>
                  <a:srgbClr val="FFFFFF"/>
                </a:solidFill>
              </a:rPr>
              <a:t>Not all leaders are managers,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rgbClr val="FFFFFF"/>
                </a:solidFill>
              </a:rPr>
              <a:t> nor are all managers leaders</a:t>
            </a:r>
            <a:r>
              <a:rPr lang="ja-JP" altLang="en-US" sz="2800" i="1" dirty="0">
                <a:solidFill>
                  <a:srgbClr val="FFFFFF"/>
                </a:solidFill>
                <a:latin typeface="Arial"/>
              </a:rPr>
              <a:t>”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Managers</a:t>
            </a:r>
          </a:p>
          <a:p>
            <a:pPr lvl="1"/>
            <a:r>
              <a:rPr lang="en-US" sz="2400" dirty="0"/>
              <a:t>Persons whose influence on others is limited to the appointed managerial authority of their positions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Leaders</a:t>
            </a:r>
          </a:p>
          <a:p>
            <a:pPr lvl="1"/>
            <a:r>
              <a:rPr lang="en-US" sz="2400" dirty="0"/>
              <a:t>Persons with managerial and personal power who can influence others to perform actions beyond those that could be dictated by those persons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formal (position) authority alone</a:t>
            </a:r>
          </a:p>
        </p:txBody>
      </p:sp>
    </p:spTree>
    <p:extLst>
      <p:ext uri="{BB962C8B-B14F-4D97-AF65-F5344CB8AC3E}">
        <p14:creationId xmlns:p14="http://schemas.microsoft.com/office/powerpoint/2010/main" val="260198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Levels of Management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1"/>
          <a:stretch/>
        </p:blipFill>
        <p:spPr>
          <a:xfrm>
            <a:off x="304800" y="1384593"/>
            <a:ext cx="8534400" cy="5461117"/>
          </a:xfrm>
        </p:spPr>
      </p:pic>
    </p:spTree>
    <p:extLst>
      <p:ext uri="{BB962C8B-B14F-4D97-AF65-F5344CB8AC3E}">
        <p14:creationId xmlns:p14="http://schemas.microsoft.com/office/powerpoint/2010/main" val="173017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Levels of Management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1" y="1219200"/>
            <a:ext cx="7393654" cy="5638800"/>
          </a:xfrm>
        </p:spPr>
      </p:pic>
    </p:spTree>
    <p:extLst>
      <p:ext uri="{BB962C8B-B14F-4D97-AF65-F5344CB8AC3E}">
        <p14:creationId xmlns:p14="http://schemas.microsoft.com/office/powerpoint/2010/main" val="122796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 -  Objectives 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• </a:t>
            </a:r>
            <a:r>
              <a:rPr lang="en-US" dirty="0"/>
              <a:t>Planning  involves  setting  objectives  and  also  the  strategies,  policies,  </a:t>
            </a:r>
            <a:r>
              <a:rPr lang="en-US" dirty="0" err="1"/>
              <a:t>programmes</a:t>
            </a:r>
            <a:r>
              <a:rPr lang="en-US" dirty="0"/>
              <a:t>  and  procedures  for  achieving  them.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This  will  be  done  by  line  managers  who  are  responsible  for  performance.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3685681" cy="5245081"/>
          </a:xfrm>
        </p:spPr>
      </p:pic>
    </p:spTree>
    <p:extLst>
      <p:ext uri="{BB962C8B-B14F-4D97-AF65-F5344CB8AC3E}">
        <p14:creationId xmlns:p14="http://schemas.microsoft.com/office/powerpoint/2010/main" val="604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Role  of  Managers  -  </a:t>
            </a:r>
            <a:r>
              <a:rPr lang="en-US" dirty="0" err="1">
                <a:solidFill>
                  <a:srgbClr val="FFFF00"/>
                </a:solidFill>
              </a:rPr>
              <a:t>Organising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/>
              <a:t>• </a:t>
            </a:r>
            <a:r>
              <a:rPr lang="en-US" sz="3600" dirty="0"/>
              <a:t>Managers  will  set  tasks  which  need  to  be  performed  if  the  business  is  to  achieve  its  objectives.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• Jobs  need  to  be  </a:t>
            </a:r>
            <a:r>
              <a:rPr lang="en-US" sz="3600" dirty="0" err="1"/>
              <a:t>organised</a:t>
            </a:r>
            <a:r>
              <a:rPr lang="en-US" sz="3600" dirty="0"/>
              <a:t>  into  sections  /  departments  and  authority  delegated  for  jobs  to  be  carried  out.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36190"/>
            <a:ext cx="4495800" cy="3498230"/>
          </a:xfrm>
        </p:spPr>
      </p:pic>
    </p:spTree>
    <p:extLst>
      <p:ext uri="{BB962C8B-B14F-4D97-AF65-F5344CB8AC3E}">
        <p14:creationId xmlns:p14="http://schemas.microsoft.com/office/powerpoint/2010/main" val="24398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bdd9a937-1196-4670-8cb6-fdf5eca667a3">Business Studies</Module>
    <Description0 xmlns="bdd9a937-1196-4670-8cb6-fdf5eca667a3">Management and Leadership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7E1C4A3B3014EAF6B6F25BEE02620" ma:contentTypeVersion="6" ma:contentTypeDescription="Create a new document." ma:contentTypeScope="" ma:versionID="72fdc934266f457bcaa3695ba46cc452">
  <xsd:schema xmlns:xsd="http://www.w3.org/2001/XMLSchema" xmlns:xs="http://www.w3.org/2001/XMLSchema" xmlns:p="http://schemas.microsoft.com/office/2006/metadata/properties" xmlns:ns2="bdd9a937-1196-4670-8cb6-fdf5eca667a3" xmlns:ns3="bcfceb7b-4e9c-41ee-ad8b-6ff2ee6a971d" targetNamespace="http://schemas.microsoft.com/office/2006/metadata/properties" ma:root="true" ma:fieldsID="15b35c56d44683d7997e14e45f565369" ns2:_="" ns3:_="">
    <xsd:import namespace="bdd9a937-1196-4670-8cb6-fdf5eca667a3"/>
    <xsd:import namespace="bcfceb7b-4e9c-41ee-ad8b-6ff2ee6a971d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Module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a937-1196-4670-8cb6-fdf5eca667a3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internalName="Description0">
      <xsd:simpleType>
        <xsd:restriction base="dms:Text">
          <xsd:maxLength value="255"/>
        </xsd:restriction>
      </xsd:simpleType>
    </xsd:element>
    <xsd:element name="Module" ma:index="9" ma:displayName="Module" ma:format="Dropdown" ma:internalName="Module">
      <xsd:simpleType>
        <xsd:restriction base="dms:Choice">
          <xsd:enumeration value="Art and Design"/>
          <xsd:enumeration value="Biology"/>
          <xsd:enumeration value="Business Studies"/>
          <xsd:enumeration value="Chemistry"/>
          <xsd:enumeration value="EAP"/>
          <xsd:enumeration value="Economics"/>
          <xsd:enumeration value="International Relations"/>
          <xsd:enumeration value="Maths"/>
          <xsd:enumeration value="Further Maths"/>
          <xsd:enumeration value="Physics"/>
          <xsd:enumeration value="RCS"/>
          <xsd:enumeration value="Society and Politics"/>
          <xsd:enumeration value="IYOne Business"/>
          <xsd:enumeration value="IYOne Engineering"/>
          <xsd:enumeration value="PMP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ceb7b-4e9c-41ee-ad8b-6ff2ee6a9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0B75F-C5B3-401C-9E21-0BD47DE2C1BD}">
  <ds:schemaRefs>
    <ds:schemaRef ds:uri="http://schemas.microsoft.com/office/2006/metadata/properties"/>
    <ds:schemaRef ds:uri="http://schemas.microsoft.com/office/infopath/2007/PartnerControls"/>
    <ds:schemaRef ds:uri="bdd9a937-1196-4670-8cb6-fdf5eca667a3"/>
  </ds:schemaRefs>
</ds:datastoreItem>
</file>

<file path=customXml/itemProps2.xml><?xml version="1.0" encoding="utf-8"?>
<ds:datastoreItem xmlns:ds="http://schemas.openxmlformats.org/officeDocument/2006/customXml" ds:itemID="{C55DBD9C-2046-4DE5-A3B8-4B09C4935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a937-1196-4670-8cb6-fdf5eca667a3"/>
    <ds:schemaRef ds:uri="bcfceb7b-4e9c-41ee-ad8b-6ff2ee6a97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70027-B80C-451C-A744-41F68AEEB9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1265</Words>
  <Application>Microsoft Office PowerPoint</Application>
  <PresentationFormat>On-screen Show (4:3)</PresentationFormat>
  <Paragraphs>208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Comic Sans MS</vt:lpstr>
      <vt:lpstr>Wingdings</vt:lpstr>
      <vt:lpstr>Office Theme</vt:lpstr>
      <vt:lpstr>Management and Leadership</vt:lpstr>
      <vt:lpstr>Learning Goals</vt:lpstr>
      <vt:lpstr>Question</vt:lpstr>
      <vt:lpstr>Is there a difference between leaders and managers? </vt:lpstr>
      <vt:lpstr>Managers Versus Leaders</vt:lpstr>
      <vt:lpstr>Levels of Management</vt:lpstr>
      <vt:lpstr>Levels of Management</vt:lpstr>
      <vt:lpstr>Role  of  Managers  -  Objectives  Setting</vt:lpstr>
      <vt:lpstr>Role  of  Managers  -  Organising</vt:lpstr>
      <vt:lpstr>Role  of  Managers  -  Communicating</vt:lpstr>
      <vt:lpstr>Role  of  Managers  -  Communicating</vt:lpstr>
      <vt:lpstr>Role  of  Managers  -  Communicating</vt:lpstr>
      <vt:lpstr>Role  of  Managers – Coordinating  </vt:lpstr>
      <vt:lpstr>ACTIVITY - Leaders</vt:lpstr>
      <vt:lpstr>Possible Answers…</vt:lpstr>
      <vt:lpstr>Good  Leaders  -  Characteristics</vt:lpstr>
      <vt:lpstr>Leadership – Trait Theory</vt:lpstr>
      <vt:lpstr>Good  Leaders  -  Characteristics</vt:lpstr>
      <vt:lpstr>Good  Leaders  -  Characteristics</vt:lpstr>
      <vt:lpstr>Good  Leaders  -  Characteristics</vt:lpstr>
      <vt:lpstr>Barry Posner</vt:lpstr>
      <vt:lpstr>Barry Posner’s TED Talk</vt:lpstr>
      <vt:lpstr>Posner’s Leadership Traits</vt:lpstr>
      <vt:lpstr>Leadership Styles </vt:lpstr>
      <vt:lpstr>Starter</vt:lpstr>
      <vt:lpstr>Leadership Styles</vt:lpstr>
      <vt:lpstr>Styles of Leadership</vt:lpstr>
      <vt:lpstr>Styles of Leadership</vt:lpstr>
      <vt:lpstr>Leadership Styles - Autocratic</vt:lpstr>
      <vt:lpstr>Additional Notes</vt:lpstr>
      <vt:lpstr>Leadership Styles - Democratic</vt:lpstr>
      <vt:lpstr>Additional Notes</vt:lpstr>
      <vt:lpstr>Leadership Styles – Laissez-Faire</vt:lpstr>
      <vt:lpstr>Additional Notes</vt:lpstr>
      <vt:lpstr>Leadership Styles - Paternalistic</vt:lpstr>
      <vt:lpstr>Leadership Questionnaire</vt:lpstr>
      <vt:lpstr>PowerPoint Presentation</vt:lpstr>
      <vt:lpstr>PowerPoint Presentation</vt:lpstr>
      <vt:lpstr>Factors Affecting Leadership Style</vt:lpstr>
      <vt:lpstr>Why do Leaders adopt Different Styles?</vt:lpstr>
      <vt:lpstr>PowerPoint Presentation</vt:lpstr>
      <vt:lpstr>Why do Leaders adopt Different Styles?</vt:lpstr>
      <vt:lpstr>Conclusions…</vt:lpstr>
      <vt:lpstr>REALITY!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and Leadership</dc:title>
  <dc:creator>Chris</dc:creator>
  <cp:lastModifiedBy>Farah mahmood</cp:lastModifiedBy>
  <cp:revision>52</cp:revision>
  <dcterms:created xsi:type="dcterms:W3CDTF">2012-09-04T05:42:25Z</dcterms:created>
  <dcterms:modified xsi:type="dcterms:W3CDTF">2024-03-08T11:04:23Z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0x0101009917E1C4A3B3014EAF6B6F25BEE02620</vt:lpwstr>
  </property>
</Properties>
</file>