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89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2" r:id="rId26"/>
    <p:sldId id="293" r:id="rId27"/>
    <p:sldId id="285" r:id="rId28"/>
    <p:sldId id="286" r:id="rId29"/>
    <p:sldId id="287" r:id="rId30"/>
    <p:sldId id="288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B04C4-A698-4287-88EE-8EC1A86F8F3E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70251-D81F-4CD8-8B74-2E7F85EB37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4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CEE9B-BF07-0341-885F-985600CC91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2053-8127-416F-8DBE-0FF6B17690B7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9785-FDC2-4626-9D01-5CAA3866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Theories of Motivation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99" y="20179"/>
            <a:ext cx="7882262" cy="68378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32" y="304800"/>
            <a:ext cx="2524432" cy="2316162"/>
          </a:xfrm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Maslow’s Hierarchy of Needs</a:t>
            </a:r>
          </a:p>
        </p:txBody>
      </p:sp>
    </p:spTree>
    <p:extLst>
      <p:ext uri="{BB962C8B-B14F-4D97-AF65-F5344CB8AC3E}">
        <p14:creationId xmlns:p14="http://schemas.microsoft.com/office/powerpoint/2010/main" val="5259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  <a:latin typeface="Calibri" charset="0"/>
              </a:rPr>
              <a:t>Maslow</a:t>
            </a:r>
            <a:r>
              <a:rPr lang="ja-JP" altLang="en-US" dirty="0">
                <a:solidFill>
                  <a:srgbClr val="FFFF00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FFFF00"/>
                </a:solidFill>
                <a:latin typeface="Calibri" charset="0"/>
              </a:rPr>
              <a:t>s Hierarchy Needs</a:t>
            </a:r>
            <a:br>
              <a:rPr lang="en-GB" dirty="0">
                <a:solidFill>
                  <a:srgbClr val="FFFF00"/>
                </a:solidFill>
                <a:latin typeface="Calibri" charset="0"/>
              </a:rPr>
            </a:br>
            <a:endParaRPr lang="en-GB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 charset="0"/>
              </a:rPr>
              <a:t>Once a need was satisfied, the next level of unsatisfied need became a motivator, and if employees didn’t have access to gain those needs then it would lead to de-motivation.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This theory is appealing but some key issues were raised: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charset="0"/>
              </a:rPr>
              <a:t>Do all Humans have the same set of needs?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charset="0"/>
              </a:rPr>
              <a:t>Do different people have different degrees of needs?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alibri" charset="0"/>
              </a:rPr>
              <a:t>Can anyone</a:t>
            </a:r>
            <a:r>
              <a:rPr lang="ja-JP" altLang="en-US" dirty="0">
                <a:solidFill>
                  <a:srgbClr val="FFFF00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FFFF00"/>
                </a:solidFill>
                <a:latin typeface="Calibri" charset="0"/>
              </a:rPr>
              <a:t>s need ever be said to be fully satisfied?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pic>
        <p:nvPicPr>
          <p:cNvPr id="12294" name="Picture 5" descr="maslow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0"/>
            <a:ext cx="10715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00"/>
            <a:ext cx="9144000" cy="62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FF00"/>
                </a:solidFill>
                <a:latin typeface="Calibri" charset="0"/>
              </a:rPr>
              <a:t>Frederick Herzberg (1923-2000)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was an American psychologist whose research led him to develop the 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Two-Factor theory </a:t>
            </a:r>
            <a:r>
              <a:rPr lang="en-US" dirty="0">
                <a:latin typeface="Calibri" charset="0"/>
              </a:rPr>
              <a:t>of job satisfaction and dissatisfaction.</a:t>
            </a:r>
          </a:p>
          <a:p>
            <a:pPr eaLnBrk="1" hangingPunct="1"/>
            <a:r>
              <a:rPr lang="en-US" dirty="0">
                <a:latin typeface="Calibri" charset="0"/>
              </a:rPr>
              <a:t>He suggested some factors had the potential to give job satisfaction (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Motivators</a:t>
            </a:r>
            <a:r>
              <a:rPr lang="en-US" dirty="0">
                <a:latin typeface="Calibri" charset="0"/>
              </a:rPr>
              <a:t>) and some factors can reduce job satisfaction (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Hygiene</a:t>
            </a:r>
            <a:r>
              <a:rPr lang="en-US" dirty="0">
                <a:latin typeface="Calibri" charset="0"/>
              </a:rPr>
              <a:t> or 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maintenance factors</a:t>
            </a:r>
            <a:r>
              <a:rPr lang="en-US" dirty="0">
                <a:latin typeface="Calibri" charset="0"/>
              </a:rPr>
              <a:t>).</a:t>
            </a:r>
            <a:endParaRPr lang="en-US" dirty="0">
              <a:solidFill>
                <a:srgbClr val="CCFF33"/>
              </a:solidFill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GB" dirty="0">
              <a:latin typeface="Calibri" charset="0"/>
            </a:endParaRPr>
          </a:p>
        </p:txBody>
      </p:sp>
      <p:pic>
        <p:nvPicPr>
          <p:cNvPr id="13315" name="Picture 5" descr="interior_herzbe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31" y="-7374"/>
            <a:ext cx="1446564" cy="206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>
                <a:solidFill>
                  <a:srgbClr val="FFFF00"/>
                </a:solidFill>
                <a:latin typeface="Calibri" charset="0"/>
              </a:rPr>
              <a:t>Herzberg</a:t>
            </a:r>
            <a:r>
              <a:rPr lang="ja-JP" altLang="en-US" dirty="0">
                <a:solidFill>
                  <a:srgbClr val="FFFF00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FFFF00"/>
                </a:solidFill>
                <a:latin typeface="Calibri" charset="0"/>
              </a:rPr>
              <a:t>s two factor theory</a:t>
            </a:r>
          </a:p>
        </p:txBody>
      </p:sp>
    </p:spTree>
    <p:extLst>
      <p:ext uri="{BB962C8B-B14F-4D97-AF65-F5344CB8AC3E}">
        <p14:creationId xmlns:p14="http://schemas.microsoft.com/office/powerpoint/2010/main" val="263814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  <a:latin typeface="Calibri" charset="0"/>
              </a:rPr>
              <a:t>Herzberg</a:t>
            </a:r>
            <a:r>
              <a:rPr lang="ja-JP" altLang="en-US" dirty="0">
                <a:solidFill>
                  <a:srgbClr val="FFFF00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FFFF00"/>
                </a:solidFill>
                <a:latin typeface="Calibri" charset="0"/>
              </a:rPr>
              <a:t>s two factor theory</a:t>
            </a:r>
            <a:endParaRPr lang="en-GB" dirty="0">
              <a:solidFill>
                <a:srgbClr val="FFFF00"/>
              </a:solidFill>
              <a:latin typeface="Calibri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394394"/>
              </p:ext>
            </p:extLst>
          </p:nvPr>
        </p:nvGraphicFramePr>
        <p:xfrm>
          <a:off x="457200" y="1600200"/>
          <a:ext cx="8115300" cy="481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Motivators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Hygiene / Maintenance Factors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Sense of Achievement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Working Conditions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Recognition for effort &amp; achievement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Supervision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Nature of the work itself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Pay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Responsibility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Interpersonal relations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0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Promotion &amp; improvement opportunities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Company policy and Admin, inc paperwork, rules, red tape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365" name="Picture 5" descr="interior_herzbe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0"/>
            <a:ext cx="9398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  <a:latin typeface="Calibri" charset="0"/>
              </a:rPr>
              <a:t>Herzberg</a:t>
            </a:r>
            <a:r>
              <a:rPr lang="ja-JP" altLang="en-US" dirty="0">
                <a:solidFill>
                  <a:srgbClr val="FFFF00"/>
                </a:solidFill>
                <a:latin typeface="Calibri" charset="0"/>
              </a:rPr>
              <a:t>’</a:t>
            </a:r>
            <a:r>
              <a:rPr lang="en-US" dirty="0">
                <a:solidFill>
                  <a:srgbClr val="FFFF00"/>
                </a:solidFill>
                <a:latin typeface="Calibri" charset="0"/>
              </a:rPr>
              <a:t>s two factor theory</a:t>
            </a:r>
            <a:endParaRPr lang="en-GB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All of the 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motivators </a:t>
            </a:r>
            <a:r>
              <a:rPr lang="en-US" dirty="0">
                <a:latin typeface="Calibri" charset="0"/>
              </a:rPr>
              <a:t>concern the job itself  rather than issues such as pay, and all are likely to motivate workers and improve productivity.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All of the 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Hygiene factors</a:t>
            </a:r>
            <a:r>
              <a:rPr lang="en-US" dirty="0">
                <a:latin typeface="Calibri" charset="0"/>
              </a:rPr>
              <a:t> </a:t>
            </a:r>
            <a:r>
              <a:rPr lang="ja-JP" altLang="en-US" dirty="0">
                <a:latin typeface="Calibri" charset="0"/>
              </a:rPr>
              <a:t>‘</a:t>
            </a:r>
            <a:r>
              <a:rPr lang="en-US" dirty="0">
                <a:latin typeface="Calibri" charset="0"/>
              </a:rPr>
              <a:t>surround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 the job: they do not concern the job itself, ensuring that they are acceptable to the workforce prevents dissatisfaction rather than causing motivation.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Calibri" charset="0"/>
            </a:endParaRPr>
          </a:p>
        </p:txBody>
      </p:sp>
      <p:pic>
        <p:nvPicPr>
          <p:cNvPr id="15364" name="Picture 5" descr="interior_herzbe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0"/>
            <a:ext cx="9398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52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121428"/>
            <a:ext cx="9124335" cy="66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6100"/>
            <a:ext cx="9144000" cy="5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1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4500"/>
            <a:ext cx="9144000" cy="59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4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 the main features of Taylor's theories of Motivation. </a:t>
            </a:r>
          </a:p>
          <a:p>
            <a:r>
              <a:rPr lang="en-GB" dirty="0"/>
              <a:t>Outline the main features of Maslow and Hertzberg's' theories of Motivation.</a:t>
            </a:r>
          </a:p>
        </p:txBody>
      </p:sp>
    </p:spTree>
    <p:extLst>
      <p:ext uri="{BB962C8B-B14F-4D97-AF65-F5344CB8AC3E}">
        <p14:creationId xmlns:p14="http://schemas.microsoft.com/office/powerpoint/2010/main" val="204818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24822"/>
            <a:ext cx="9144000" cy="38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How Useful are Theories of Motivation?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191000" cy="4800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The answer depends on the work situation</a:t>
            </a:r>
          </a:p>
          <a:p>
            <a:r>
              <a:rPr lang="en-US" dirty="0"/>
              <a:t>Traditional manufacturing </a:t>
            </a:r>
            <a:r>
              <a:rPr lang="en-US" dirty="0" err="1"/>
              <a:t>organisations</a:t>
            </a:r>
            <a:r>
              <a:rPr lang="en-US" dirty="0"/>
              <a:t> with an authoritarian approach, a tall hierarchy and routine and monotonous work may find that money is a great motivator – This supports Taylor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view. Ensuring that Herzberg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hygiene or maintenance factors are appropriate.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44" y="1905000"/>
            <a:ext cx="4621946" cy="2743200"/>
          </a:xfrm>
        </p:spPr>
      </p:pic>
    </p:spTree>
    <p:extLst>
      <p:ext uri="{BB962C8B-B14F-4D97-AF65-F5344CB8AC3E}">
        <p14:creationId xmlns:p14="http://schemas.microsoft.com/office/powerpoint/2010/main" val="2572609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How Useful are Theories of Motivation?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In </a:t>
            </a:r>
            <a:r>
              <a:rPr lang="en-US" sz="2600" dirty="0" err="1"/>
              <a:t>organisations</a:t>
            </a:r>
            <a:r>
              <a:rPr lang="en-US" sz="2600" dirty="0"/>
              <a:t> with a large number of highly skilled workers, pay rates and working conditions are important, but workers expect more recognition, self-control, involvement in decision making and empowerment. (Maslow higher level needs and Herzberg motivators)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57" y="2042915"/>
            <a:ext cx="4581243" cy="3367285"/>
          </a:xfrm>
        </p:spPr>
      </p:pic>
    </p:spTree>
    <p:extLst>
      <p:ext uri="{BB962C8B-B14F-4D97-AF65-F5344CB8AC3E}">
        <p14:creationId xmlns:p14="http://schemas.microsoft.com/office/powerpoint/2010/main" val="100789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How Useful are Theories of Motivation?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Motivation </a:t>
            </a:r>
            <a:r>
              <a:rPr lang="en-US" b="1" dirty="0">
                <a:solidFill>
                  <a:srgbClr val="FFFF00"/>
                </a:solidFill>
              </a:rPr>
              <a:t>DOES</a:t>
            </a:r>
            <a:r>
              <a:rPr lang="en-US" dirty="0"/>
              <a:t> increase efficiency.</a:t>
            </a:r>
          </a:p>
          <a:p>
            <a:r>
              <a:rPr lang="en-US" dirty="0" err="1"/>
              <a:t>Organisations</a:t>
            </a:r>
            <a:r>
              <a:rPr lang="en-US" dirty="0"/>
              <a:t> will benefit from motivated employees.</a:t>
            </a:r>
          </a:p>
          <a:p>
            <a:r>
              <a:rPr lang="en-US" dirty="0"/>
              <a:t>All theories are to some extent useful in helping </a:t>
            </a:r>
            <a:r>
              <a:rPr lang="en-US" dirty="0" err="1"/>
              <a:t>organisations</a:t>
            </a:r>
            <a:r>
              <a:rPr lang="en-US" dirty="0"/>
              <a:t> achieve this.</a:t>
            </a:r>
          </a:p>
          <a:p>
            <a:endParaRPr lang="en-GB" dirty="0"/>
          </a:p>
          <a:p>
            <a:endParaRPr lang="en-US" sz="2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48" y="1828800"/>
            <a:ext cx="4633452" cy="4633452"/>
          </a:xfrm>
        </p:spPr>
      </p:pic>
    </p:spTree>
    <p:extLst>
      <p:ext uri="{BB962C8B-B14F-4D97-AF65-F5344CB8AC3E}">
        <p14:creationId xmlns:p14="http://schemas.microsoft.com/office/powerpoint/2010/main" val="9649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Activity 1“What does a IFY Student need?”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68"/>
            <a:ext cx="8229600" cy="4004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groups, list the needs of a IFY student.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 err="1"/>
              <a:t>categorise</a:t>
            </a:r>
            <a:r>
              <a:rPr lang="en-US" dirty="0"/>
              <a:t> them all into the 5 levels of needs according to Maslow’s Theory.</a:t>
            </a:r>
          </a:p>
          <a:p>
            <a:r>
              <a:rPr lang="en-US" dirty="0"/>
              <a:t>Students present their answers on a pyramid on A3 paper</a:t>
            </a:r>
          </a:p>
        </p:txBody>
      </p:sp>
      <p:pic>
        <p:nvPicPr>
          <p:cNvPr id="22" name="MS900074799[1]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7854426" y="5555469"/>
            <a:ext cx="244475" cy="2444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918322" y="4763381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18322" y="4763381"/>
            <a:ext cx="2052228" cy="20522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53068" y="4259325"/>
            <a:ext cx="158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</a:rPr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33499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Activity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978"/>
            <a:ext cx="8229600" cy="3423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Name the employees’ 5 levels of needs according to Maslow’s hierarchy theory in the business you looked at at the start of this section.</a:t>
            </a:r>
          </a:p>
          <a:p>
            <a:pPr marL="0" indent="0">
              <a:buNone/>
            </a:pPr>
            <a:r>
              <a:rPr lang="en-US" dirty="0"/>
              <a:t>Students are required to propose strategies to</a:t>
            </a:r>
          </a:p>
          <a:p>
            <a:pPr marL="0" indent="0">
              <a:buNone/>
            </a:pPr>
            <a:r>
              <a:rPr lang="en-US" dirty="0"/>
              <a:t>motivate the staff to improve the job performance based on the theories.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students to present their answers . </a:t>
            </a:r>
          </a:p>
        </p:txBody>
      </p:sp>
      <p:pic>
        <p:nvPicPr>
          <p:cNvPr id="14" name="MS900074799[1]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040325" y="5555469"/>
            <a:ext cx="244475" cy="2444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6905056" y="4763381"/>
            <a:ext cx="2052228" cy="2052228"/>
          </a:xfrm>
          <a:prstGeom prst="ellipse">
            <a:avLst/>
          </a:prstGeom>
          <a:solidFill>
            <a:srgbClr val="33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905056" y="4763381"/>
            <a:ext cx="2052228" cy="20522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7705" y="4259325"/>
            <a:ext cx="160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8765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9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60"/>
            <a:ext cx="8229600" cy="84578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4644"/>
            <a:ext cx="8229600" cy="520135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: “Joseph’s Unhappy Experience”</a:t>
            </a:r>
          </a:p>
          <a:p>
            <a:pPr marL="0" indent="0">
              <a:buNone/>
            </a:pPr>
            <a:r>
              <a:rPr lang="en-US" sz="2800" dirty="0"/>
              <a:t>the background of the case.</a:t>
            </a:r>
          </a:p>
          <a:p>
            <a:pPr marL="0" indent="0">
              <a:buNone/>
            </a:pPr>
            <a:r>
              <a:rPr lang="en-US" sz="2800" dirty="0"/>
              <a:t>In groups complete the tasks.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>
                <a:solidFill>
                  <a:srgbClr val="FFFF00"/>
                </a:solidFill>
              </a:rPr>
              <a:t>Task 1</a:t>
            </a:r>
            <a:r>
              <a:rPr lang="en-US" sz="2800" dirty="0"/>
              <a:t>: identify the factors which are absent or</a:t>
            </a:r>
          </a:p>
          <a:p>
            <a:pPr marL="0" indent="0">
              <a:buNone/>
            </a:pPr>
            <a:r>
              <a:rPr lang="en-US" sz="2800" dirty="0"/>
              <a:t>inadequate that making Joseph feel dissatisfied</a:t>
            </a:r>
          </a:p>
          <a:p>
            <a:pPr marL="0" indent="0">
              <a:buNone/>
            </a:pPr>
            <a:r>
              <a:rPr lang="en-US" sz="2800" dirty="0"/>
              <a:t>with his job.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- Task 2</a:t>
            </a:r>
            <a:r>
              <a:rPr lang="en-US" sz="2800" dirty="0"/>
              <a:t>:  Suggest ways to improve Joseph’s job</a:t>
            </a:r>
          </a:p>
          <a:p>
            <a:pPr marL="0" indent="0">
              <a:buNone/>
            </a:pPr>
            <a:r>
              <a:rPr lang="en-US" sz="2800" dirty="0"/>
              <a:t>dissatisfaction; and to motivate Joseph </a:t>
            </a:r>
          </a:p>
          <a:p>
            <a:pPr marL="0" indent="0">
              <a:buNone/>
            </a:pPr>
            <a:r>
              <a:rPr lang="en-US" sz="2800" dirty="0"/>
              <a:t>to improve his job performance.</a:t>
            </a:r>
          </a:p>
          <a:p>
            <a:pPr marL="0" indent="0">
              <a:buNone/>
            </a:pPr>
            <a:r>
              <a:rPr lang="en-US" sz="2800" dirty="0"/>
              <a:t> Students present their answers. </a:t>
            </a:r>
          </a:p>
        </p:txBody>
      </p:sp>
      <p:pic>
        <p:nvPicPr>
          <p:cNvPr id="9" name="MS900074799[1]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649834" y="5280770"/>
            <a:ext cx="244475" cy="2444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91772" y="4488682"/>
            <a:ext cx="2052228" cy="205222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91772" y="4499131"/>
            <a:ext cx="2052228" cy="20522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6518" y="3984626"/>
            <a:ext cx="158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10288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9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4181"/>
          </a:xfrm>
        </p:spPr>
        <p:txBody>
          <a:bodyPr/>
          <a:lstStyle/>
          <a:p>
            <a:r>
              <a:rPr lang="en-US" dirty="0"/>
              <a:t>Complete Motivating statements worksheet</a:t>
            </a:r>
          </a:p>
        </p:txBody>
      </p:sp>
      <p:pic>
        <p:nvPicPr>
          <p:cNvPr id="4" name="MS900074799[1]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854426" y="5555469"/>
            <a:ext cx="244475" cy="2444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8322" y="4763381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18322" y="4763381"/>
            <a:ext cx="2052228" cy="20522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3068" y="4259325"/>
            <a:ext cx="158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</a:rPr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40345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weeks graphic </a:t>
            </a:r>
            <a:r>
              <a:rPr lang="en-US" dirty="0" err="1">
                <a:solidFill>
                  <a:srgbClr val="FFFF00"/>
                </a:solidFill>
              </a:rPr>
              <a:t>organiser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Mind Map of Motivational Theories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/>
          <a:srcRect t="2165" b="2165"/>
          <a:stretch>
            <a:fillRect/>
          </a:stretch>
        </p:blipFill>
        <p:spPr>
          <a:xfrm>
            <a:off x="145143" y="2160418"/>
            <a:ext cx="8541657" cy="46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Homework Exam Practice: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6539"/>
            <a:ext cx="24721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Section B 2013/14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48759"/>
            <a:ext cx="9144000" cy="16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  <a:latin typeface="Calibri" charset="0"/>
              </a:rPr>
              <a:t>Motivation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32825" cy="5157787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FF00"/>
                </a:solidFill>
                <a:latin typeface="Calibri" charset="0"/>
              </a:rPr>
              <a:t>Motivation – what is it?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The cause of people's actions – why people behave as they do.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b="1" dirty="0">
                <a:solidFill>
                  <a:srgbClr val="FFFF00"/>
                </a:solidFill>
                <a:latin typeface="Calibri" charset="0"/>
              </a:rPr>
              <a:t>Motivation Theory – what is this?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The study of factors that influence the behavior of people in the workplace.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b="1" dirty="0">
                <a:solidFill>
                  <a:srgbClr val="FFFF00"/>
                </a:solidFill>
                <a:latin typeface="Calibri" charset="0"/>
              </a:rPr>
              <a:t>F.W. Taylor’s Scientific </a:t>
            </a:r>
            <a:br>
              <a:rPr lang="en-GB" sz="4000" b="1" dirty="0">
                <a:solidFill>
                  <a:srgbClr val="FFFF00"/>
                </a:solidFill>
                <a:latin typeface="Calibri" charset="0"/>
              </a:rPr>
            </a:br>
            <a:r>
              <a:rPr lang="en-GB" sz="4000" b="1" dirty="0">
                <a:solidFill>
                  <a:srgbClr val="FFFF00"/>
                </a:solidFill>
                <a:latin typeface="Calibri" charset="0"/>
              </a:rPr>
              <a:t>Management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FF00"/>
                </a:solidFill>
                <a:latin typeface="Calibri" charset="0"/>
              </a:rPr>
              <a:t>F.W. Taylor </a:t>
            </a:r>
            <a:r>
              <a:rPr lang="en-US" dirty="0">
                <a:latin typeface="Calibri" charset="0"/>
              </a:rPr>
              <a:t>(1856 – 1915) was an American engineer who invented work-study and founded the 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scientific approach to management</a:t>
            </a:r>
          </a:p>
          <a:p>
            <a:pPr eaLnBrk="1" hangingPunct="1"/>
            <a:r>
              <a:rPr lang="en-US" dirty="0">
                <a:latin typeface="Calibri" charset="0"/>
              </a:rPr>
              <a:t>He considered money to be the main factor that motivated workers, so he </a:t>
            </a:r>
            <a:r>
              <a:rPr lang="en-US" dirty="0" err="1">
                <a:latin typeface="Calibri" charset="0"/>
              </a:rPr>
              <a:t>emphasised</a:t>
            </a:r>
            <a:r>
              <a:rPr lang="en-US" dirty="0">
                <a:latin typeface="Calibri" charset="0"/>
              </a:rPr>
              <a:t> the benefits of 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Piece Work.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pic>
        <p:nvPicPr>
          <p:cNvPr id="6148" name="Picture 4" descr="tay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243013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0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FF00"/>
                </a:solidFill>
                <a:latin typeface="Calibri" charset="0"/>
              </a:rPr>
              <a:t>Scientific Management – </a:t>
            </a:r>
            <a:r>
              <a:rPr lang="en-US" dirty="0">
                <a:latin typeface="Calibri" charset="0"/>
              </a:rPr>
              <a:t>Business decision making based on data that are researched and tested quantitatively in order to improve efficiency of an organization.</a:t>
            </a:r>
          </a:p>
          <a:p>
            <a:pPr eaLnBrk="1" hangingPunct="1"/>
            <a:r>
              <a:rPr lang="en-US" dirty="0">
                <a:latin typeface="Calibri" charset="0"/>
              </a:rPr>
              <a:t>Higher efficiency would generate higher profits and thus higher wages to workers.</a:t>
            </a:r>
          </a:p>
          <a:p>
            <a:pPr eaLnBrk="1" hangingPunct="1"/>
            <a:r>
              <a:rPr lang="en-US" dirty="0">
                <a:latin typeface="Calibri" charset="0"/>
              </a:rPr>
              <a:t>Taylor saw Humans as Machines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pic>
        <p:nvPicPr>
          <p:cNvPr id="7171" name="Picture 4" descr="tay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243013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FFFF00"/>
                </a:solidFill>
                <a:latin typeface="Calibri" charset="0"/>
              </a:rPr>
              <a:t>F.W. Taylor’s Scientific </a:t>
            </a:r>
            <a:br>
              <a:rPr lang="en-GB" sz="4000" dirty="0">
                <a:solidFill>
                  <a:srgbClr val="FFFF00"/>
                </a:solidFill>
                <a:latin typeface="Calibri" charset="0"/>
              </a:rPr>
            </a:br>
            <a:r>
              <a:rPr lang="en-GB" sz="4000" dirty="0">
                <a:solidFill>
                  <a:srgbClr val="FFFF00"/>
                </a:solidFill>
                <a:latin typeface="Calibri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72367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2614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alibri" charset="0"/>
              </a:rPr>
              <a:t>Taylor</a:t>
            </a:r>
            <a:r>
              <a:rPr lang="en-US" dirty="0">
                <a:solidFill>
                  <a:srgbClr val="FFFF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recommended: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Extreme division of labor (with workers specializing in one very narrow task)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Payment by piecework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Tight management control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FFFF00"/>
                </a:solidFill>
                <a:latin typeface="Calibri" charset="0"/>
              </a:rPr>
              <a:t>F.W. Taylor’s Scientific </a:t>
            </a:r>
            <a:br>
              <a:rPr lang="en-GB" sz="4000" dirty="0">
                <a:solidFill>
                  <a:srgbClr val="FFFF00"/>
                </a:solidFill>
                <a:latin typeface="Calibri" charset="0"/>
              </a:rPr>
            </a:br>
            <a:r>
              <a:rPr lang="en-GB" sz="4000" dirty="0">
                <a:solidFill>
                  <a:srgbClr val="FFFF00"/>
                </a:solidFill>
                <a:latin typeface="Calibri" charset="0"/>
              </a:rPr>
              <a:t>Management</a:t>
            </a:r>
          </a:p>
        </p:txBody>
      </p:sp>
      <p:pic>
        <p:nvPicPr>
          <p:cNvPr id="8196" name="Picture 4" descr="tay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10" y="304800"/>
            <a:ext cx="177505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50" y="3714750"/>
            <a:ext cx="842962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" charset="0"/>
              </a:rPr>
              <a:t>Division of </a:t>
            </a:r>
            <a:r>
              <a:rPr lang="en-US" sz="2800" b="1" dirty="0" err="1">
                <a:solidFill>
                  <a:srgbClr val="FFFF00"/>
                </a:solidFill>
                <a:latin typeface="Calibri" charset="0"/>
              </a:rPr>
              <a:t>labour</a:t>
            </a:r>
            <a:r>
              <a:rPr lang="en-US" sz="2800" b="1" dirty="0">
                <a:solidFill>
                  <a:srgbClr val="FFFF00"/>
                </a:solidFill>
                <a:latin typeface="Calibri" charset="0"/>
              </a:rPr>
              <a:t> – </a:t>
            </a: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breaking a job into small repetitive tasks, each of which can be done at a speed with little training.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" charset="0"/>
              </a:rPr>
              <a:t>Piecework –</a:t>
            </a: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 Means payment by results, e.g. per item produced.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Tight management ensures the workers concentrate on their jobs and follow the correct processes.</a:t>
            </a:r>
          </a:p>
        </p:txBody>
      </p:sp>
    </p:spTree>
    <p:extLst>
      <p:ext uri="{BB962C8B-B14F-4D97-AF65-F5344CB8AC3E}">
        <p14:creationId xmlns:p14="http://schemas.microsoft.com/office/powerpoint/2010/main" val="9182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144000" cy="60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FF00"/>
                </a:solidFill>
                <a:latin typeface="Calibri" charset="0"/>
              </a:rPr>
              <a:t>Abraham Maslow (1908 – 1970) </a:t>
            </a:r>
            <a:r>
              <a:rPr lang="en-US" dirty="0">
                <a:latin typeface="Calibri" charset="0"/>
              </a:rPr>
              <a:t>was an American psychologist whose work on human needs has had a major influence on management thinking. 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His </a:t>
            </a:r>
            <a:r>
              <a:rPr lang="en-US" b="1" dirty="0">
                <a:solidFill>
                  <a:srgbClr val="FFFF00"/>
                </a:solidFill>
                <a:latin typeface="Calibri" charset="0"/>
              </a:rPr>
              <a:t>Hierarchy of Needs</a:t>
            </a:r>
            <a:r>
              <a:rPr lang="en-US" dirty="0">
                <a:latin typeface="Calibri" charset="0"/>
              </a:rPr>
              <a:t> suggests that people have similar types of needs from low level basic to the need for achievement.</a:t>
            </a:r>
          </a:p>
          <a:p>
            <a:pPr eaLnBrk="1" hangingPunct="1">
              <a:buFont typeface="Arial" charset="0"/>
              <a:buNone/>
            </a:pPr>
            <a:endParaRPr lang="en-GB" dirty="0">
              <a:latin typeface="Calibri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FF00"/>
                </a:solidFill>
                <a:latin typeface="Calibri" charset="0"/>
              </a:rPr>
              <a:t>Maslow</a:t>
            </a:r>
            <a:r>
              <a:rPr lang="ja-JP" altLang="en-US" sz="4000" dirty="0">
                <a:solidFill>
                  <a:srgbClr val="FFFF00"/>
                </a:solidFill>
                <a:latin typeface="Calibri" charset="0"/>
              </a:rPr>
              <a:t>’</a:t>
            </a:r>
            <a:r>
              <a:rPr lang="en-US" sz="4000" dirty="0">
                <a:solidFill>
                  <a:srgbClr val="FFFF00"/>
                </a:solidFill>
                <a:latin typeface="Calibri" charset="0"/>
              </a:rPr>
              <a:t>s Hierarchy of Human Needs</a:t>
            </a:r>
          </a:p>
        </p:txBody>
      </p:sp>
      <p:pic>
        <p:nvPicPr>
          <p:cNvPr id="9220" name="Picture 5" descr="maslow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0"/>
            <a:ext cx="1192212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0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17E1C4A3B3014EAF6B6F25BEE02620" ma:contentTypeVersion="6" ma:contentTypeDescription="Create a new document." ma:contentTypeScope="" ma:versionID="72fdc934266f457bcaa3695ba46cc452">
  <xsd:schema xmlns:xsd="http://www.w3.org/2001/XMLSchema" xmlns:xs="http://www.w3.org/2001/XMLSchema" xmlns:p="http://schemas.microsoft.com/office/2006/metadata/properties" xmlns:ns2="bdd9a937-1196-4670-8cb6-fdf5eca667a3" xmlns:ns3="bcfceb7b-4e9c-41ee-ad8b-6ff2ee6a971d" targetNamespace="http://schemas.microsoft.com/office/2006/metadata/properties" ma:root="true" ma:fieldsID="15b35c56d44683d7997e14e45f565369" ns2:_="" ns3:_="">
    <xsd:import namespace="bdd9a937-1196-4670-8cb6-fdf5eca667a3"/>
    <xsd:import namespace="bcfceb7b-4e9c-41ee-ad8b-6ff2ee6a971d"/>
    <xsd:element name="properties">
      <xsd:complexType>
        <xsd:sequence>
          <xsd:element name="documentManagement">
            <xsd:complexType>
              <xsd:all>
                <xsd:element ref="ns2:Description0"/>
                <xsd:element ref="ns2:Module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a937-1196-4670-8cb6-fdf5eca667a3" elementFormDefault="qualified">
    <xsd:import namespace="http://schemas.microsoft.com/office/2006/documentManagement/types"/>
    <xsd:import namespace="http://schemas.microsoft.com/office/infopath/2007/PartnerControls"/>
    <xsd:element name="Description0" ma:index="8" ma:displayName="Description" ma:internalName="Description0">
      <xsd:simpleType>
        <xsd:restriction base="dms:Text">
          <xsd:maxLength value="255"/>
        </xsd:restriction>
      </xsd:simpleType>
    </xsd:element>
    <xsd:element name="Module" ma:index="9" ma:displayName="Module" ma:format="Dropdown" ma:internalName="Module">
      <xsd:simpleType>
        <xsd:restriction base="dms:Choice">
          <xsd:enumeration value="Art and Design"/>
          <xsd:enumeration value="Biology"/>
          <xsd:enumeration value="Business Studies"/>
          <xsd:enumeration value="Chemistry"/>
          <xsd:enumeration value="EAP"/>
          <xsd:enumeration value="Economics"/>
          <xsd:enumeration value="International Relations"/>
          <xsd:enumeration value="Maths"/>
          <xsd:enumeration value="Further Maths"/>
          <xsd:enumeration value="Physics"/>
          <xsd:enumeration value="RCS"/>
          <xsd:enumeration value="Society and Politics"/>
          <xsd:enumeration value="IYOne Business"/>
          <xsd:enumeration value="IYOne Engineering"/>
          <xsd:enumeration value="PMP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ceb7b-4e9c-41ee-ad8b-6ff2ee6a9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bdd9a937-1196-4670-8cb6-fdf5eca667a3">Business Studies</Module>
    <Description0 xmlns="bdd9a937-1196-4670-8cb6-fdf5eca667a3">Motivation Theories</Description0>
  </documentManagement>
</p:properties>
</file>

<file path=customXml/itemProps1.xml><?xml version="1.0" encoding="utf-8"?>
<ds:datastoreItem xmlns:ds="http://schemas.openxmlformats.org/officeDocument/2006/customXml" ds:itemID="{35BF37E7-4174-400F-8479-2289BA0F5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8AC3FF-D711-424D-8C87-39A12C51A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a937-1196-4670-8cb6-fdf5eca667a3"/>
    <ds:schemaRef ds:uri="bcfceb7b-4e9c-41ee-ad8b-6ff2ee6a97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DD2EA2-0435-4FA6-BA80-AE6CECD05E6A}">
  <ds:schemaRefs>
    <ds:schemaRef ds:uri="http://schemas.microsoft.com/office/2006/metadata/properties"/>
    <ds:schemaRef ds:uri="http://schemas.microsoft.com/office/infopath/2007/PartnerControls"/>
    <ds:schemaRef ds:uri="bdd9a937-1196-4670-8cb6-fdf5eca667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907</Words>
  <Application>Microsoft Office PowerPoint</Application>
  <PresentationFormat>On-screen Show (4:3)</PresentationFormat>
  <Paragraphs>99</Paragraphs>
  <Slides>29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Theories of Motivation</vt:lpstr>
      <vt:lpstr>Learning Goals</vt:lpstr>
      <vt:lpstr>PowerPoint Presentation</vt:lpstr>
      <vt:lpstr>Motivation</vt:lpstr>
      <vt:lpstr>F.W. Taylor’s Scientific  Management</vt:lpstr>
      <vt:lpstr>F.W. Taylor’s Scientific  Management</vt:lpstr>
      <vt:lpstr>F.W. Taylor’s Scientific  Management</vt:lpstr>
      <vt:lpstr>PowerPoint Presentation</vt:lpstr>
      <vt:lpstr>Maslow’s Hierarchy of Human Needs</vt:lpstr>
      <vt:lpstr>Maslow’s Hierarchy of Needs</vt:lpstr>
      <vt:lpstr>Maslow’s Hierarchy Needs </vt:lpstr>
      <vt:lpstr>PowerPoint Presentation</vt:lpstr>
      <vt:lpstr>Herzberg’s two factor theory</vt:lpstr>
      <vt:lpstr>Herzberg’s two factor theory</vt:lpstr>
      <vt:lpstr>Herzberg’s two factor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Useful are Theories of Motivation?</vt:lpstr>
      <vt:lpstr>How Useful are Theories of Motivation?</vt:lpstr>
      <vt:lpstr>How Useful are Theories of Motivation?</vt:lpstr>
      <vt:lpstr>Activity 1“What does a IFY Student need?”</vt:lpstr>
      <vt:lpstr>Activity 2</vt:lpstr>
      <vt:lpstr>Activity 3</vt:lpstr>
      <vt:lpstr>Activity 4</vt:lpstr>
      <vt:lpstr>This weeks graphic organiser</vt:lpstr>
      <vt:lpstr>Homework Exam Practice: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Motivation</dc:title>
  <dc:creator>Chris</dc:creator>
  <cp:lastModifiedBy>Farah mahmood</cp:lastModifiedBy>
  <cp:revision>39</cp:revision>
  <dcterms:created xsi:type="dcterms:W3CDTF">2012-09-04T05:42:25Z</dcterms:created>
  <dcterms:modified xsi:type="dcterms:W3CDTF">2024-03-04T14:14:36Z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0x0101009917E1C4A3B3014EAF6B6F25BEE02620</vt:lpwstr>
  </property>
</Properties>
</file>