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66" r:id="rId5"/>
    <p:sldId id="258" r:id="rId6"/>
    <p:sldId id="268" r:id="rId7"/>
    <p:sldId id="29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98" r:id="rId16"/>
    <p:sldId id="299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300" r:id="rId27"/>
    <p:sldId id="286" r:id="rId28"/>
    <p:sldId id="287" r:id="rId29"/>
    <p:sldId id="288" r:id="rId30"/>
    <p:sldId id="302" r:id="rId31"/>
    <p:sldId id="303" r:id="rId32"/>
    <p:sldId id="304" r:id="rId33"/>
    <p:sldId id="293" r:id="rId34"/>
    <p:sldId id="292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26AA-DF8B-4C06-A8EE-706770C5FEE4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6DBE7-6D59-477F-AB8F-C9E2183EB1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1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2053-8127-416F-8DBE-0FF6B17690B7}" type="datetimeFigureOut">
              <a:rPr lang="en-GB" smtClean="0"/>
              <a:pPr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Organizational Structure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1371823"/>
          </a:xfrm>
        </p:spPr>
        <p:txBody>
          <a:bodyPr lIns="88896" tIns="50798" rIns="88896" bIns="50798"/>
          <a:lstStyle/>
          <a:p>
            <a:pPr defTabSz="914145"/>
            <a:r>
              <a:rPr 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Responsibility </a:t>
            </a:r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vs. </a:t>
            </a:r>
            <a:r>
              <a:rPr 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Authority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647903" y="1980159"/>
            <a:ext cx="4190256" cy="3886646"/>
          </a:xfrm>
        </p:spPr>
        <p:txBody>
          <a:bodyPr lIns="88896" tIns="50798" rIns="88896" bIns="50798" anchor="t"/>
          <a:lstStyle/>
          <a:p>
            <a:pPr marL="0" indent="0" defTabSz="914145">
              <a:spcBef>
                <a:spcPts val="422"/>
              </a:spcBef>
              <a:buNone/>
            </a:pPr>
            <a:r>
              <a:rPr lang="en-US" sz="27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Authority</a:t>
            </a:r>
          </a:p>
          <a:p>
            <a:pPr marL="170775" indent="-170775" defTabSz="914145">
              <a:spcBef>
                <a:spcPts val="422"/>
              </a:spcBef>
            </a:pPr>
            <a:endParaRPr lang="en-US" sz="27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700" dirty="0">
                <a:latin typeface="Arial" charset="0"/>
                <a:cs typeface="Arial" charset="0"/>
                <a:sym typeface="Arial" charset="0"/>
              </a:rPr>
              <a:t>The ability to make the decisions needed to complete a task.</a:t>
            </a: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sz="27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700" dirty="0">
                <a:latin typeface="Arial" charset="0"/>
                <a:cs typeface="Arial" charset="0"/>
                <a:sym typeface="Arial" charset="0"/>
              </a:rPr>
              <a:t>Power which comes from the job.</a:t>
            </a:r>
            <a:endParaRPr lang="en-US" dirty="0"/>
          </a:p>
        </p:txBody>
      </p:sp>
      <p:sp>
        <p:nvSpPr>
          <p:cNvPr id="11277" name="AutoShape 13"/>
          <p:cNvSpPr>
            <a:spLocks/>
          </p:cNvSpPr>
          <p:nvPr/>
        </p:nvSpPr>
        <p:spPr bwMode="auto">
          <a:xfrm>
            <a:off x="456531" y="1980159"/>
            <a:ext cx="4038451" cy="44235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8896" tIns="50798" rIns="88896" bIns="50798"/>
          <a:lstStyle/>
          <a:p>
            <a:pPr marL="68087" indent="-68087" defTabSz="914145">
              <a:spcBef>
                <a:spcPts val="422"/>
              </a:spcBef>
            </a:pPr>
            <a:r>
              <a:rPr lang="en-US" sz="27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Responsibility</a:t>
            </a:r>
          </a:p>
          <a:p>
            <a:pPr marL="68087" indent="-68087" defTabSz="914145">
              <a:spcBef>
                <a:spcPts val="422"/>
              </a:spcBef>
            </a:pPr>
            <a:endParaRPr lang="en-US" sz="2700" dirty="0">
              <a:latin typeface="Arial" charset="0"/>
              <a:cs typeface="Arial" charset="0"/>
              <a:sym typeface="Arial" charset="0"/>
            </a:endParaRPr>
          </a:p>
          <a:p>
            <a:pPr marL="457200" indent="-457200" defTabSz="914145"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Arial" charset="0"/>
                <a:cs typeface="Arial" charset="0"/>
                <a:sym typeface="Arial" charset="0"/>
              </a:rPr>
              <a:t>Being accountable to someone else for both your own actions as well as the actions of your subordinates.</a:t>
            </a:r>
          </a:p>
          <a:p>
            <a:pPr marL="68087" indent="-68087" defTabSz="914145">
              <a:spcBef>
                <a:spcPts val="422"/>
              </a:spcBef>
            </a:pPr>
            <a:endParaRPr lang="en-US" sz="2700" dirty="0">
              <a:latin typeface="Arial" charset="0"/>
              <a:cs typeface="Arial" charset="0"/>
              <a:sym typeface="Arial" charset="0"/>
            </a:endParaRPr>
          </a:p>
          <a:p>
            <a:pPr marL="68087" indent="-68087" defTabSz="914145">
              <a:spcBef>
                <a:spcPts val="422"/>
              </a:spcBef>
            </a:pPr>
            <a:endParaRPr lang="en-US" sz="2700" dirty="0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777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Types of Authority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300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 lIns="88896" tIns="50798" rIns="88896" bIns="50798" anchor="t">
            <a:normAutofit/>
          </a:bodyPr>
          <a:lstStyle/>
          <a:p>
            <a:pPr marL="0" indent="0" defTabSz="914145">
              <a:lnSpc>
                <a:spcPct val="80000"/>
              </a:lnSpc>
              <a:spcBef>
                <a:spcPts val="492"/>
              </a:spcBef>
              <a:buNone/>
            </a:pPr>
            <a:r>
              <a:rPr lang="en-US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Line Authority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Typical of hierarchy.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The power that a manager has over a subordinate.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The authority flows down the </a:t>
            </a:r>
            <a:r>
              <a:rPr lang="ja-JP" altLang="en-US" dirty="0">
                <a:latin typeface="Arial" charset="0"/>
                <a:cs typeface="Arial" charset="0"/>
                <a:sym typeface="Arial" charset="0"/>
              </a:rPr>
              <a:t>‘</a:t>
            </a:r>
            <a:r>
              <a:rPr lang="en-US" dirty="0">
                <a:latin typeface="Arial" charset="0"/>
                <a:cs typeface="Arial" charset="0"/>
                <a:sym typeface="Arial" charset="0"/>
              </a:rPr>
              <a:t>corporate ladder</a:t>
            </a:r>
            <a:r>
              <a:rPr lang="ja-JP" altLang="en-US" dirty="0">
                <a:latin typeface="Arial" charset="0"/>
                <a:cs typeface="Arial" charset="0"/>
                <a:sym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  <a:sym typeface="Arial" charset="0"/>
              </a:rPr>
              <a:t> from the top.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r="8765" b="7821"/>
          <a:stretch/>
        </p:blipFill>
        <p:spPr>
          <a:xfrm>
            <a:off x="4419600" y="1371600"/>
            <a:ext cx="4572000" cy="5234290"/>
          </a:xfrm>
        </p:spPr>
      </p:pic>
    </p:spTree>
    <p:extLst>
      <p:ext uri="{BB962C8B-B14F-4D97-AF65-F5344CB8AC3E}">
        <p14:creationId xmlns:p14="http://schemas.microsoft.com/office/powerpoint/2010/main" val="4207082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Types of Authority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300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 lIns="88896" tIns="50798" rIns="88896" bIns="50798" anchor="t">
            <a:normAutofit/>
          </a:bodyPr>
          <a:lstStyle/>
          <a:p>
            <a:pPr marL="0" indent="0" defTabSz="914145">
              <a:lnSpc>
                <a:spcPct val="80000"/>
              </a:lnSpc>
              <a:spcBef>
                <a:spcPts val="492"/>
              </a:spcBef>
              <a:buNone/>
            </a:pPr>
            <a:r>
              <a:rPr lang="en-US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Staff Authority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A manager or department has an advisory function within another.</a:t>
            </a:r>
          </a:p>
          <a:p>
            <a:pPr lvl="1"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E.g. A marketing manager provides specialist advice to the production department.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Specialists are only advisors and have no authority to make decisions in the other department.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515" y="2667000"/>
            <a:ext cx="4666195" cy="3417986"/>
          </a:xfrm>
        </p:spPr>
      </p:pic>
    </p:spTree>
    <p:extLst>
      <p:ext uri="{BB962C8B-B14F-4D97-AF65-F5344CB8AC3E}">
        <p14:creationId xmlns:p14="http://schemas.microsoft.com/office/powerpoint/2010/main" val="36934076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Types of Authority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300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 lIns="88896" tIns="50798" rIns="88896" bIns="50798" anchor="t">
            <a:normAutofit lnSpcReduction="10000"/>
          </a:bodyPr>
          <a:lstStyle/>
          <a:p>
            <a:pPr marL="0" indent="0" defTabSz="914145">
              <a:lnSpc>
                <a:spcPct val="80000"/>
              </a:lnSpc>
              <a:spcBef>
                <a:spcPts val="492"/>
              </a:spcBef>
              <a:buNone/>
            </a:pPr>
            <a:r>
              <a:rPr lang="en-US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Functional Authority</a:t>
            </a:r>
          </a:p>
          <a:p>
            <a:pPr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The authority comes from the business function.  So, the specialist has the authority to make a line manager accept his/her advice</a:t>
            </a:r>
          </a:p>
          <a:p>
            <a:pPr lvl="1"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lvl="1" defTabSz="914145">
              <a:lnSpc>
                <a:spcPct val="8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E.g. A Finance specialist may have functional authority over a marketing manager in terms of their budget.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76193"/>
            <a:ext cx="4572000" cy="4406747"/>
          </a:xfrm>
        </p:spPr>
      </p:pic>
    </p:spTree>
    <p:extLst>
      <p:ext uri="{BB962C8B-B14F-4D97-AF65-F5344CB8AC3E}">
        <p14:creationId xmlns:p14="http://schemas.microsoft.com/office/powerpoint/2010/main" val="21723151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Delegation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Definition: </a:t>
            </a:r>
          </a:p>
          <a:p>
            <a:r>
              <a:rPr lang="en-US" dirty="0"/>
              <a:t>To give the authority and responsibility for a task / area of responsibility to a subordinate.</a:t>
            </a:r>
          </a:p>
          <a:p>
            <a:endParaRPr lang="en-US" dirty="0"/>
          </a:p>
          <a:p>
            <a:r>
              <a:rPr lang="en-US" dirty="0"/>
              <a:t>With your partner discuss;</a:t>
            </a:r>
          </a:p>
          <a:p>
            <a:pPr lvl="1"/>
            <a:r>
              <a:rPr lang="en-US" dirty="0"/>
              <a:t>Benefits and problems of delegation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6" t="11920" r="11050"/>
          <a:stretch/>
        </p:blipFill>
        <p:spPr>
          <a:xfrm>
            <a:off x="4571392" y="1752600"/>
            <a:ext cx="4609426" cy="3810000"/>
          </a:xfrm>
        </p:spPr>
      </p:pic>
    </p:spTree>
    <p:extLst>
      <p:ext uri="{BB962C8B-B14F-4D97-AF65-F5344CB8AC3E}">
        <p14:creationId xmlns:p14="http://schemas.microsoft.com/office/powerpoint/2010/main" val="288885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1371823"/>
          </a:xfrm>
        </p:spPr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Delegation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6531" y="1980158"/>
            <a:ext cx="8229823" cy="4496098"/>
          </a:xfrm>
        </p:spPr>
        <p:txBody>
          <a:bodyPr lIns="88896" tIns="50798" rIns="88896" bIns="50798" anchor="t">
            <a:noAutofit/>
          </a:bodyPr>
          <a:lstStyle/>
          <a:p>
            <a:pPr marL="0" indent="0" defTabSz="914145">
              <a:lnSpc>
                <a:spcPct val="80000"/>
              </a:lnSpc>
              <a:spcBef>
                <a:spcPts val="492"/>
              </a:spcBef>
              <a:buClr>
                <a:srgbClr val="00007D"/>
              </a:buClr>
              <a:buSzPct val="75000"/>
              <a:buNone/>
            </a:pP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Empowering others to make decisions and carry more responsibility.</a:t>
            </a:r>
          </a:p>
          <a:p>
            <a:pPr marL="130592" indent="-130592" defTabSz="914145">
              <a:lnSpc>
                <a:spcPct val="80000"/>
              </a:lnSpc>
              <a:spcBef>
                <a:spcPts val="492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0" indent="0" defTabSz="914145">
              <a:lnSpc>
                <a:spcPct val="80000"/>
              </a:lnSpc>
              <a:spcBef>
                <a:spcPts val="492"/>
              </a:spcBef>
              <a:buClr>
                <a:srgbClr val="00007D"/>
              </a:buClr>
              <a:buSzPct val="750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When is it effective?</a:t>
            </a:r>
          </a:p>
          <a:p>
            <a:pPr marL="503629" lvl="1" indent="-342900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When managers have confidence in their subordinates</a:t>
            </a:r>
          </a:p>
          <a:p>
            <a:pPr marL="503629" lvl="1" indent="-342900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If managers set clear goals and expectations</a:t>
            </a:r>
          </a:p>
          <a:p>
            <a:pPr marL="503629" lvl="1" indent="-342900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When managers avoid 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“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passing the buck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503629" lvl="1" indent="-342900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Employees are given responsibility AND authority</a:t>
            </a:r>
          </a:p>
          <a:p>
            <a:pPr marL="244442" lvl="1" indent="-83713" defTabSz="914145">
              <a:lnSpc>
                <a:spcPct val="80000"/>
              </a:lnSpc>
              <a:spcBef>
                <a:spcPts val="422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Arial" charset="0"/>
            </a:endParaRPr>
          </a:p>
          <a:p>
            <a:pPr marL="160729" lvl="1" indent="0" defTabSz="914145">
              <a:lnSpc>
                <a:spcPct val="80000"/>
              </a:lnSpc>
              <a:spcBef>
                <a:spcPts val="422"/>
              </a:spcBef>
              <a:buNone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charset="0"/>
              </a:rPr>
              <a:t>(Linked to Motivation)</a:t>
            </a:r>
          </a:p>
        </p:txBody>
      </p:sp>
    </p:spTree>
    <p:extLst>
      <p:ext uri="{BB962C8B-B14F-4D97-AF65-F5344CB8AC3E}">
        <p14:creationId xmlns:p14="http://schemas.microsoft.com/office/powerpoint/2010/main" val="2461749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1371823"/>
          </a:xfrm>
        </p:spPr>
        <p:txBody>
          <a:bodyPr lIns="88896" tIns="50798" rIns="88896" bIns="50798"/>
          <a:lstStyle/>
          <a:p>
            <a:pPr defTabSz="914145"/>
            <a:r>
              <a:rPr lang="en-US" sz="3600" dirty="0" err="1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Centralisation</a:t>
            </a:r>
            <a:r>
              <a:rPr lang="en-US" sz="36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 vs. </a:t>
            </a:r>
            <a:r>
              <a:rPr lang="en-US" sz="3600" dirty="0" err="1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Decentralisation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0" y="2361902"/>
            <a:ext cx="2971353" cy="1067098"/>
            <a:chOff x="0" y="0"/>
            <a:chExt cx="239" cy="120"/>
          </a:xfrm>
          <a:solidFill>
            <a:srgbClr val="FF0000"/>
          </a:solidFill>
        </p:grpSpPr>
        <p:sp>
          <p:nvSpPr>
            <p:cNvPr id="14349" name="AutoShape 13"/>
            <p:cNvSpPr>
              <a:spLocks/>
            </p:cNvSpPr>
            <p:nvPr/>
          </p:nvSpPr>
          <p:spPr bwMode="auto">
            <a:xfrm>
              <a:off x="0" y="0"/>
              <a:ext cx="239" cy="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4350" name="AutoShape 14"/>
            <p:cNvSpPr>
              <a:spLocks/>
            </p:cNvSpPr>
            <p:nvPr/>
          </p:nvSpPr>
          <p:spPr bwMode="auto">
            <a:xfrm>
              <a:off x="30" y="24"/>
              <a:ext cx="179" cy="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6435" tIns="72248" rIns="126435" bIns="72248" anchor="ctr"/>
            <a:lstStyle/>
            <a:p>
              <a:pPr defTabSz="914145"/>
              <a:r>
                <a:rPr lang="en-US" sz="2400" dirty="0">
                  <a:latin typeface="Arial" charset="0"/>
                  <a:cs typeface="Arial" charset="0"/>
                  <a:sym typeface="Arial" charset="0"/>
                </a:rPr>
                <a:t>Complete</a:t>
              </a:r>
              <a:br>
                <a:rPr lang="en-US" sz="2400" dirty="0">
                  <a:latin typeface="Arial" charset="0"/>
                  <a:cs typeface="Arial" charset="0"/>
                  <a:sym typeface="Arial" charset="0"/>
                </a:rPr>
              </a:br>
              <a:r>
                <a:rPr lang="en-US" sz="2400" dirty="0">
                  <a:latin typeface="Arial" charset="0"/>
                  <a:cs typeface="Arial" charset="0"/>
                  <a:sym typeface="Arial" charset="0"/>
                </a:rPr>
                <a:t>Centralization</a:t>
              </a:r>
              <a:endParaRPr lang="en-US" sz="2400" dirty="0"/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6019726" y="2361902"/>
            <a:ext cx="3124274" cy="1067098"/>
            <a:chOff x="0" y="0"/>
            <a:chExt cx="239" cy="120"/>
          </a:xfrm>
          <a:solidFill>
            <a:srgbClr val="00B050"/>
          </a:solidFill>
        </p:grpSpPr>
        <p:sp>
          <p:nvSpPr>
            <p:cNvPr id="14352" name="AutoShape 16"/>
            <p:cNvSpPr>
              <a:spLocks/>
            </p:cNvSpPr>
            <p:nvPr/>
          </p:nvSpPr>
          <p:spPr bwMode="auto">
            <a:xfrm>
              <a:off x="0" y="0"/>
              <a:ext cx="239" cy="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4353" name="AutoShape 17"/>
            <p:cNvSpPr>
              <a:spLocks/>
            </p:cNvSpPr>
            <p:nvPr/>
          </p:nvSpPr>
          <p:spPr bwMode="auto">
            <a:xfrm>
              <a:off x="17" y="24"/>
              <a:ext cx="205" cy="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6435" tIns="72248" rIns="126435" bIns="72248" anchor="ctr"/>
            <a:lstStyle/>
            <a:p>
              <a:pPr defTabSz="914145"/>
              <a:r>
                <a:rPr lang="en-US" sz="2400" dirty="0">
                  <a:latin typeface="Arial" charset="0"/>
                  <a:cs typeface="Arial" charset="0"/>
                  <a:sym typeface="Arial" charset="0"/>
                </a:rPr>
                <a:t>Complete</a:t>
              </a:r>
              <a:br>
                <a:rPr lang="en-US" sz="2400" dirty="0">
                  <a:latin typeface="Arial" charset="0"/>
                  <a:cs typeface="Arial" charset="0"/>
                  <a:sym typeface="Arial" charset="0"/>
                </a:rPr>
              </a:br>
              <a:r>
                <a:rPr lang="en-US" sz="2400" dirty="0">
                  <a:latin typeface="Arial" charset="0"/>
                  <a:cs typeface="Arial" charset="0"/>
                  <a:sym typeface="Arial" charset="0"/>
                </a:rPr>
                <a:t>Decentralization</a:t>
              </a:r>
              <a:endParaRPr lang="en-US" sz="2400" dirty="0"/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971354" y="2209800"/>
            <a:ext cx="3048372" cy="1600199"/>
            <a:chOff x="0" y="-1"/>
            <a:chExt cx="342" cy="73"/>
          </a:xfrm>
        </p:grpSpPr>
        <p:sp>
          <p:nvSpPr>
            <p:cNvPr id="14355" name="AutoShape 19"/>
            <p:cNvSpPr>
              <a:spLocks/>
            </p:cNvSpPr>
            <p:nvPr/>
          </p:nvSpPr>
          <p:spPr bwMode="auto">
            <a:xfrm>
              <a:off x="0" y="0"/>
              <a:ext cx="342" cy="69"/>
            </a:xfrm>
            <a:prstGeom prst="rightArrow">
              <a:avLst>
                <a:gd name="adj1" fmla="val 50000"/>
                <a:gd name="adj2" fmla="val 87129"/>
              </a:avLst>
            </a:prstGeom>
            <a:solidFill>
              <a:srgbClr val="FFFF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4356" name="AutoShape 20"/>
            <p:cNvSpPr>
              <a:spLocks/>
            </p:cNvSpPr>
            <p:nvPr/>
          </p:nvSpPr>
          <p:spPr bwMode="auto">
            <a:xfrm>
              <a:off x="16" y="-1"/>
              <a:ext cx="326" cy="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6435" tIns="72248" rIns="126435" bIns="72248" anchor="ctr"/>
            <a:lstStyle/>
            <a:p>
              <a:pPr defTabSz="914145"/>
              <a:r>
                <a:rPr lang="en-US" sz="24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Subordinate Authority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0" y="3429000"/>
            <a:ext cx="4114800" cy="2895599"/>
          </a:xfrm>
        </p:spPr>
        <p:txBody>
          <a:bodyPr lIns="88896" tIns="50798" rIns="88896" bIns="50798" anchor="t">
            <a:normAutofit/>
          </a:bodyPr>
          <a:lstStyle/>
          <a:p>
            <a:pPr marL="0" indent="0" defTabSz="914145">
              <a:lnSpc>
                <a:spcPct val="90000"/>
              </a:lnSpc>
              <a:spcBef>
                <a:spcPts val="422"/>
              </a:spcBef>
              <a:buClr>
                <a:srgbClr val="00007D"/>
              </a:buClr>
              <a:buSzPct val="75000"/>
              <a:buNone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75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Subordinates have no authority and </a:t>
            </a: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all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 decisions are made by senior leaders.</a:t>
            </a: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75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Very rare in business (Military).</a:t>
            </a:r>
            <a:endParaRPr lang="en-US" sz="2400" dirty="0"/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4800600" y="3429000"/>
            <a:ext cx="3885753" cy="3050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8896" tIns="50798" rIns="88896" bIns="50798"/>
          <a:lstStyle/>
          <a:p>
            <a:pPr defTabSz="914145">
              <a:spcBef>
                <a:spcPts val="422"/>
              </a:spcBef>
              <a:buClr>
                <a:srgbClr val="00007D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342900" indent="-342900" defTabSz="914145">
              <a:spcBef>
                <a:spcPts val="422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Subordinates have the authority to take </a:t>
            </a: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all</a:t>
            </a: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 decisions.</a:t>
            </a:r>
          </a:p>
          <a:p>
            <a:pPr marL="342900" indent="-342900" defTabSz="914145">
              <a:spcBef>
                <a:spcPts val="422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342900" indent="-342900" defTabSz="914145">
              <a:spcBef>
                <a:spcPts val="422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Very rare in business (Doctors in a hospital).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1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30124" presetClass="entr" presetSubtype="4933775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entr" presetSubtype="493408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7" grpId="0" build="p" autoUpdateAnimBg="0"/>
      <p:bldP spid="1435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Advantages of </a:t>
            </a:r>
            <a:r>
              <a:rPr lang="en-US" sz="4400" dirty="0" err="1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Decentralisation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 lIns="88896" tIns="50798" rIns="88896" bIns="50798" anchor="t">
            <a:normAutofit/>
          </a:bodyPr>
          <a:lstStyle/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75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Improves motivation</a:t>
            </a: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75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Reduces burden on senior management</a:t>
            </a: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75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Increases job satisfaction of employees</a:t>
            </a: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75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More flexibility and quicker response times</a:t>
            </a:r>
          </a:p>
          <a:p>
            <a:pPr marL="116082" indent="-116082" defTabSz="914145">
              <a:lnSpc>
                <a:spcPct val="90000"/>
              </a:lnSpc>
              <a:spcBef>
                <a:spcPts val="492"/>
              </a:spcBef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73" y="1339056"/>
            <a:ext cx="4592427" cy="4680744"/>
          </a:xfrm>
        </p:spPr>
      </p:pic>
    </p:spTree>
    <p:extLst>
      <p:ext uri="{BB962C8B-B14F-4D97-AF65-F5344CB8AC3E}">
        <p14:creationId xmlns:p14="http://schemas.microsoft.com/office/powerpoint/2010/main" val="6353695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Types of Business Structures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420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0" y="1371600"/>
            <a:ext cx="4572000" cy="1905001"/>
          </a:xfrm>
        </p:spPr>
        <p:txBody>
          <a:bodyPr lIns="88896" tIns="50798" rIns="88896" bIns="50798" anchor="t">
            <a:noAutofit/>
          </a:bodyPr>
          <a:lstStyle/>
          <a:p>
            <a:pPr marL="0" indent="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Entrepreneurial</a:t>
            </a: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75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Ideal for small business</a:t>
            </a: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75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Decisions can be made quickly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6120"/>
            <a:ext cx="7319843" cy="3947132"/>
          </a:xfr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4572000" cy="152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marL="342900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Clear chain of command</a:t>
            </a:r>
          </a:p>
          <a:p>
            <a:pPr marL="342900" indent="-342900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Not suitable for larger organizations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274134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Finance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10200" y="3907856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Human Resources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8368" y="3926588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Information Tech.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00" y="5334000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Sales &amp; Marketing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7406" y="5333998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Production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4200" y="6011803"/>
            <a:ext cx="2590800" cy="830997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Research &amp; Development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4200" y="4648200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Entrepreneur</a:t>
            </a:r>
            <a:endParaRPr lang="en-GB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141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Rectangle 12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Types of Business Structures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443" name="Rectangle 11"/>
          <p:cNvSpPr>
            <a:spLocks noGrp="1" noChangeArrowheads="1"/>
          </p:cNvSpPr>
          <p:nvPr>
            <p:ph sz="half" idx="1"/>
          </p:nvPr>
        </p:nvSpPr>
        <p:spPr/>
        <p:txBody>
          <a:bodyPr lIns="88896" tIns="50798" rIns="88896" bIns="50798" anchor="t">
            <a:normAutofit lnSpcReduction="10000"/>
          </a:bodyPr>
          <a:lstStyle/>
          <a:p>
            <a:pPr marL="0" indent="0" defTabSz="914145">
              <a:lnSpc>
                <a:spcPct val="90000"/>
              </a:lnSpc>
              <a:spcBef>
                <a:spcPts val="422"/>
              </a:spcBef>
              <a:buNone/>
            </a:pPr>
            <a:r>
              <a:rPr lang="en-US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Hierarchal/Pyramid</a:t>
            </a:r>
          </a:p>
          <a:p>
            <a:pPr marL="125011" indent="-125011" defTabSz="914145">
              <a:lnSpc>
                <a:spcPct val="90000"/>
              </a:lnSpc>
              <a:spcBef>
                <a:spcPts val="422"/>
              </a:spcBef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Traditional business structure</a:t>
            </a:r>
          </a:p>
          <a:p>
            <a:pPr marL="125011" indent="-125011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Decision making is shared throughout the business</a:t>
            </a:r>
          </a:p>
          <a:p>
            <a:pPr marL="125011" indent="-125011"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 err="1">
                <a:latin typeface="Arial" charset="0"/>
                <a:cs typeface="Arial" charset="0"/>
                <a:sym typeface="Arial" charset="0"/>
              </a:rPr>
              <a:t>Specialisation</a:t>
            </a:r>
            <a:r>
              <a:rPr lang="en-US" dirty="0">
                <a:latin typeface="Arial" charset="0"/>
                <a:cs typeface="Arial" charset="0"/>
                <a:sym typeface="Arial" charset="0"/>
              </a:rPr>
              <a:t> of tasks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0432"/>
            <a:ext cx="4038600" cy="5447903"/>
          </a:xfrm>
        </p:spPr>
      </p:pic>
      <p:sp>
        <p:nvSpPr>
          <p:cNvPr id="18" name="TextBox 17"/>
          <p:cNvSpPr txBox="1"/>
          <p:nvPr/>
        </p:nvSpPr>
        <p:spPr>
          <a:xfrm>
            <a:off x="5373329" y="2362200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1D08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Directors /Owners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73329" y="3429000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1D08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Senior Managers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3832" y="4419600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1D08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Middle Managers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832" y="5334000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1D08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Junior Managers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26626" y="6172200"/>
            <a:ext cx="2590800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1D08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Staff</a:t>
            </a:r>
            <a:endParaRPr lang="en-GB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136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Learning Goals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 a simple organisation chart to explain characteristics of organisational structure:  hierarchy, chain of command, wide / narrow span of control, and delayering.</a:t>
            </a:r>
          </a:p>
          <a:p>
            <a:r>
              <a:rPr lang="en-GB" dirty="0"/>
              <a:t>Distinguish between 'Authority' and 'Responsibility'.  </a:t>
            </a:r>
          </a:p>
          <a:p>
            <a:r>
              <a:rPr lang="en-GB" dirty="0"/>
              <a:t>Explain the features of 'centralised' and 'decentralised' organisation structures.  </a:t>
            </a:r>
          </a:p>
          <a:p>
            <a:r>
              <a:rPr lang="en-GB" dirty="0"/>
              <a:t>Discuss the advantages and disadvantages of delegation, for both managers and subordinates.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0629" y="4876725"/>
            <a:ext cx="4191371" cy="1787235"/>
          </a:xfrm>
        </p:spPr>
        <p:txBody>
          <a:bodyPr lIns="88896" tIns="50798" rIns="88896" bIns="50798" anchor="t">
            <a:normAutofit fontScale="62500" lnSpcReduction="20000"/>
          </a:bodyPr>
          <a:lstStyle/>
          <a:p>
            <a:pPr marL="0" indent="0" defTabSz="914145">
              <a:spcBef>
                <a:spcPts val="422"/>
              </a:spcBef>
              <a:buNone/>
            </a:pPr>
            <a:r>
              <a:rPr lang="en-US" sz="38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Matrix Structure</a:t>
            </a: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3800" dirty="0">
                <a:latin typeface="Arial" charset="0"/>
                <a:cs typeface="Arial" charset="0"/>
                <a:sym typeface="Arial" charset="0"/>
              </a:rPr>
              <a:t>Project teams made up of specialists</a:t>
            </a: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3800" dirty="0">
                <a:latin typeface="Arial" charset="0"/>
                <a:cs typeface="Arial" charset="0"/>
                <a:sym typeface="Arial" charset="0"/>
              </a:rPr>
              <a:t>Improves flexibility and motivation of employees</a:t>
            </a:r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914176"/>
          </a:xfrm>
        </p:spPr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Types of Business Structures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9469" name="Group 13"/>
          <p:cNvGrpSpPr>
            <a:grpSpLocks/>
          </p:cNvGrpSpPr>
          <p:nvPr/>
        </p:nvGrpSpPr>
        <p:grpSpPr bwMode="auto">
          <a:xfrm>
            <a:off x="125016" y="2286000"/>
            <a:ext cx="2236886" cy="914177"/>
            <a:chOff x="0" y="0"/>
            <a:chExt cx="214" cy="103"/>
          </a:xfrm>
        </p:grpSpPr>
        <p:sp>
          <p:nvSpPr>
            <p:cNvPr id="19470" name="AutoShape 14"/>
            <p:cNvSpPr>
              <a:spLocks/>
            </p:cNvSpPr>
            <p:nvPr/>
          </p:nvSpPr>
          <p:spPr bwMode="auto">
            <a:xfrm>
              <a:off x="0" y="0"/>
              <a:ext cx="214" cy="1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999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71" name="AutoShape 15"/>
            <p:cNvSpPr>
              <a:spLocks/>
            </p:cNvSpPr>
            <p:nvPr/>
          </p:nvSpPr>
          <p:spPr bwMode="auto">
            <a:xfrm>
              <a:off x="44" y="15"/>
              <a:ext cx="126" cy="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6435" tIns="72248" rIns="126435" bIns="72248" anchor="ctr"/>
            <a:lstStyle/>
            <a:p>
              <a:pPr defTabSz="914145"/>
              <a:r>
                <a:rPr lang="en-US" dirty="0">
                  <a:latin typeface="Arial" charset="0"/>
                  <a:cs typeface="Arial" charset="0"/>
                  <a:sym typeface="Arial" charset="0"/>
                </a:rPr>
                <a:t>Project X</a:t>
              </a:r>
              <a:br>
                <a:rPr lang="en-US" dirty="0">
                  <a:latin typeface="Arial" charset="0"/>
                  <a:cs typeface="Arial" charset="0"/>
                  <a:sym typeface="Arial" charset="0"/>
                </a:rPr>
              </a:br>
              <a:r>
                <a:rPr lang="en-US" dirty="0">
                  <a:latin typeface="Arial" charset="0"/>
                  <a:cs typeface="Arial" charset="0"/>
                  <a:sym typeface="Arial" charset="0"/>
                </a:rPr>
                <a:t>Manager</a:t>
              </a:r>
              <a:endParaRPr lang="en-US" dirty="0"/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125016" y="3580805"/>
            <a:ext cx="2236886" cy="914177"/>
            <a:chOff x="0" y="0"/>
            <a:chExt cx="214" cy="103"/>
          </a:xfrm>
        </p:grpSpPr>
        <p:sp>
          <p:nvSpPr>
            <p:cNvPr id="19473" name="AutoShape 17"/>
            <p:cNvSpPr>
              <a:spLocks/>
            </p:cNvSpPr>
            <p:nvPr/>
          </p:nvSpPr>
          <p:spPr bwMode="auto">
            <a:xfrm>
              <a:off x="0" y="0"/>
              <a:ext cx="214" cy="1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999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74" name="AutoShape 18"/>
            <p:cNvSpPr>
              <a:spLocks/>
            </p:cNvSpPr>
            <p:nvPr/>
          </p:nvSpPr>
          <p:spPr bwMode="auto">
            <a:xfrm>
              <a:off x="44" y="15"/>
              <a:ext cx="126" cy="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6435" tIns="72248" rIns="126435" bIns="72248" anchor="ctr"/>
            <a:lstStyle/>
            <a:p>
              <a:pPr defTabSz="914145"/>
              <a:r>
                <a:rPr lang="en-US">
                  <a:latin typeface="Arial" charset="0"/>
                  <a:cs typeface="Arial" charset="0"/>
                  <a:sym typeface="Arial" charset="0"/>
                </a:rPr>
                <a:t>Project Y</a:t>
              </a:r>
              <a:br>
                <a:rPr lang="en-US">
                  <a:latin typeface="Arial" charset="0"/>
                  <a:cs typeface="Arial" charset="0"/>
                  <a:sym typeface="Arial" charset="0"/>
                </a:rPr>
              </a:br>
              <a:r>
                <a:rPr lang="en-US">
                  <a:latin typeface="Arial" charset="0"/>
                  <a:cs typeface="Arial" charset="0"/>
                  <a:sym typeface="Arial" charset="0"/>
                </a:rPr>
                <a:t>Manager</a:t>
              </a:r>
              <a:endParaRPr lang="en-US"/>
            </a:p>
          </p:txBody>
        </p:sp>
      </p:grp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361903" y="2742531"/>
            <a:ext cx="6476256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2655574" y="1523629"/>
            <a:ext cx="2221152" cy="609451"/>
            <a:chOff x="0" y="0"/>
            <a:chExt cx="214" cy="69"/>
          </a:xfrm>
        </p:grpSpPr>
        <p:sp>
          <p:nvSpPr>
            <p:cNvPr id="19477" name="AutoShape 21"/>
            <p:cNvSpPr>
              <a:spLocks/>
            </p:cNvSpPr>
            <p:nvPr/>
          </p:nvSpPr>
          <p:spPr bwMode="auto">
            <a:xfrm>
              <a:off x="0" y="0"/>
              <a:ext cx="214" cy="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C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78" name="AutoShape 22"/>
            <p:cNvSpPr>
              <a:spLocks/>
            </p:cNvSpPr>
            <p:nvPr/>
          </p:nvSpPr>
          <p:spPr bwMode="auto">
            <a:xfrm>
              <a:off x="39" y="13"/>
              <a:ext cx="135" cy="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6435" tIns="72248" rIns="126435" bIns="72248" anchor="ctr"/>
            <a:lstStyle/>
            <a:p>
              <a:pPr defTabSz="914145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Marketing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79" name="Group 23"/>
          <p:cNvGrpSpPr>
            <a:grpSpLocks/>
          </p:cNvGrpSpPr>
          <p:nvPr/>
        </p:nvGrpSpPr>
        <p:grpSpPr bwMode="auto">
          <a:xfrm>
            <a:off x="4876726" y="1523629"/>
            <a:ext cx="2057176" cy="609451"/>
            <a:chOff x="0" y="0"/>
            <a:chExt cx="214" cy="69"/>
          </a:xfrm>
        </p:grpSpPr>
        <p:sp>
          <p:nvSpPr>
            <p:cNvPr id="19480" name="AutoShape 24"/>
            <p:cNvSpPr>
              <a:spLocks/>
            </p:cNvSpPr>
            <p:nvPr/>
          </p:nvSpPr>
          <p:spPr bwMode="auto">
            <a:xfrm>
              <a:off x="0" y="0"/>
              <a:ext cx="214" cy="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C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81" name="AutoShape 25"/>
            <p:cNvSpPr>
              <a:spLocks/>
            </p:cNvSpPr>
            <p:nvPr/>
          </p:nvSpPr>
          <p:spPr bwMode="auto">
            <a:xfrm>
              <a:off x="50" y="13"/>
              <a:ext cx="113" cy="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6435" tIns="72248" rIns="126435" bIns="72248" anchor="ctr"/>
            <a:lstStyle/>
            <a:p>
              <a:pPr defTabSz="914145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Finance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82" name="Group 26"/>
          <p:cNvGrpSpPr>
            <a:grpSpLocks/>
          </p:cNvGrpSpPr>
          <p:nvPr/>
        </p:nvGrpSpPr>
        <p:grpSpPr bwMode="auto">
          <a:xfrm>
            <a:off x="6937262" y="1523629"/>
            <a:ext cx="1905372" cy="609451"/>
            <a:chOff x="0" y="0"/>
            <a:chExt cx="214" cy="69"/>
          </a:xfrm>
        </p:grpSpPr>
        <p:sp>
          <p:nvSpPr>
            <p:cNvPr id="19483" name="AutoShape 27"/>
            <p:cNvSpPr>
              <a:spLocks/>
            </p:cNvSpPr>
            <p:nvPr/>
          </p:nvSpPr>
          <p:spPr bwMode="auto">
            <a:xfrm>
              <a:off x="0" y="0"/>
              <a:ext cx="214" cy="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C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84" name="AutoShape 28"/>
            <p:cNvSpPr>
              <a:spLocks/>
            </p:cNvSpPr>
            <p:nvPr/>
          </p:nvSpPr>
          <p:spPr bwMode="auto">
            <a:xfrm>
              <a:off x="16" y="13"/>
              <a:ext cx="164" cy="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6435" tIns="72248" rIns="126435" bIns="72248" anchor="ctr"/>
            <a:lstStyle/>
            <a:p>
              <a:pPr defTabSz="914145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Operations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2361903" y="4038451"/>
            <a:ext cx="6476256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3961433" y="2133080"/>
            <a:ext cx="0" cy="2514823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5942707" y="2133080"/>
            <a:ext cx="0" cy="2438921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8076902" y="2133080"/>
            <a:ext cx="0" cy="2438921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19489" name="Group 33"/>
          <p:cNvGrpSpPr>
            <a:grpSpLocks/>
          </p:cNvGrpSpPr>
          <p:nvPr/>
        </p:nvGrpSpPr>
        <p:grpSpPr bwMode="auto">
          <a:xfrm>
            <a:off x="3733726" y="2513708"/>
            <a:ext cx="532432" cy="457646"/>
            <a:chOff x="0" y="0"/>
            <a:chExt cx="60" cy="52"/>
          </a:xfrm>
        </p:grpSpPr>
        <p:sp>
          <p:nvSpPr>
            <p:cNvPr id="19490" name="AutoShape 34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FF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91" name="AutoShape 35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92" name="AutoShape 36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93" name="AutoShape 37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9494" name="Group 38"/>
          <p:cNvGrpSpPr>
            <a:grpSpLocks/>
          </p:cNvGrpSpPr>
          <p:nvPr/>
        </p:nvGrpSpPr>
        <p:grpSpPr bwMode="auto">
          <a:xfrm>
            <a:off x="5637982" y="2513708"/>
            <a:ext cx="533549" cy="457646"/>
            <a:chOff x="0" y="0"/>
            <a:chExt cx="60" cy="52"/>
          </a:xfrm>
        </p:grpSpPr>
        <p:sp>
          <p:nvSpPr>
            <p:cNvPr id="19495" name="AutoShape 39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FF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96" name="AutoShape 40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97" name="AutoShape 41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498" name="AutoShape 42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772177" y="2513708"/>
            <a:ext cx="533549" cy="457646"/>
            <a:chOff x="0" y="0"/>
            <a:chExt cx="60" cy="52"/>
          </a:xfrm>
        </p:grpSpPr>
        <p:sp>
          <p:nvSpPr>
            <p:cNvPr id="19500" name="AutoShape 44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FF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01" name="AutoShape 45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02" name="AutoShape 46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03" name="AutoShape 47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9504" name="Group 48"/>
          <p:cNvGrpSpPr>
            <a:grpSpLocks/>
          </p:cNvGrpSpPr>
          <p:nvPr/>
        </p:nvGrpSpPr>
        <p:grpSpPr bwMode="auto">
          <a:xfrm>
            <a:off x="3656707" y="3809629"/>
            <a:ext cx="533549" cy="456530"/>
            <a:chOff x="0" y="0"/>
            <a:chExt cx="60" cy="52"/>
          </a:xfrm>
        </p:grpSpPr>
        <p:sp>
          <p:nvSpPr>
            <p:cNvPr id="19505" name="AutoShape 49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FF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06" name="AutoShape 50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07" name="AutoShape 51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08" name="AutoShape 52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9509" name="Group 53"/>
          <p:cNvGrpSpPr>
            <a:grpSpLocks/>
          </p:cNvGrpSpPr>
          <p:nvPr/>
        </p:nvGrpSpPr>
        <p:grpSpPr bwMode="auto">
          <a:xfrm>
            <a:off x="5637982" y="3809629"/>
            <a:ext cx="533549" cy="456530"/>
            <a:chOff x="0" y="0"/>
            <a:chExt cx="60" cy="52"/>
          </a:xfrm>
        </p:grpSpPr>
        <p:sp>
          <p:nvSpPr>
            <p:cNvPr id="19510" name="AutoShape 54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FF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11" name="AutoShape 55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12" name="AutoShape 56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13" name="AutoShape 57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9514" name="Group 58"/>
          <p:cNvGrpSpPr>
            <a:grpSpLocks/>
          </p:cNvGrpSpPr>
          <p:nvPr/>
        </p:nvGrpSpPr>
        <p:grpSpPr bwMode="auto">
          <a:xfrm>
            <a:off x="7772177" y="3809629"/>
            <a:ext cx="533549" cy="456530"/>
            <a:chOff x="0" y="0"/>
            <a:chExt cx="60" cy="52"/>
          </a:xfrm>
        </p:grpSpPr>
        <p:sp>
          <p:nvSpPr>
            <p:cNvPr id="19515" name="AutoShape 59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FF00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16" name="AutoShape 60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17" name="AutoShape 61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9518" name="AutoShape 62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0" y="4800600"/>
            <a:ext cx="4113759" cy="161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145"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defTabSz="914145"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Preferred by managers</a:t>
            </a:r>
          </a:p>
          <a:p>
            <a:pPr marL="285750" indent="-285750" defTabSz="914145"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Can be expensive and difficult to coordinate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123451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6531" y="1980158"/>
            <a:ext cx="4038451" cy="4268241"/>
          </a:xfrm>
        </p:spPr>
        <p:txBody>
          <a:bodyPr lIns="88896" tIns="50798" rIns="88896" bIns="50798" anchor="t">
            <a:noAutofit/>
          </a:bodyPr>
          <a:lstStyle/>
          <a:p>
            <a:pPr marL="0" indent="0" defTabSz="914145">
              <a:spcBef>
                <a:spcPts val="422"/>
              </a:spcBef>
              <a:buNone/>
            </a:pPr>
            <a:r>
              <a:rPr lang="en-US" sz="28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Independence Structure</a:t>
            </a: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Emphasis on the individual</a:t>
            </a: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Requires highly skilled and independent workers;</a:t>
            </a:r>
          </a:p>
          <a:p>
            <a:pPr lvl="1" defTabSz="914145"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Doctors</a:t>
            </a:r>
          </a:p>
          <a:p>
            <a:pPr lvl="1" defTabSz="914145"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Lawyers</a:t>
            </a:r>
            <a:endParaRPr lang="en-US" sz="2400" dirty="0"/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1371823"/>
          </a:xfrm>
        </p:spPr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Types of Business Structures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4572000" y="2133080"/>
            <a:ext cx="1904256" cy="1752451"/>
            <a:chOff x="0" y="0"/>
            <a:chExt cx="214" cy="197"/>
          </a:xfrm>
        </p:grpSpPr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0" y="110"/>
              <a:ext cx="214" cy="1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19" y="0"/>
              <a:ext cx="1" cy="197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6" name="Group 16"/>
            <p:cNvGrpSpPr>
              <a:grpSpLocks/>
            </p:cNvGrpSpPr>
            <p:nvPr/>
          </p:nvGrpSpPr>
          <p:grpSpPr bwMode="auto">
            <a:xfrm>
              <a:off x="76" y="51"/>
              <a:ext cx="87" cy="95"/>
              <a:chOff x="0" y="0"/>
              <a:chExt cx="86" cy="94"/>
            </a:xfrm>
          </p:grpSpPr>
          <p:sp>
            <p:nvSpPr>
              <p:cNvPr id="20497" name="AutoShape 17"/>
              <p:cNvSpPr>
                <a:spLocks/>
              </p:cNvSpPr>
              <p:nvPr/>
            </p:nvSpPr>
            <p:spPr bwMode="auto">
              <a:xfrm>
                <a:off x="0" y="0"/>
                <a:ext cx="86" cy="9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9999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98" name="AutoShape 18"/>
              <p:cNvSpPr>
                <a:spLocks/>
              </p:cNvSpPr>
              <p:nvPr/>
            </p:nvSpPr>
            <p:spPr bwMode="auto">
              <a:xfrm>
                <a:off x="24" y="28"/>
                <a:ext cx="10" cy="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7A7A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99" name="AutoShape 19"/>
              <p:cNvSpPr>
                <a:spLocks/>
              </p:cNvSpPr>
              <p:nvPr/>
            </p:nvSpPr>
            <p:spPr bwMode="auto">
              <a:xfrm>
                <a:off x="51" y="28"/>
                <a:ext cx="10" cy="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7A7A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00" name="AutoShape 20"/>
              <p:cNvSpPr>
                <a:spLocks/>
              </p:cNvSpPr>
              <p:nvPr/>
            </p:nvSpPr>
            <p:spPr bwMode="auto">
              <a:xfrm>
                <a:off x="19" y="28"/>
                <a:ext cx="47" cy="49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7009805" y="2133080"/>
            <a:ext cx="1905372" cy="1752451"/>
            <a:chOff x="0" y="0"/>
            <a:chExt cx="214" cy="197"/>
          </a:xfrm>
        </p:grpSpPr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H="1">
              <a:off x="0" y="110"/>
              <a:ext cx="214" cy="1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119" y="0"/>
              <a:ext cx="1" cy="197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4" name="Group 24"/>
            <p:cNvGrpSpPr>
              <a:grpSpLocks/>
            </p:cNvGrpSpPr>
            <p:nvPr/>
          </p:nvGrpSpPr>
          <p:grpSpPr bwMode="auto">
            <a:xfrm>
              <a:off x="76" y="51"/>
              <a:ext cx="87" cy="95"/>
              <a:chOff x="0" y="0"/>
              <a:chExt cx="86" cy="94"/>
            </a:xfrm>
          </p:grpSpPr>
          <p:sp>
            <p:nvSpPr>
              <p:cNvPr id="20505" name="AutoShape 25"/>
              <p:cNvSpPr>
                <a:spLocks/>
              </p:cNvSpPr>
              <p:nvPr/>
            </p:nvSpPr>
            <p:spPr bwMode="auto">
              <a:xfrm>
                <a:off x="0" y="0"/>
                <a:ext cx="86" cy="9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9999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06" name="AutoShape 26"/>
              <p:cNvSpPr>
                <a:spLocks/>
              </p:cNvSpPr>
              <p:nvPr/>
            </p:nvSpPr>
            <p:spPr bwMode="auto">
              <a:xfrm>
                <a:off x="24" y="28"/>
                <a:ext cx="10" cy="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7A7A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07" name="AutoShape 27"/>
              <p:cNvSpPr>
                <a:spLocks/>
              </p:cNvSpPr>
              <p:nvPr/>
            </p:nvSpPr>
            <p:spPr bwMode="auto">
              <a:xfrm>
                <a:off x="51" y="28"/>
                <a:ext cx="10" cy="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7A7A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08" name="AutoShape 28"/>
              <p:cNvSpPr>
                <a:spLocks/>
              </p:cNvSpPr>
              <p:nvPr/>
            </p:nvSpPr>
            <p:spPr bwMode="auto">
              <a:xfrm>
                <a:off x="19" y="28"/>
                <a:ext cx="47" cy="49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4572000" y="4343178"/>
            <a:ext cx="1904256" cy="1752451"/>
            <a:chOff x="0" y="0"/>
            <a:chExt cx="214" cy="197"/>
          </a:xfrm>
        </p:grpSpPr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H="1">
              <a:off x="0" y="110"/>
              <a:ext cx="214" cy="1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119" y="0"/>
              <a:ext cx="1" cy="197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12" name="Group 32"/>
            <p:cNvGrpSpPr>
              <a:grpSpLocks/>
            </p:cNvGrpSpPr>
            <p:nvPr/>
          </p:nvGrpSpPr>
          <p:grpSpPr bwMode="auto">
            <a:xfrm>
              <a:off x="76" y="51"/>
              <a:ext cx="87" cy="95"/>
              <a:chOff x="0" y="0"/>
              <a:chExt cx="86" cy="94"/>
            </a:xfrm>
          </p:grpSpPr>
          <p:sp>
            <p:nvSpPr>
              <p:cNvPr id="20513" name="AutoShape 33"/>
              <p:cNvSpPr>
                <a:spLocks/>
              </p:cNvSpPr>
              <p:nvPr/>
            </p:nvSpPr>
            <p:spPr bwMode="auto">
              <a:xfrm>
                <a:off x="0" y="0"/>
                <a:ext cx="86" cy="9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9999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14" name="AutoShape 34"/>
              <p:cNvSpPr>
                <a:spLocks/>
              </p:cNvSpPr>
              <p:nvPr/>
            </p:nvSpPr>
            <p:spPr bwMode="auto">
              <a:xfrm>
                <a:off x="24" y="28"/>
                <a:ext cx="10" cy="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7A7A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15" name="AutoShape 35"/>
              <p:cNvSpPr>
                <a:spLocks/>
              </p:cNvSpPr>
              <p:nvPr/>
            </p:nvSpPr>
            <p:spPr bwMode="auto">
              <a:xfrm>
                <a:off x="51" y="28"/>
                <a:ext cx="10" cy="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7A7A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16" name="AutoShape 36"/>
              <p:cNvSpPr>
                <a:spLocks/>
              </p:cNvSpPr>
              <p:nvPr/>
            </p:nvSpPr>
            <p:spPr bwMode="auto">
              <a:xfrm>
                <a:off x="19" y="28"/>
                <a:ext cx="47" cy="49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0517" name="Group 37"/>
          <p:cNvGrpSpPr>
            <a:grpSpLocks/>
          </p:cNvGrpSpPr>
          <p:nvPr/>
        </p:nvGrpSpPr>
        <p:grpSpPr bwMode="auto">
          <a:xfrm>
            <a:off x="7085708" y="4266158"/>
            <a:ext cx="1905372" cy="1753568"/>
            <a:chOff x="0" y="0"/>
            <a:chExt cx="214" cy="197"/>
          </a:xfrm>
        </p:grpSpPr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 flipH="1">
              <a:off x="0" y="110"/>
              <a:ext cx="214" cy="1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119" y="0"/>
              <a:ext cx="1" cy="197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20" name="Group 40"/>
            <p:cNvGrpSpPr>
              <a:grpSpLocks/>
            </p:cNvGrpSpPr>
            <p:nvPr/>
          </p:nvGrpSpPr>
          <p:grpSpPr bwMode="auto">
            <a:xfrm>
              <a:off x="76" y="51"/>
              <a:ext cx="87" cy="95"/>
              <a:chOff x="0" y="0"/>
              <a:chExt cx="86" cy="94"/>
            </a:xfrm>
          </p:grpSpPr>
          <p:sp>
            <p:nvSpPr>
              <p:cNvPr id="20521" name="AutoShape 41"/>
              <p:cNvSpPr>
                <a:spLocks/>
              </p:cNvSpPr>
              <p:nvPr/>
            </p:nvSpPr>
            <p:spPr bwMode="auto">
              <a:xfrm>
                <a:off x="0" y="0"/>
                <a:ext cx="86" cy="9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9999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22" name="AutoShape 42"/>
              <p:cNvSpPr>
                <a:spLocks/>
              </p:cNvSpPr>
              <p:nvPr/>
            </p:nvSpPr>
            <p:spPr bwMode="auto">
              <a:xfrm>
                <a:off x="24" y="28"/>
                <a:ext cx="10" cy="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7A7A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23" name="AutoShape 43"/>
              <p:cNvSpPr>
                <a:spLocks/>
              </p:cNvSpPr>
              <p:nvPr/>
            </p:nvSpPr>
            <p:spPr bwMode="auto">
              <a:xfrm>
                <a:off x="51" y="28"/>
                <a:ext cx="10" cy="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7A7A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24" name="AutoShape 44"/>
              <p:cNvSpPr>
                <a:spLocks/>
              </p:cNvSpPr>
              <p:nvPr/>
            </p:nvSpPr>
            <p:spPr bwMode="auto">
              <a:xfrm>
                <a:off x="19" y="28"/>
                <a:ext cx="47" cy="49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318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>
            <a:noAutofit/>
          </a:bodyPr>
          <a:lstStyle/>
          <a:p>
            <a:pPr defTabSz="914145"/>
            <a:r>
              <a:rPr 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Factors Influencing Structure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540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 lIns="88896" tIns="50798" rIns="88896" bIns="50798" anchor="t">
            <a:normAutofit/>
          </a:bodyPr>
          <a:lstStyle/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Size</a:t>
            </a:r>
          </a:p>
          <a:p>
            <a:pPr marL="85946" indent="-85946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Leadership style and  goals of owners/senior managers</a:t>
            </a:r>
          </a:p>
          <a:p>
            <a:pPr marL="85946" indent="-85946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Business objectives</a:t>
            </a:r>
          </a:p>
          <a:p>
            <a:pPr marL="85946" indent="-85946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External Factors</a:t>
            </a:r>
          </a:p>
          <a:p>
            <a:pPr lvl="1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Competition</a:t>
            </a:r>
          </a:p>
          <a:p>
            <a:pPr lvl="1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Industry</a:t>
            </a:r>
          </a:p>
          <a:p>
            <a:pPr lvl="1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Economic climate</a:t>
            </a:r>
          </a:p>
          <a:p>
            <a:pPr marL="85946" indent="-85946" defTabSz="914145">
              <a:lnSpc>
                <a:spcPct val="90000"/>
              </a:lnSpc>
              <a:spcBef>
                <a:spcPts val="492"/>
              </a:spcBef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52309"/>
            <a:ext cx="4495800" cy="4821744"/>
          </a:xfrm>
        </p:spPr>
      </p:pic>
    </p:spTree>
    <p:extLst>
      <p:ext uri="{BB962C8B-B14F-4D97-AF65-F5344CB8AC3E}">
        <p14:creationId xmlns:p14="http://schemas.microsoft.com/office/powerpoint/2010/main" val="35430239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>
            <a:noAutofit/>
          </a:bodyPr>
          <a:lstStyle/>
          <a:p>
            <a:pPr defTabSz="914145"/>
            <a:r>
              <a:rPr 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Factors Influencing Structure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540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 lIns="88896" tIns="50798" rIns="88896" bIns="50798" anchor="t">
            <a:noAutofit/>
          </a:bodyPr>
          <a:lstStyle/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Changes in Technology</a:t>
            </a: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Informal structures within the </a:t>
            </a:r>
            <a:r>
              <a:rPr lang="en-US" sz="2400" dirty="0" err="1">
                <a:latin typeface="Arial" charset="0"/>
                <a:cs typeface="Arial" charset="0"/>
                <a:sym typeface="Arial" charset="0"/>
              </a:rPr>
              <a:t>organisation</a:t>
            </a: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Corporate Culture</a:t>
            </a:r>
          </a:p>
          <a:p>
            <a:pPr lvl="1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Power Culture  </a:t>
            </a:r>
            <a:r>
              <a:rPr lang="en-US" sz="2000" dirty="0">
                <a:latin typeface="Arial" charset="0"/>
                <a:cs typeface="Arial" charset="0"/>
                <a:sym typeface="Arial" charset="0"/>
              </a:rPr>
              <a:t>- entrepreneurial  structure</a:t>
            </a:r>
          </a:p>
          <a:p>
            <a:pPr lvl="1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Role Culture</a:t>
            </a:r>
            <a:r>
              <a:rPr lang="en-US" sz="2000" dirty="0">
                <a:latin typeface="Arial" charset="0"/>
                <a:cs typeface="Arial" charset="0"/>
                <a:sym typeface="Arial" charset="0"/>
              </a:rPr>
              <a:t> - pyramid Structure</a:t>
            </a:r>
          </a:p>
          <a:p>
            <a:pPr lvl="1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Task Culture </a:t>
            </a:r>
            <a:r>
              <a:rPr lang="en-US" sz="2000" dirty="0">
                <a:latin typeface="Arial" charset="0"/>
                <a:cs typeface="Arial" charset="0"/>
                <a:sym typeface="Arial" charset="0"/>
              </a:rPr>
              <a:t>- matrix structure</a:t>
            </a:r>
          </a:p>
          <a:p>
            <a:pPr lvl="1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Person Culture </a:t>
            </a:r>
            <a:r>
              <a:rPr lang="en-US" sz="2000" dirty="0">
                <a:latin typeface="Arial" charset="0"/>
                <a:cs typeface="Arial" charset="0"/>
                <a:sym typeface="Arial" charset="0"/>
              </a:rPr>
              <a:t>- independence structure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81" y="2057400"/>
            <a:ext cx="4345663" cy="4084923"/>
          </a:xfrm>
        </p:spPr>
      </p:pic>
    </p:spTree>
    <p:extLst>
      <p:ext uri="{BB962C8B-B14F-4D97-AF65-F5344CB8AC3E}">
        <p14:creationId xmlns:p14="http://schemas.microsoft.com/office/powerpoint/2010/main" val="29147211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Recent Trends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564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 lIns="88896" tIns="50798" rIns="88896" bIns="50798" anchor="t"/>
          <a:lstStyle/>
          <a:p>
            <a:pPr defTabSz="914145">
              <a:spcBef>
                <a:spcPts val="422"/>
              </a:spcBef>
              <a:buClr>
                <a:schemeClr val="tx1"/>
              </a:buClr>
              <a:buSzPct val="99000"/>
            </a:pPr>
            <a:endParaRPr lang="en-US" altLang="ja-JP" sz="2400" b="1" u="sng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99000"/>
            </a:pPr>
            <a:r>
              <a:rPr lang="ja-JP" altLang="en-US" sz="2400" dirty="0">
                <a:latin typeface="Arial" charset="0"/>
                <a:cs typeface="Arial" charset="0"/>
                <a:sym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Delayering</a:t>
            </a:r>
            <a:r>
              <a:rPr lang="ja-JP" altLang="en-US" sz="2400" dirty="0">
                <a:latin typeface="Arial" charset="0"/>
                <a:cs typeface="Arial" charset="0"/>
                <a:sym typeface="Arial" charset="0"/>
              </a:rPr>
              <a:t>”</a:t>
            </a:r>
            <a:r>
              <a:rPr lang="en-US" altLang="ja-JP" sz="2400" dirty="0">
                <a:latin typeface="Arial" charset="0"/>
                <a:cs typeface="Arial" charset="0"/>
                <a:sym typeface="Arial" charset="0"/>
              </a:rPr>
              <a:t>(Next slide)</a:t>
            </a: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marL="167426" indent="-167426" defTabSz="914145">
              <a:spcBef>
                <a:spcPts val="422"/>
              </a:spcBef>
              <a:buClr>
                <a:schemeClr val="tx1"/>
              </a:buClr>
              <a:buSzPct val="99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99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Profit </a:t>
            </a:r>
            <a:r>
              <a:rPr lang="en-US" sz="2400" dirty="0" err="1">
                <a:latin typeface="Arial" charset="0"/>
                <a:cs typeface="Arial" charset="0"/>
                <a:sym typeface="Arial" charset="0"/>
              </a:rPr>
              <a:t>centres</a:t>
            </a: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marL="167426" indent="-167426" defTabSz="914145">
              <a:spcBef>
                <a:spcPts val="422"/>
              </a:spcBef>
              <a:buClr>
                <a:schemeClr val="tx1"/>
              </a:buClr>
              <a:buSzPct val="99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99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Multi-skilled teams</a:t>
            </a:r>
          </a:p>
          <a:p>
            <a:pPr marL="167426" indent="-167426" defTabSz="914145">
              <a:spcBef>
                <a:spcPts val="422"/>
              </a:spcBef>
              <a:buClr>
                <a:schemeClr val="tx1"/>
              </a:buClr>
              <a:buSzPct val="99000"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22"/>
              </a:spcBef>
              <a:buClr>
                <a:schemeClr val="tx1"/>
              </a:buClr>
              <a:buSzPct val="99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Flatter, more team based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424628" cy="4302950"/>
          </a:xfrm>
        </p:spPr>
      </p:pic>
    </p:spTree>
    <p:extLst>
      <p:ext uri="{BB962C8B-B14F-4D97-AF65-F5344CB8AC3E}">
        <p14:creationId xmlns:p14="http://schemas.microsoft.com/office/powerpoint/2010/main" val="11491251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90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37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Delayering</a:t>
            </a:r>
            <a:r>
              <a:rPr lang="ja-JP" alt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Reducing the size of a hierarchy, by taking  out layers of management.</a:t>
            </a:r>
          </a:p>
          <a:p>
            <a:r>
              <a:rPr lang="en-US" dirty="0"/>
              <a:t>The layers removed are usually ‘Middle’ managers.</a:t>
            </a:r>
          </a:p>
          <a:p>
            <a:pPr lvl="1"/>
            <a:r>
              <a:rPr lang="en-US" dirty="0"/>
              <a:t>E.g.  -  Bank managers responsible for several branches.</a:t>
            </a:r>
          </a:p>
          <a:p>
            <a:pPr lvl="1"/>
            <a:r>
              <a:rPr lang="en-US" dirty="0"/>
              <a:t>A Director of Studies managing several schools.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74" y="1600200"/>
            <a:ext cx="4161626" cy="4921124"/>
          </a:xfrm>
        </p:spPr>
      </p:pic>
    </p:spTree>
    <p:extLst>
      <p:ext uri="{BB962C8B-B14F-4D97-AF65-F5344CB8AC3E}">
        <p14:creationId xmlns:p14="http://schemas.microsoft.com/office/powerpoint/2010/main" val="156667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Delayering</a:t>
            </a:r>
            <a:r>
              <a:rPr lang="ja-JP" altLang="en-US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May not involve cutting jobs and overheads.</a:t>
            </a:r>
          </a:p>
          <a:p>
            <a:r>
              <a:rPr lang="en-US" dirty="0"/>
              <a:t>Does involve increasing the span of control for managers.</a:t>
            </a:r>
          </a:p>
          <a:p>
            <a:r>
              <a:rPr lang="en-US" dirty="0"/>
              <a:t>Layers can be removed without removing a single person, just be moving them around.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2438400"/>
            <a:ext cx="4505545" cy="2581973"/>
          </a:xfrm>
        </p:spPr>
      </p:pic>
    </p:spTree>
    <p:extLst>
      <p:ext uri="{BB962C8B-B14F-4D97-AF65-F5344CB8AC3E}">
        <p14:creationId xmlns:p14="http://schemas.microsoft.com/office/powerpoint/2010/main" val="174951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Opportunities for better delegation,  empowerment, and motivation, as authority is passed downwards.</a:t>
            </a:r>
          </a:p>
          <a:p>
            <a:r>
              <a:rPr lang="en-US" dirty="0"/>
              <a:t>Improved communication.</a:t>
            </a:r>
          </a:p>
          <a:p>
            <a:r>
              <a:rPr lang="en-US" dirty="0"/>
              <a:t>Reduces departmental rivalries.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savings</a:t>
            </a:r>
          </a:p>
          <a:p>
            <a:r>
              <a:rPr lang="en-US" dirty="0"/>
              <a:t>Can encourage innovation.</a:t>
            </a:r>
          </a:p>
          <a:p>
            <a:r>
              <a:rPr lang="en-US" dirty="0"/>
              <a:t>Senior managers are closer to the customers.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t="6945" r="9226" b="2535"/>
          <a:stretch/>
        </p:blipFill>
        <p:spPr>
          <a:xfrm>
            <a:off x="5884605" y="4038601"/>
            <a:ext cx="325939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9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Doesn’t suit some manufacturing businesses with low-skilled workers.</a:t>
            </a:r>
          </a:p>
          <a:p>
            <a:r>
              <a:rPr lang="en-US" sz="3000" dirty="0"/>
              <a:t>Can negatively affect motivation in the short-term, due to the number of job losses.</a:t>
            </a:r>
            <a:endParaRPr lang="en-GB" sz="3000" dirty="0"/>
          </a:p>
          <a:p>
            <a:r>
              <a:rPr lang="en-US" sz="3000" dirty="0"/>
              <a:t>May cause confusion during the change. </a:t>
            </a:r>
          </a:p>
          <a:p>
            <a:r>
              <a:rPr lang="en-US" sz="3000" dirty="0"/>
              <a:t>May cause shortages of certain skills and experience.</a:t>
            </a:r>
            <a:endParaRPr lang="en-GB" sz="3000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increased workload of remaining managers may be too much 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67000"/>
            <a:ext cx="3352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Formal Organization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 lIns="88896" tIns="50798" rIns="88896" bIns="50798" anchor="t">
            <a:noAutofit/>
          </a:bodyPr>
          <a:lstStyle/>
          <a:p>
            <a:pPr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The Internal Structure of a business is determined by:</a:t>
            </a: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Interrelationships between individuals.</a:t>
            </a: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Who is the boss.</a:t>
            </a: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Who has the authority to make decisions.</a:t>
            </a: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Who carries out those decisions.</a:t>
            </a: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How is information communicated.</a:t>
            </a:r>
          </a:p>
          <a:p>
            <a:pPr marL="146219" indent="-146219" defTabSz="914145">
              <a:lnSpc>
                <a:spcPct val="80000"/>
              </a:lnSpc>
              <a:spcBef>
                <a:spcPts val="422"/>
              </a:spcBef>
            </a:pPr>
            <a:endParaRPr lang="en-US" sz="3200" dirty="0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133" name="Picture 13" descr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58" y="2209800"/>
            <a:ext cx="460354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47413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1371823"/>
          </a:xfrm>
        </p:spPr>
        <p:txBody>
          <a:bodyPr lIns="88896" tIns="50798" rIns="88896" bIns="50798">
            <a:normAutofit fontScale="90000"/>
          </a:bodyPr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Any Questions??</a:t>
            </a:r>
            <a:b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4588" name="Picture 12" descr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99"/>
          <a:stretch>
            <a:fillRect/>
          </a:stretch>
        </p:blipFill>
        <p:spPr bwMode="auto">
          <a:xfrm>
            <a:off x="1570569" y="1240612"/>
            <a:ext cx="6037274" cy="561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2886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Homework Exam Practice: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12716"/>
            <a:ext cx="9144000" cy="160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352778"/>
            <a:ext cx="191360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Section A 2008/9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72718"/>
            <a:ext cx="9144000" cy="9340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803386"/>
            <a:ext cx="24721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Section A 2013/14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332919"/>
            <a:ext cx="9144000" cy="12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1794"/>
            <a:ext cx="9144000" cy="30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82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83851"/>
            <a:ext cx="9144000" cy="53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19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500"/>
            <a:ext cx="9144000" cy="67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2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Organization in Business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3200" dirty="0">
                <a:latin typeface="Arial" charset="0"/>
                <a:cs typeface="Arial" charset="0"/>
                <a:sym typeface="Arial" charset="0"/>
              </a:rPr>
              <a:t>The Business Structure may be:</a:t>
            </a: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Developed as a result of the employees.</a:t>
            </a: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Created first, with all positions outlined, then people are hired to fill them.</a:t>
            </a: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lvl="1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dirty="0">
                <a:latin typeface="Arial" charset="0"/>
                <a:cs typeface="Arial" charset="0"/>
                <a:sym typeface="Arial" charset="0"/>
              </a:rPr>
              <a:t>A mix of both.</a:t>
            </a:r>
          </a:p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81981"/>
            <a:ext cx="3962400" cy="3962400"/>
          </a:xfrm>
        </p:spPr>
      </p:pic>
    </p:spTree>
    <p:extLst>
      <p:ext uri="{BB962C8B-B14F-4D97-AF65-F5344CB8AC3E}">
        <p14:creationId xmlns:p14="http://schemas.microsoft.com/office/powerpoint/2010/main" val="260447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Organizational Charts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 lIns="88896" tIns="50798" rIns="88896" bIns="50798" anchor="t">
            <a:noAutofit/>
          </a:bodyPr>
          <a:lstStyle/>
          <a:p>
            <a:pPr marL="0" indent="0" defTabSz="914145">
              <a:lnSpc>
                <a:spcPct val="80000"/>
              </a:lnSpc>
              <a:spcBef>
                <a:spcPts val="422"/>
              </a:spcBef>
              <a:buClr>
                <a:srgbClr val="00007D"/>
              </a:buClr>
              <a:buSzPct val="75000"/>
              <a:buNone/>
            </a:pPr>
            <a:r>
              <a:rPr lang="en-US" sz="28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Why create a chart?</a:t>
            </a:r>
          </a:p>
          <a:p>
            <a:pPr marL="503629" lvl="1" indent="-342900" defTabSz="914145">
              <a:lnSpc>
                <a:spcPct val="80000"/>
              </a:lnSpc>
              <a:spcBef>
                <a:spcPts val="35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80000"/>
              </a:lnSpc>
              <a:spcBef>
                <a:spcPts val="352"/>
              </a:spcBef>
              <a:buClr>
                <a:schemeClr val="tx1"/>
              </a:buClr>
              <a:buSzPct val="100000"/>
            </a:pP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Spot communication problems.</a:t>
            </a:r>
          </a:p>
          <a:p>
            <a:pPr defTabSz="914145">
              <a:lnSpc>
                <a:spcPct val="80000"/>
              </a:lnSpc>
              <a:spcBef>
                <a:spcPts val="352"/>
              </a:spcBef>
              <a:buClr>
                <a:schemeClr val="tx1"/>
              </a:buClr>
              <a:buSzPct val="100000"/>
            </a:pP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Make the structure easy to see, understand, and communicate.</a:t>
            </a:r>
          </a:p>
          <a:p>
            <a:pPr defTabSz="914145">
              <a:lnSpc>
                <a:spcPct val="80000"/>
              </a:lnSpc>
              <a:spcBef>
                <a:spcPts val="352"/>
              </a:spcBef>
              <a:buClr>
                <a:schemeClr val="tx1"/>
              </a:buClr>
              <a:buSzPct val="100000"/>
            </a:pP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Recognize organizational needs;</a:t>
            </a:r>
          </a:p>
          <a:p>
            <a:pPr lvl="1" defTabSz="914145">
              <a:lnSpc>
                <a:spcPct val="80000"/>
              </a:lnSpc>
              <a:spcBef>
                <a:spcPts val="35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Specialists</a:t>
            </a:r>
          </a:p>
          <a:p>
            <a:pPr lvl="1" defTabSz="914145">
              <a:lnSpc>
                <a:spcPct val="80000"/>
              </a:lnSpc>
              <a:spcBef>
                <a:spcPts val="35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Restructuring</a:t>
            </a:r>
          </a:p>
          <a:p>
            <a:pPr lvl="1" defTabSz="914145">
              <a:lnSpc>
                <a:spcPct val="80000"/>
              </a:lnSpc>
              <a:spcBef>
                <a:spcPts val="35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Stream-lining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r="2432"/>
          <a:stretch/>
        </p:blipFill>
        <p:spPr>
          <a:xfrm>
            <a:off x="4179227" y="1905000"/>
            <a:ext cx="4964773" cy="2971800"/>
          </a:xfrm>
        </p:spPr>
      </p:pic>
    </p:spTree>
    <p:extLst>
      <p:ext uri="{BB962C8B-B14F-4D97-AF65-F5344CB8AC3E}">
        <p14:creationId xmlns:p14="http://schemas.microsoft.com/office/powerpoint/2010/main" val="15533592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838274"/>
          </a:xfrm>
        </p:spPr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Hierarchy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51805" y="1752452"/>
            <a:ext cx="3962549" cy="4419079"/>
          </a:xfrm>
        </p:spPr>
        <p:txBody>
          <a:bodyPr lIns="88896" tIns="50798" rIns="88896" bIns="50798" anchor="t"/>
          <a:lstStyle/>
          <a:p>
            <a:pPr marL="0" indent="0" defTabSz="914145">
              <a:spcBef>
                <a:spcPts val="422"/>
              </a:spcBef>
              <a:buClr>
                <a:srgbClr val="00007D"/>
              </a:buClr>
              <a:buSzPct val="75000"/>
              <a:buNone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Chain of Command 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– Shows who has </a:t>
            </a: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authority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 for which areas of the business and who is </a:t>
            </a: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responsible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 to whom.</a:t>
            </a:r>
          </a:p>
          <a:p>
            <a:pPr marL="0" indent="0" defTabSz="914145">
              <a:spcBef>
                <a:spcPts val="422"/>
              </a:spcBef>
              <a:buClr>
                <a:srgbClr val="00007D"/>
              </a:buClr>
              <a:buSzPct val="75000"/>
              <a:buNone/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marL="0" indent="0" defTabSz="914145">
              <a:spcBef>
                <a:spcPts val="422"/>
              </a:spcBef>
              <a:buClr>
                <a:srgbClr val="00007D"/>
              </a:buClr>
              <a:buSzPct val="75000"/>
              <a:buNone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Longer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 = less effective communication</a:t>
            </a:r>
          </a:p>
          <a:p>
            <a:pPr marL="175239" indent="-175239" defTabSz="914145">
              <a:spcBef>
                <a:spcPts val="422"/>
              </a:spcBef>
            </a:pPr>
            <a:endParaRPr lang="en-US" sz="2400" dirty="0">
              <a:latin typeface="Arial" charset="0"/>
              <a:cs typeface="Arial" charset="0"/>
              <a:sym typeface="Arial" charset="0"/>
            </a:endParaRPr>
          </a:p>
          <a:p>
            <a:pPr marL="0" indent="0" defTabSz="914145">
              <a:spcBef>
                <a:spcPts val="422"/>
              </a:spcBef>
              <a:buClr>
                <a:srgbClr val="00007D"/>
              </a:buClr>
              <a:buSzPct val="75000"/>
              <a:buNone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Shorter 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= more individual responsibility</a:t>
            </a:r>
            <a:endParaRPr lang="en-US" dirty="0"/>
          </a:p>
        </p:txBody>
      </p:sp>
      <p:pic>
        <p:nvPicPr>
          <p:cNvPr id="7181" name="Picture 13" descr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1" y="1294805"/>
            <a:ext cx="4904249" cy="492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433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1371823"/>
          </a:xfrm>
        </p:spPr>
        <p:txBody>
          <a:bodyPr lIns="88896" tIns="50798" rIns="88896" bIns="50798"/>
          <a:lstStyle/>
          <a:p>
            <a:pPr defTabSz="914145"/>
            <a:r>
              <a:rPr lang="en-US" sz="39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Span of Control</a:t>
            </a:r>
            <a:br>
              <a:rPr lang="en-US" sz="39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6531" y="1415682"/>
            <a:ext cx="8229823" cy="4809242"/>
          </a:xfrm>
        </p:spPr>
        <p:txBody>
          <a:bodyPr lIns="88896" tIns="50798" rIns="88896" bIns="50798" anchor="t">
            <a:normAutofit/>
          </a:bodyPr>
          <a:lstStyle/>
          <a:p>
            <a:pPr marL="0" indent="0" defTabSz="914145">
              <a:spcBef>
                <a:spcPts val="492"/>
              </a:spcBef>
              <a:buClr>
                <a:srgbClr val="00007D"/>
              </a:buClr>
              <a:buSzPct val="75000"/>
              <a:buNone/>
            </a:pP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Number functions / areas of business, people, or things, for which a manager is responsible.</a:t>
            </a:r>
          </a:p>
          <a:p>
            <a:pPr marL="200911" indent="-200911" defTabSz="914145">
              <a:spcBef>
                <a:spcPts val="492"/>
              </a:spcBef>
            </a:pPr>
            <a:endParaRPr lang="en-US" sz="28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3-6 is preferred… Why?</a:t>
            </a:r>
          </a:p>
          <a:p>
            <a:pPr lvl="1" defTabSz="914145"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Tight managerial control from the top. </a:t>
            </a:r>
          </a:p>
          <a:p>
            <a:pPr lvl="1" defTabSz="914145"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Limitations to any single managers ability to control people and activities.</a:t>
            </a:r>
          </a:p>
          <a:p>
            <a:pPr defTabSz="914145">
              <a:spcBef>
                <a:spcPts val="492"/>
              </a:spcBef>
              <a:buClr>
                <a:schemeClr val="tx1"/>
              </a:buClr>
              <a:buSzPct val="100000"/>
            </a:pPr>
            <a:endParaRPr lang="en-US" sz="25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Subordinates (Definition) 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– People under the authority or control of a manager, within an organization. </a:t>
            </a:r>
            <a:endParaRPr lang="en-US" sz="2500" dirty="0">
              <a:latin typeface="Arial" charset="0"/>
              <a:cs typeface="Arial" charset="0"/>
              <a:sym typeface="Arial" charset="0"/>
            </a:endParaRPr>
          </a:p>
          <a:p>
            <a:pPr marL="381731" lvl="1" indent="-167426" defTabSz="914145">
              <a:spcBef>
                <a:spcPts val="422"/>
              </a:spcBef>
            </a:pPr>
            <a:endParaRPr lang="en-US" sz="2500" dirty="0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11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628" y="1295400"/>
            <a:ext cx="7238628" cy="4342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6531" y="151804"/>
            <a:ext cx="8229823" cy="1371824"/>
          </a:xfrm>
        </p:spPr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Tall Structure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6531" y="5637982"/>
            <a:ext cx="3429000" cy="914176"/>
          </a:xfrm>
        </p:spPr>
        <p:txBody>
          <a:bodyPr lIns="88896" tIns="50798" rIns="88896" bIns="50798" anchor="t">
            <a:normAutofit fontScale="92500" lnSpcReduction="20000"/>
          </a:bodyPr>
          <a:lstStyle/>
          <a:p>
            <a:pPr marL="0" indent="0" defTabSz="914145">
              <a:lnSpc>
                <a:spcPct val="90000"/>
              </a:lnSpc>
              <a:spcBef>
                <a:spcPts val="422"/>
              </a:spcBef>
              <a:buClr>
                <a:srgbClr val="00007D"/>
              </a:buClr>
              <a:buSzPct val="75000"/>
              <a:buNone/>
            </a:pPr>
            <a:endParaRPr lang="en-US" sz="1700" dirty="0">
              <a:latin typeface="Arial" charset="0"/>
              <a:cs typeface="Arial" charset="0"/>
              <a:sym typeface="Arial" charset="0"/>
            </a:endParaRPr>
          </a:p>
          <a:p>
            <a:pPr defTabSz="914145">
              <a:lnSpc>
                <a:spcPct val="90000"/>
              </a:lnSpc>
              <a:spcBef>
                <a:spcPts val="422"/>
              </a:spcBef>
              <a:buClr>
                <a:schemeClr val="tx1"/>
              </a:buClr>
              <a:buSzPct val="100000"/>
            </a:pP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Long Chain of Command</a:t>
            </a:r>
          </a:p>
          <a:p>
            <a:pPr marL="103804" indent="-103804" defTabSz="914145">
              <a:lnSpc>
                <a:spcPct val="90000"/>
              </a:lnSpc>
              <a:spcBef>
                <a:spcPts val="422"/>
              </a:spcBef>
            </a:pPr>
            <a:endParaRPr lang="en-US" sz="1700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266158" y="2208982"/>
            <a:ext cx="0" cy="228823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4266159" y="2437805"/>
            <a:ext cx="1524744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3809628" y="1447726"/>
            <a:ext cx="914176" cy="761256"/>
            <a:chOff x="0" y="0"/>
            <a:chExt cx="103" cy="86"/>
          </a:xfrm>
        </p:grpSpPr>
        <p:sp>
          <p:nvSpPr>
            <p:cNvPr id="9232" name="AutoShape 16"/>
            <p:cNvSpPr>
              <a:spLocks/>
            </p:cNvSpPr>
            <p:nvPr/>
          </p:nvSpPr>
          <p:spPr bwMode="auto">
            <a:xfrm>
              <a:off x="0" y="0"/>
              <a:ext cx="103" cy="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3366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33" name="AutoShape 17"/>
            <p:cNvSpPr>
              <a:spLocks/>
            </p:cNvSpPr>
            <p:nvPr/>
          </p:nvSpPr>
          <p:spPr bwMode="auto">
            <a:xfrm>
              <a:off x="29" y="25"/>
              <a:ext cx="12" cy="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34" name="AutoShape 18"/>
            <p:cNvSpPr>
              <a:spLocks/>
            </p:cNvSpPr>
            <p:nvPr/>
          </p:nvSpPr>
          <p:spPr bwMode="auto">
            <a:xfrm>
              <a:off x="62" y="25"/>
              <a:ext cx="11" cy="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35" name="AutoShape 19"/>
            <p:cNvSpPr>
              <a:spLocks/>
            </p:cNvSpPr>
            <p:nvPr/>
          </p:nvSpPr>
          <p:spPr bwMode="auto">
            <a:xfrm>
              <a:off x="23" y="25"/>
              <a:ext cx="56" cy="45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790902" y="2437804"/>
            <a:ext cx="0" cy="228824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742531" y="2437804"/>
            <a:ext cx="0" cy="228824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9238" name="Group 22"/>
          <p:cNvGrpSpPr>
            <a:grpSpLocks/>
          </p:cNvGrpSpPr>
          <p:nvPr/>
        </p:nvGrpSpPr>
        <p:grpSpPr bwMode="auto">
          <a:xfrm>
            <a:off x="4647903" y="2666628"/>
            <a:ext cx="2057177" cy="1523628"/>
            <a:chOff x="0" y="0"/>
            <a:chExt cx="231" cy="171"/>
          </a:xfrm>
        </p:grpSpPr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204" y="93"/>
              <a:ext cx="1" cy="27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40" name="Group 24"/>
            <p:cNvGrpSpPr>
              <a:grpSpLocks/>
            </p:cNvGrpSpPr>
            <p:nvPr/>
          </p:nvGrpSpPr>
          <p:grpSpPr bwMode="auto">
            <a:xfrm>
              <a:off x="0" y="0"/>
              <a:ext cx="231" cy="171"/>
              <a:chOff x="0" y="0"/>
              <a:chExt cx="231" cy="171"/>
            </a:xfrm>
          </p:grpSpPr>
          <p:grpSp>
            <p:nvGrpSpPr>
              <p:cNvPr id="9241" name="Group 25"/>
              <p:cNvGrpSpPr>
                <a:grpSpLocks/>
              </p:cNvGrpSpPr>
              <p:nvPr/>
            </p:nvGrpSpPr>
            <p:grpSpPr bwMode="auto">
              <a:xfrm>
                <a:off x="85" y="0"/>
                <a:ext cx="78" cy="69"/>
                <a:chOff x="0" y="0"/>
                <a:chExt cx="77" cy="69"/>
              </a:xfrm>
            </p:grpSpPr>
            <p:sp>
              <p:nvSpPr>
                <p:cNvPr id="9242" name="AutoShape 26"/>
                <p:cNvSpPr>
                  <a:spLocks/>
                </p:cNvSpPr>
                <p:nvPr/>
              </p:nvSpPr>
              <p:spPr bwMode="auto">
                <a:xfrm>
                  <a:off x="0" y="0"/>
                  <a:ext cx="77" cy="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3" name="AutoShape 27"/>
                <p:cNvSpPr>
                  <a:spLocks/>
                </p:cNvSpPr>
                <p:nvPr/>
              </p:nvSpPr>
              <p:spPr bwMode="auto">
                <a:xfrm>
                  <a:off x="22" y="20"/>
                  <a:ext cx="9" cy="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4" name="AutoShape 28"/>
                <p:cNvSpPr>
                  <a:spLocks/>
                </p:cNvSpPr>
                <p:nvPr/>
              </p:nvSpPr>
              <p:spPr bwMode="auto">
                <a:xfrm>
                  <a:off x="46" y="20"/>
                  <a:ext cx="9" cy="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5" name="AutoShape 29"/>
                <p:cNvSpPr>
                  <a:spLocks/>
                </p:cNvSpPr>
                <p:nvPr/>
              </p:nvSpPr>
              <p:spPr bwMode="auto">
                <a:xfrm>
                  <a:off x="17" y="20"/>
                  <a:ext cx="43" cy="36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246" name="Line 30"/>
              <p:cNvSpPr>
                <a:spLocks noChangeShapeType="1"/>
              </p:cNvSpPr>
              <p:nvPr/>
            </p:nvSpPr>
            <p:spPr bwMode="auto">
              <a:xfrm>
                <a:off x="119" y="68"/>
                <a:ext cx="1" cy="52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7" name="Line 31"/>
              <p:cNvSpPr>
                <a:spLocks noChangeShapeType="1"/>
              </p:cNvSpPr>
              <p:nvPr/>
            </p:nvSpPr>
            <p:spPr bwMode="auto">
              <a:xfrm flipH="1">
                <a:off x="119" y="93"/>
                <a:ext cx="86" cy="1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93" y="119"/>
                <a:ext cx="61" cy="52"/>
                <a:chOff x="0" y="0"/>
                <a:chExt cx="60" cy="52"/>
              </a:xfrm>
            </p:grpSpPr>
            <p:sp>
              <p:nvSpPr>
                <p:cNvPr id="9249" name="AutoShape 33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0" name="AutoShape 34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1" name="AutoShape 35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2" name="AutoShape 36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9253" name="Group 37"/>
              <p:cNvGrpSpPr>
                <a:grpSpLocks/>
              </p:cNvGrpSpPr>
              <p:nvPr/>
            </p:nvGrpSpPr>
            <p:grpSpPr bwMode="auto">
              <a:xfrm>
                <a:off x="170" y="119"/>
                <a:ext cx="61" cy="52"/>
                <a:chOff x="0" y="0"/>
                <a:chExt cx="60" cy="52"/>
              </a:xfrm>
            </p:grpSpPr>
            <p:sp>
              <p:nvSpPr>
                <p:cNvPr id="9254" name="AutoShape 38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5" name="AutoShape 39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6" name="AutoShape 40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7" name="AutoShape 41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258" name="Line 42"/>
              <p:cNvSpPr>
                <a:spLocks noChangeShapeType="1"/>
              </p:cNvSpPr>
              <p:nvPr/>
            </p:nvSpPr>
            <p:spPr bwMode="auto">
              <a:xfrm flipH="1">
                <a:off x="34" y="93"/>
                <a:ext cx="86" cy="1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Line 43"/>
              <p:cNvSpPr>
                <a:spLocks noChangeShapeType="1"/>
              </p:cNvSpPr>
              <p:nvPr/>
            </p:nvSpPr>
            <p:spPr bwMode="auto">
              <a:xfrm>
                <a:off x="34" y="93"/>
                <a:ext cx="1" cy="27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260" name="Group 44"/>
              <p:cNvGrpSpPr>
                <a:grpSpLocks/>
              </p:cNvGrpSpPr>
              <p:nvPr/>
            </p:nvGrpSpPr>
            <p:grpSpPr bwMode="auto">
              <a:xfrm>
                <a:off x="0" y="119"/>
                <a:ext cx="60" cy="52"/>
                <a:chOff x="0" y="0"/>
                <a:chExt cx="60" cy="52"/>
              </a:xfrm>
            </p:grpSpPr>
            <p:sp>
              <p:nvSpPr>
                <p:cNvPr id="9261" name="AutoShape 45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2" name="AutoShape 46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3" name="AutoShape 47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4" name="AutoShape 48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6476256" y="3504902"/>
            <a:ext cx="0" cy="228824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9266" name="Group 50"/>
          <p:cNvGrpSpPr>
            <a:grpSpLocks/>
          </p:cNvGrpSpPr>
          <p:nvPr/>
        </p:nvGrpSpPr>
        <p:grpSpPr bwMode="auto">
          <a:xfrm>
            <a:off x="2437805" y="2666629"/>
            <a:ext cx="685354" cy="609451"/>
            <a:chOff x="0" y="0"/>
            <a:chExt cx="77" cy="69"/>
          </a:xfrm>
        </p:grpSpPr>
        <p:sp>
          <p:nvSpPr>
            <p:cNvPr id="9267" name="AutoShape 51"/>
            <p:cNvSpPr>
              <a:spLocks/>
            </p:cNvSpPr>
            <p:nvPr/>
          </p:nvSpPr>
          <p:spPr bwMode="auto">
            <a:xfrm>
              <a:off x="0" y="0"/>
              <a:ext cx="77" cy="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3366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68" name="AutoShape 52"/>
            <p:cNvSpPr>
              <a:spLocks/>
            </p:cNvSpPr>
            <p:nvPr/>
          </p:nvSpPr>
          <p:spPr bwMode="auto">
            <a:xfrm>
              <a:off x="22" y="20"/>
              <a:ext cx="9" cy="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69" name="AutoShape 53"/>
            <p:cNvSpPr>
              <a:spLocks/>
            </p:cNvSpPr>
            <p:nvPr/>
          </p:nvSpPr>
          <p:spPr bwMode="auto">
            <a:xfrm>
              <a:off x="46" y="20"/>
              <a:ext cx="9" cy="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70" name="AutoShape 54"/>
            <p:cNvSpPr>
              <a:spLocks/>
            </p:cNvSpPr>
            <p:nvPr/>
          </p:nvSpPr>
          <p:spPr bwMode="auto">
            <a:xfrm>
              <a:off x="17" y="20"/>
              <a:ext cx="43" cy="36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9271" name="Line 55"/>
          <p:cNvSpPr>
            <a:spLocks noChangeShapeType="1"/>
          </p:cNvSpPr>
          <p:nvPr/>
        </p:nvSpPr>
        <p:spPr bwMode="auto">
          <a:xfrm>
            <a:off x="2742531" y="3276080"/>
            <a:ext cx="0" cy="457646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H="1">
            <a:off x="2742530" y="3504902"/>
            <a:ext cx="762372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9273" name="Group 57"/>
          <p:cNvGrpSpPr>
            <a:grpSpLocks/>
          </p:cNvGrpSpPr>
          <p:nvPr/>
        </p:nvGrpSpPr>
        <p:grpSpPr bwMode="auto">
          <a:xfrm>
            <a:off x="2513707" y="3733726"/>
            <a:ext cx="533549" cy="456530"/>
            <a:chOff x="0" y="0"/>
            <a:chExt cx="60" cy="52"/>
          </a:xfrm>
        </p:grpSpPr>
        <p:sp>
          <p:nvSpPr>
            <p:cNvPr id="9274" name="AutoShape 58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3366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75" name="AutoShape 59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76" name="AutoShape 60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77" name="AutoShape 61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9278" name="Group 62"/>
          <p:cNvGrpSpPr>
            <a:grpSpLocks/>
          </p:cNvGrpSpPr>
          <p:nvPr/>
        </p:nvGrpSpPr>
        <p:grpSpPr bwMode="auto">
          <a:xfrm>
            <a:off x="3200177" y="3733726"/>
            <a:ext cx="533549" cy="456530"/>
            <a:chOff x="0" y="0"/>
            <a:chExt cx="60" cy="52"/>
          </a:xfrm>
        </p:grpSpPr>
        <p:sp>
          <p:nvSpPr>
            <p:cNvPr id="9279" name="AutoShape 63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3366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80" name="AutoShape 64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81" name="AutoShape 65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82" name="AutoShape 66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9283" name="Line 67"/>
          <p:cNvSpPr>
            <a:spLocks noChangeShapeType="1"/>
          </p:cNvSpPr>
          <p:nvPr/>
        </p:nvSpPr>
        <p:spPr bwMode="auto">
          <a:xfrm flipH="1">
            <a:off x="1980159" y="3504902"/>
            <a:ext cx="762372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284" name="Line 68"/>
          <p:cNvSpPr>
            <a:spLocks noChangeShapeType="1"/>
          </p:cNvSpPr>
          <p:nvPr/>
        </p:nvSpPr>
        <p:spPr bwMode="auto">
          <a:xfrm>
            <a:off x="1980158" y="3504902"/>
            <a:ext cx="0" cy="228824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9285" name="Group 69"/>
          <p:cNvGrpSpPr>
            <a:grpSpLocks/>
          </p:cNvGrpSpPr>
          <p:nvPr/>
        </p:nvGrpSpPr>
        <p:grpSpPr bwMode="auto">
          <a:xfrm>
            <a:off x="1675433" y="3733726"/>
            <a:ext cx="533549" cy="456530"/>
            <a:chOff x="0" y="0"/>
            <a:chExt cx="60" cy="52"/>
          </a:xfrm>
        </p:grpSpPr>
        <p:sp>
          <p:nvSpPr>
            <p:cNvPr id="9286" name="AutoShape 70"/>
            <p:cNvSpPr>
              <a:spLocks/>
            </p:cNvSpPr>
            <p:nvPr/>
          </p:nvSpPr>
          <p:spPr bwMode="auto">
            <a:xfrm>
              <a:off x="0" y="0"/>
              <a:ext cx="60" cy="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3366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87" name="AutoShape 71"/>
            <p:cNvSpPr>
              <a:spLocks/>
            </p:cNvSpPr>
            <p:nvPr/>
          </p:nvSpPr>
          <p:spPr bwMode="auto">
            <a:xfrm>
              <a:off x="17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88" name="AutoShape 72"/>
            <p:cNvSpPr>
              <a:spLocks/>
            </p:cNvSpPr>
            <p:nvPr/>
          </p:nvSpPr>
          <p:spPr bwMode="auto">
            <a:xfrm>
              <a:off x="36" y="15"/>
              <a:ext cx="7" cy="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9289" name="AutoShape 73"/>
            <p:cNvSpPr>
              <a:spLocks/>
            </p:cNvSpPr>
            <p:nvPr/>
          </p:nvSpPr>
          <p:spPr bwMode="auto">
            <a:xfrm>
              <a:off x="13" y="15"/>
              <a:ext cx="34" cy="27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9290" name="Line 74"/>
          <p:cNvSpPr>
            <a:spLocks noChangeShapeType="1"/>
          </p:cNvSpPr>
          <p:nvPr/>
        </p:nvSpPr>
        <p:spPr bwMode="auto">
          <a:xfrm>
            <a:off x="3504902" y="3504902"/>
            <a:ext cx="0" cy="228824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291" name="Line 75"/>
          <p:cNvSpPr>
            <a:spLocks noChangeShapeType="1"/>
          </p:cNvSpPr>
          <p:nvPr/>
        </p:nvSpPr>
        <p:spPr bwMode="auto">
          <a:xfrm flipH="1">
            <a:off x="2742531" y="2437805"/>
            <a:ext cx="1523628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292" name="Line 76"/>
          <p:cNvSpPr>
            <a:spLocks noChangeShapeType="1"/>
          </p:cNvSpPr>
          <p:nvPr/>
        </p:nvSpPr>
        <p:spPr bwMode="auto">
          <a:xfrm>
            <a:off x="5715000" y="4190256"/>
            <a:ext cx="0" cy="68647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9293" name="Group 77"/>
          <p:cNvGrpSpPr>
            <a:grpSpLocks/>
          </p:cNvGrpSpPr>
          <p:nvPr/>
        </p:nvGrpSpPr>
        <p:grpSpPr bwMode="auto">
          <a:xfrm>
            <a:off x="4114353" y="4570884"/>
            <a:ext cx="3353098" cy="762372"/>
            <a:chOff x="0" y="0"/>
            <a:chExt cx="376" cy="86"/>
          </a:xfrm>
        </p:grpSpPr>
        <p:sp>
          <p:nvSpPr>
            <p:cNvPr id="9294" name="Line 78"/>
            <p:cNvSpPr>
              <a:spLocks noChangeShapeType="1"/>
            </p:cNvSpPr>
            <p:nvPr/>
          </p:nvSpPr>
          <p:spPr bwMode="auto">
            <a:xfrm flipH="1">
              <a:off x="25" y="0"/>
              <a:ext cx="317" cy="1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95" name="Group 79"/>
            <p:cNvGrpSpPr>
              <a:grpSpLocks/>
            </p:cNvGrpSpPr>
            <p:nvPr/>
          </p:nvGrpSpPr>
          <p:grpSpPr bwMode="auto">
            <a:xfrm>
              <a:off x="145" y="34"/>
              <a:ext cx="60" cy="52"/>
              <a:chOff x="0" y="0"/>
              <a:chExt cx="60" cy="52"/>
            </a:xfrm>
          </p:grpSpPr>
          <p:sp>
            <p:nvSpPr>
              <p:cNvPr id="9296" name="AutoShape 80"/>
              <p:cNvSpPr>
                <a:spLocks/>
              </p:cNvSpPr>
              <p:nvPr/>
            </p:nvSpPr>
            <p:spPr bwMode="auto">
              <a:xfrm>
                <a:off x="0" y="0"/>
                <a:ext cx="60" cy="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97" name="AutoShape 81"/>
              <p:cNvSpPr>
                <a:spLocks/>
              </p:cNvSpPr>
              <p:nvPr/>
            </p:nvSpPr>
            <p:spPr bwMode="auto">
              <a:xfrm>
                <a:off x="17" y="15"/>
                <a:ext cx="7" cy="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98" name="AutoShape 82"/>
              <p:cNvSpPr>
                <a:spLocks/>
              </p:cNvSpPr>
              <p:nvPr/>
            </p:nvSpPr>
            <p:spPr bwMode="auto">
              <a:xfrm>
                <a:off x="36" y="15"/>
                <a:ext cx="7" cy="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99" name="AutoShape 83"/>
              <p:cNvSpPr>
                <a:spLocks/>
              </p:cNvSpPr>
              <p:nvPr/>
            </p:nvSpPr>
            <p:spPr bwMode="auto">
              <a:xfrm>
                <a:off x="13" y="15"/>
                <a:ext cx="34" cy="27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300" name="Line 84"/>
            <p:cNvSpPr>
              <a:spLocks noChangeShapeType="1"/>
            </p:cNvSpPr>
            <p:nvPr/>
          </p:nvSpPr>
          <p:spPr bwMode="auto">
            <a:xfrm>
              <a:off x="264" y="0"/>
              <a:ext cx="1" cy="35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01" name="Group 85"/>
            <p:cNvGrpSpPr>
              <a:grpSpLocks/>
            </p:cNvGrpSpPr>
            <p:nvPr/>
          </p:nvGrpSpPr>
          <p:grpSpPr bwMode="auto">
            <a:xfrm>
              <a:off x="230" y="34"/>
              <a:ext cx="61" cy="52"/>
              <a:chOff x="0" y="0"/>
              <a:chExt cx="60" cy="52"/>
            </a:xfrm>
          </p:grpSpPr>
          <p:sp>
            <p:nvSpPr>
              <p:cNvPr id="9302" name="AutoShape 86"/>
              <p:cNvSpPr>
                <a:spLocks/>
              </p:cNvSpPr>
              <p:nvPr/>
            </p:nvSpPr>
            <p:spPr bwMode="auto">
              <a:xfrm>
                <a:off x="0" y="0"/>
                <a:ext cx="60" cy="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03" name="AutoShape 87"/>
              <p:cNvSpPr>
                <a:spLocks/>
              </p:cNvSpPr>
              <p:nvPr/>
            </p:nvSpPr>
            <p:spPr bwMode="auto">
              <a:xfrm>
                <a:off x="17" y="15"/>
                <a:ext cx="7" cy="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04" name="AutoShape 88"/>
              <p:cNvSpPr>
                <a:spLocks/>
              </p:cNvSpPr>
              <p:nvPr/>
            </p:nvSpPr>
            <p:spPr bwMode="auto">
              <a:xfrm>
                <a:off x="36" y="15"/>
                <a:ext cx="7" cy="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05" name="AutoShape 89"/>
              <p:cNvSpPr>
                <a:spLocks/>
              </p:cNvSpPr>
              <p:nvPr/>
            </p:nvSpPr>
            <p:spPr bwMode="auto">
              <a:xfrm>
                <a:off x="13" y="15"/>
                <a:ext cx="34" cy="27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306" name="Group 90"/>
            <p:cNvGrpSpPr>
              <a:grpSpLocks/>
            </p:cNvGrpSpPr>
            <p:nvPr/>
          </p:nvGrpSpPr>
          <p:grpSpPr bwMode="auto">
            <a:xfrm>
              <a:off x="315" y="0"/>
              <a:ext cx="61" cy="86"/>
              <a:chOff x="0" y="0"/>
              <a:chExt cx="60" cy="86"/>
            </a:xfrm>
          </p:grpSpPr>
          <p:sp>
            <p:nvSpPr>
              <p:cNvPr id="9307" name="Line 91"/>
              <p:cNvSpPr>
                <a:spLocks noChangeShapeType="1"/>
              </p:cNvSpPr>
              <p:nvPr/>
            </p:nvSpPr>
            <p:spPr bwMode="auto">
              <a:xfrm>
                <a:off x="25" y="0"/>
                <a:ext cx="1" cy="35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08" name="Group 92"/>
              <p:cNvGrpSpPr>
                <a:grpSpLocks/>
              </p:cNvGrpSpPr>
              <p:nvPr/>
            </p:nvGrpSpPr>
            <p:grpSpPr bwMode="auto">
              <a:xfrm>
                <a:off x="0" y="34"/>
                <a:ext cx="60" cy="52"/>
                <a:chOff x="0" y="0"/>
                <a:chExt cx="60" cy="52"/>
              </a:xfrm>
            </p:grpSpPr>
            <p:sp>
              <p:nvSpPr>
                <p:cNvPr id="9309" name="AutoShape 93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10" name="AutoShape 94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11" name="AutoShape 95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12" name="AutoShape 96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313" name="Group 97"/>
            <p:cNvGrpSpPr>
              <a:grpSpLocks/>
            </p:cNvGrpSpPr>
            <p:nvPr/>
          </p:nvGrpSpPr>
          <p:grpSpPr bwMode="auto">
            <a:xfrm>
              <a:off x="68" y="0"/>
              <a:ext cx="61" cy="86"/>
              <a:chOff x="0" y="0"/>
              <a:chExt cx="60" cy="86"/>
            </a:xfrm>
          </p:grpSpPr>
          <p:sp>
            <p:nvSpPr>
              <p:cNvPr id="9314" name="Line 98"/>
              <p:cNvSpPr>
                <a:spLocks noChangeShapeType="1"/>
              </p:cNvSpPr>
              <p:nvPr/>
            </p:nvSpPr>
            <p:spPr bwMode="auto">
              <a:xfrm>
                <a:off x="25" y="0"/>
                <a:ext cx="1" cy="35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15" name="Group 99"/>
              <p:cNvGrpSpPr>
                <a:grpSpLocks/>
              </p:cNvGrpSpPr>
              <p:nvPr/>
            </p:nvGrpSpPr>
            <p:grpSpPr bwMode="auto">
              <a:xfrm>
                <a:off x="0" y="34"/>
                <a:ext cx="60" cy="52"/>
                <a:chOff x="0" y="0"/>
                <a:chExt cx="60" cy="52"/>
              </a:xfrm>
            </p:grpSpPr>
            <p:sp>
              <p:nvSpPr>
                <p:cNvPr id="9316" name="AutoShape 100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17" name="AutoShape 101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18" name="AutoShape 102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19" name="AutoShape 103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320" name="Group 104"/>
            <p:cNvGrpSpPr>
              <a:grpSpLocks/>
            </p:cNvGrpSpPr>
            <p:nvPr/>
          </p:nvGrpSpPr>
          <p:grpSpPr bwMode="auto">
            <a:xfrm>
              <a:off x="0" y="0"/>
              <a:ext cx="60" cy="86"/>
              <a:chOff x="0" y="0"/>
              <a:chExt cx="60" cy="86"/>
            </a:xfrm>
          </p:grpSpPr>
          <p:sp>
            <p:nvSpPr>
              <p:cNvPr id="9321" name="Line 105"/>
              <p:cNvSpPr>
                <a:spLocks noChangeShapeType="1"/>
              </p:cNvSpPr>
              <p:nvPr/>
            </p:nvSpPr>
            <p:spPr bwMode="auto">
              <a:xfrm>
                <a:off x="25" y="0"/>
                <a:ext cx="1" cy="35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2" name="Group 106"/>
              <p:cNvGrpSpPr>
                <a:grpSpLocks/>
              </p:cNvGrpSpPr>
              <p:nvPr/>
            </p:nvGrpSpPr>
            <p:grpSpPr bwMode="auto">
              <a:xfrm>
                <a:off x="0" y="34"/>
                <a:ext cx="60" cy="52"/>
                <a:chOff x="0" y="0"/>
                <a:chExt cx="60" cy="52"/>
              </a:xfrm>
            </p:grpSpPr>
            <p:sp>
              <p:nvSpPr>
                <p:cNvPr id="9323" name="AutoShape 107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24" name="AutoShape 108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25" name="AutoShape 109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26" name="AutoShape 110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9327" name="Group 111"/>
          <p:cNvGrpSpPr>
            <a:grpSpLocks/>
          </p:cNvGrpSpPr>
          <p:nvPr/>
        </p:nvGrpSpPr>
        <p:grpSpPr bwMode="auto">
          <a:xfrm>
            <a:off x="380628" y="4494982"/>
            <a:ext cx="3353098" cy="762372"/>
            <a:chOff x="0" y="0"/>
            <a:chExt cx="376" cy="86"/>
          </a:xfrm>
        </p:grpSpPr>
        <p:sp>
          <p:nvSpPr>
            <p:cNvPr id="9328" name="Line 112"/>
            <p:cNvSpPr>
              <a:spLocks noChangeShapeType="1"/>
            </p:cNvSpPr>
            <p:nvPr/>
          </p:nvSpPr>
          <p:spPr bwMode="auto">
            <a:xfrm flipH="1">
              <a:off x="25" y="0"/>
              <a:ext cx="317" cy="1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9" name="Group 113"/>
            <p:cNvGrpSpPr>
              <a:grpSpLocks/>
            </p:cNvGrpSpPr>
            <p:nvPr/>
          </p:nvGrpSpPr>
          <p:grpSpPr bwMode="auto">
            <a:xfrm>
              <a:off x="145" y="34"/>
              <a:ext cx="60" cy="52"/>
              <a:chOff x="0" y="0"/>
              <a:chExt cx="60" cy="52"/>
            </a:xfrm>
          </p:grpSpPr>
          <p:sp>
            <p:nvSpPr>
              <p:cNvPr id="9330" name="AutoShape 114"/>
              <p:cNvSpPr>
                <a:spLocks/>
              </p:cNvSpPr>
              <p:nvPr/>
            </p:nvSpPr>
            <p:spPr bwMode="auto">
              <a:xfrm>
                <a:off x="0" y="0"/>
                <a:ext cx="60" cy="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1" name="AutoShape 115"/>
              <p:cNvSpPr>
                <a:spLocks/>
              </p:cNvSpPr>
              <p:nvPr/>
            </p:nvSpPr>
            <p:spPr bwMode="auto">
              <a:xfrm>
                <a:off x="17" y="15"/>
                <a:ext cx="7" cy="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2" name="AutoShape 116"/>
              <p:cNvSpPr>
                <a:spLocks/>
              </p:cNvSpPr>
              <p:nvPr/>
            </p:nvSpPr>
            <p:spPr bwMode="auto">
              <a:xfrm>
                <a:off x="36" y="15"/>
                <a:ext cx="7" cy="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3" name="AutoShape 117"/>
              <p:cNvSpPr>
                <a:spLocks/>
              </p:cNvSpPr>
              <p:nvPr/>
            </p:nvSpPr>
            <p:spPr bwMode="auto">
              <a:xfrm>
                <a:off x="13" y="15"/>
                <a:ext cx="34" cy="27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334" name="Line 118"/>
            <p:cNvSpPr>
              <a:spLocks noChangeShapeType="1"/>
            </p:cNvSpPr>
            <p:nvPr/>
          </p:nvSpPr>
          <p:spPr bwMode="auto">
            <a:xfrm>
              <a:off x="264" y="0"/>
              <a:ext cx="1" cy="35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35" name="Group 119"/>
            <p:cNvGrpSpPr>
              <a:grpSpLocks/>
            </p:cNvGrpSpPr>
            <p:nvPr/>
          </p:nvGrpSpPr>
          <p:grpSpPr bwMode="auto">
            <a:xfrm>
              <a:off x="230" y="34"/>
              <a:ext cx="61" cy="52"/>
              <a:chOff x="0" y="0"/>
              <a:chExt cx="60" cy="52"/>
            </a:xfrm>
          </p:grpSpPr>
          <p:sp>
            <p:nvSpPr>
              <p:cNvPr id="9336" name="AutoShape 120"/>
              <p:cNvSpPr>
                <a:spLocks/>
              </p:cNvSpPr>
              <p:nvPr/>
            </p:nvSpPr>
            <p:spPr bwMode="auto">
              <a:xfrm>
                <a:off x="0" y="0"/>
                <a:ext cx="60" cy="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7" name="AutoShape 121"/>
              <p:cNvSpPr>
                <a:spLocks/>
              </p:cNvSpPr>
              <p:nvPr/>
            </p:nvSpPr>
            <p:spPr bwMode="auto">
              <a:xfrm>
                <a:off x="17" y="15"/>
                <a:ext cx="7" cy="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8" name="AutoShape 122"/>
              <p:cNvSpPr>
                <a:spLocks/>
              </p:cNvSpPr>
              <p:nvPr/>
            </p:nvSpPr>
            <p:spPr bwMode="auto">
              <a:xfrm>
                <a:off x="36" y="15"/>
                <a:ext cx="7" cy="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9" name="AutoShape 123"/>
              <p:cNvSpPr>
                <a:spLocks/>
              </p:cNvSpPr>
              <p:nvPr/>
            </p:nvSpPr>
            <p:spPr bwMode="auto">
              <a:xfrm>
                <a:off x="13" y="15"/>
                <a:ext cx="34" cy="27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340" name="Group 124"/>
            <p:cNvGrpSpPr>
              <a:grpSpLocks/>
            </p:cNvGrpSpPr>
            <p:nvPr/>
          </p:nvGrpSpPr>
          <p:grpSpPr bwMode="auto">
            <a:xfrm>
              <a:off x="315" y="0"/>
              <a:ext cx="61" cy="86"/>
              <a:chOff x="0" y="0"/>
              <a:chExt cx="60" cy="86"/>
            </a:xfrm>
          </p:grpSpPr>
          <p:sp>
            <p:nvSpPr>
              <p:cNvPr id="9341" name="Line 125"/>
              <p:cNvSpPr>
                <a:spLocks noChangeShapeType="1"/>
              </p:cNvSpPr>
              <p:nvPr/>
            </p:nvSpPr>
            <p:spPr bwMode="auto">
              <a:xfrm>
                <a:off x="25" y="0"/>
                <a:ext cx="1" cy="35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42" name="Group 126"/>
              <p:cNvGrpSpPr>
                <a:grpSpLocks/>
              </p:cNvGrpSpPr>
              <p:nvPr/>
            </p:nvGrpSpPr>
            <p:grpSpPr bwMode="auto">
              <a:xfrm>
                <a:off x="0" y="34"/>
                <a:ext cx="60" cy="52"/>
                <a:chOff x="0" y="0"/>
                <a:chExt cx="60" cy="52"/>
              </a:xfrm>
            </p:grpSpPr>
            <p:sp>
              <p:nvSpPr>
                <p:cNvPr id="9343" name="AutoShape 127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44" name="AutoShape 128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45" name="AutoShape 129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46" name="AutoShape 130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347" name="Group 131"/>
            <p:cNvGrpSpPr>
              <a:grpSpLocks/>
            </p:cNvGrpSpPr>
            <p:nvPr/>
          </p:nvGrpSpPr>
          <p:grpSpPr bwMode="auto">
            <a:xfrm>
              <a:off x="68" y="0"/>
              <a:ext cx="60" cy="86"/>
              <a:chOff x="0" y="0"/>
              <a:chExt cx="60" cy="86"/>
            </a:xfrm>
          </p:grpSpPr>
          <p:sp>
            <p:nvSpPr>
              <p:cNvPr id="9348" name="Line 132"/>
              <p:cNvSpPr>
                <a:spLocks noChangeShapeType="1"/>
              </p:cNvSpPr>
              <p:nvPr/>
            </p:nvSpPr>
            <p:spPr bwMode="auto">
              <a:xfrm>
                <a:off x="25" y="0"/>
                <a:ext cx="1" cy="35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49" name="Group 133"/>
              <p:cNvGrpSpPr>
                <a:grpSpLocks/>
              </p:cNvGrpSpPr>
              <p:nvPr/>
            </p:nvGrpSpPr>
            <p:grpSpPr bwMode="auto">
              <a:xfrm>
                <a:off x="0" y="34"/>
                <a:ext cx="60" cy="52"/>
                <a:chOff x="0" y="0"/>
                <a:chExt cx="60" cy="52"/>
              </a:xfrm>
            </p:grpSpPr>
            <p:sp>
              <p:nvSpPr>
                <p:cNvPr id="9350" name="AutoShape 134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51" name="AutoShape 135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52" name="AutoShape 136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53" name="AutoShape 137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354" name="Group 138"/>
            <p:cNvGrpSpPr>
              <a:grpSpLocks/>
            </p:cNvGrpSpPr>
            <p:nvPr/>
          </p:nvGrpSpPr>
          <p:grpSpPr bwMode="auto">
            <a:xfrm>
              <a:off x="0" y="0"/>
              <a:ext cx="60" cy="86"/>
              <a:chOff x="0" y="0"/>
              <a:chExt cx="60" cy="86"/>
            </a:xfrm>
          </p:grpSpPr>
          <p:sp>
            <p:nvSpPr>
              <p:cNvPr id="9355" name="Line 139"/>
              <p:cNvSpPr>
                <a:spLocks noChangeShapeType="1"/>
              </p:cNvSpPr>
              <p:nvPr/>
            </p:nvSpPr>
            <p:spPr bwMode="auto">
              <a:xfrm>
                <a:off x="25" y="0"/>
                <a:ext cx="1" cy="35"/>
              </a:xfrm>
              <a:prstGeom prst="line">
                <a:avLst/>
              </a:prstGeom>
              <a:noFill/>
              <a:ln w="5418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56" name="Group 140"/>
              <p:cNvGrpSpPr>
                <a:grpSpLocks/>
              </p:cNvGrpSpPr>
              <p:nvPr/>
            </p:nvGrpSpPr>
            <p:grpSpPr bwMode="auto">
              <a:xfrm>
                <a:off x="0" y="34"/>
                <a:ext cx="60" cy="52"/>
                <a:chOff x="0" y="0"/>
                <a:chExt cx="60" cy="52"/>
              </a:xfrm>
            </p:grpSpPr>
            <p:sp>
              <p:nvSpPr>
                <p:cNvPr id="9357" name="AutoShape 141"/>
                <p:cNvSpPr>
                  <a:spLocks/>
                </p:cNvSpPr>
                <p:nvPr/>
              </p:nvSpPr>
              <p:spPr bwMode="auto">
                <a:xfrm>
                  <a:off x="0" y="0"/>
                  <a:ext cx="60" cy="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799"/>
                      </a:cubicBezTo>
                      <a:lnTo>
                        <a:pt x="0" y="10800"/>
                      </a:lnTo>
                      <a:cubicBezTo>
                        <a:pt x="0" y="16764"/>
                        <a:pt x="4835" y="21600"/>
                        <a:pt x="10799" y="21600"/>
                      </a:cubicBezTo>
                      <a:cubicBezTo>
                        <a:pt x="10799" y="21600"/>
                        <a:pt x="10799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58" name="AutoShape 142"/>
                <p:cNvSpPr>
                  <a:spLocks/>
                </p:cNvSpPr>
                <p:nvPr/>
              </p:nvSpPr>
              <p:spPr bwMode="auto">
                <a:xfrm>
                  <a:off x="17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59" name="AutoShape 143"/>
                <p:cNvSpPr>
                  <a:spLocks/>
                </p:cNvSpPr>
                <p:nvPr/>
              </p:nvSpPr>
              <p:spPr bwMode="auto">
                <a:xfrm>
                  <a:off x="36" y="15"/>
                  <a:ext cx="7" cy="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4" y="21600"/>
                        <a:pt x="21600" y="16764"/>
                        <a:pt x="21600" y="10800"/>
                      </a:cubicBezTo>
                      <a:cubicBezTo>
                        <a:pt x="21600" y="4835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2952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72248" tIns="72248" rIns="72248" bIns="72248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60" name="AutoShape 144"/>
                <p:cNvSpPr>
                  <a:spLocks/>
                </p:cNvSpPr>
                <p:nvPr/>
              </p:nvSpPr>
              <p:spPr bwMode="auto">
                <a:xfrm>
                  <a:off x="13" y="15"/>
                  <a:ext cx="34" cy="27"/>
                </a:xfrm>
                <a:custGeom>
                  <a:avLst/>
                  <a:gdLst>
                    <a:gd name="T0" fmla="*/ 10800 w 21600"/>
                    <a:gd name="T1" fmla="*/ 10184 h 20368"/>
                    <a:gd name="T2" fmla="*/ 10800 w 21600"/>
                    <a:gd name="T3" fmla="*/ 10184 h 20368"/>
                    <a:gd name="T4" fmla="*/ 10800 w 21600"/>
                    <a:gd name="T5" fmla="*/ 10184 h 20368"/>
                    <a:gd name="T6" fmla="*/ 10800 w 21600"/>
                    <a:gd name="T7" fmla="*/ 10184 h 20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0368">
                      <a:moveTo>
                        <a:pt x="4401" y="0"/>
                      </a:moveTo>
                      <a:cubicBezTo>
                        <a:pt x="3252" y="0"/>
                        <a:pt x="2320" y="926"/>
                        <a:pt x="2320" y="2068"/>
                      </a:cubicBezTo>
                      <a:cubicBezTo>
                        <a:pt x="2320" y="3211"/>
                        <a:pt x="3252" y="4137"/>
                        <a:pt x="4401" y="4137"/>
                      </a:cubicBezTo>
                      <a:cubicBezTo>
                        <a:pt x="5550" y="4137"/>
                        <a:pt x="6481" y="3211"/>
                        <a:pt x="6481" y="2068"/>
                      </a:cubicBezTo>
                      <a:cubicBezTo>
                        <a:pt x="6481" y="926"/>
                        <a:pt x="5550" y="0"/>
                        <a:pt x="4401" y="0"/>
                      </a:cubicBezTo>
                      <a:close/>
                      <a:moveTo>
                        <a:pt x="17198" y="0"/>
                      </a:moveTo>
                      <a:cubicBezTo>
                        <a:pt x="16049" y="0"/>
                        <a:pt x="15118" y="926"/>
                        <a:pt x="15118" y="2068"/>
                      </a:cubicBezTo>
                      <a:cubicBezTo>
                        <a:pt x="15118" y="3211"/>
                        <a:pt x="16049" y="4137"/>
                        <a:pt x="17198" y="4137"/>
                      </a:cubicBezTo>
                      <a:cubicBezTo>
                        <a:pt x="18347" y="4137"/>
                        <a:pt x="19279" y="3211"/>
                        <a:pt x="19279" y="2068"/>
                      </a:cubicBezTo>
                      <a:cubicBezTo>
                        <a:pt x="19279" y="926"/>
                        <a:pt x="18347" y="0"/>
                        <a:pt x="17198" y="0"/>
                      </a:cubicBezTo>
                      <a:close/>
                      <a:moveTo>
                        <a:pt x="0" y="16671"/>
                      </a:moveTo>
                      <a:cubicBezTo>
                        <a:pt x="7199" y="21600"/>
                        <a:pt x="14400" y="21600"/>
                        <a:pt x="21600" y="16671"/>
                      </a:cubicBezTo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3546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defTabSz="583758"/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9361" name="Line 145"/>
          <p:cNvSpPr>
            <a:spLocks noChangeShapeType="1"/>
          </p:cNvSpPr>
          <p:nvPr/>
        </p:nvSpPr>
        <p:spPr bwMode="auto">
          <a:xfrm>
            <a:off x="1980158" y="4190256"/>
            <a:ext cx="0" cy="304726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362" name="AutoShape 146"/>
          <p:cNvSpPr>
            <a:spLocks/>
          </p:cNvSpPr>
          <p:nvPr/>
        </p:nvSpPr>
        <p:spPr bwMode="auto">
          <a:xfrm>
            <a:off x="4419080" y="5637982"/>
            <a:ext cx="3200176" cy="9141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8896" tIns="50798" rIns="88896" bIns="50798"/>
          <a:lstStyle/>
          <a:p>
            <a:pPr defTabSz="914145">
              <a:lnSpc>
                <a:spcPct val="80000"/>
              </a:lnSpc>
              <a:spcBef>
                <a:spcPts val="422"/>
              </a:spcBef>
              <a:buClr>
                <a:srgbClr val="00007D"/>
              </a:buClr>
              <a:buSzPct val="75000"/>
            </a:pPr>
            <a:endParaRPr lang="en-US" sz="1400" dirty="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  <a:p>
            <a:pPr marL="342900" indent="-342900" defTabSz="914145">
              <a:lnSpc>
                <a:spcPct val="80000"/>
              </a:lnSpc>
              <a:spcBef>
                <a:spcPts val="42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rPr>
              <a:t>Narrow Span of Control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901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6531" y="456531"/>
            <a:ext cx="8229823" cy="1371823"/>
          </a:xfrm>
        </p:spPr>
        <p:txBody>
          <a:bodyPr lIns="88896" tIns="50798" rIns="88896" bIns="50798"/>
          <a:lstStyle/>
          <a:p>
            <a:pPr defTabSz="914145"/>
            <a:r>
              <a:rPr lang="en-US" sz="4400" dirty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Flat Structure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0629" y="5257354"/>
            <a:ext cx="8229823" cy="838275"/>
          </a:xfrm>
        </p:spPr>
        <p:txBody>
          <a:bodyPr lIns="88896" tIns="50798" rIns="88896" bIns="50798" anchor="t"/>
          <a:lstStyle/>
          <a:p>
            <a:pPr algn="ctr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Short Chain of Command</a:t>
            </a:r>
          </a:p>
          <a:p>
            <a:pPr algn="ctr" defTabSz="914145">
              <a:lnSpc>
                <a:spcPct val="90000"/>
              </a:lnSpc>
              <a:spcBef>
                <a:spcPts val="492"/>
              </a:spcBef>
              <a:buClr>
                <a:schemeClr val="tx1"/>
              </a:buClr>
              <a:buSzPct val="100000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Wide Span of Control</a:t>
            </a:r>
            <a:endParaRPr lang="en-US" dirty="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266158" y="2437805"/>
            <a:ext cx="0" cy="1295921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4266159" y="2666628"/>
            <a:ext cx="1524744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809628" y="1675433"/>
            <a:ext cx="914176" cy="762372"/>
            <a:chOff x="0" y="0"/>
            <a:chExt cx="103" cy="86"/>
          </a:xfrm>
        </p:grpSpPr>
        <p:sp>
          <p:nvSpPr>
            <p:cNvPr id="10256" name="AutoShape 16"/>
            <p:cNvSpPr>
              <a:spLocks/>
            </p:cNvSpPr>
            <p:nvPr/>
          </p:nvSpPr>
          <p:spPr bwMode="auto">
            <a:xfrm>
              <a:off x="0" y="0"/>
              <a:ext cx="103" cy="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3366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7" name="AutoShape 17"/>
            <p:cNvSpPr>
              <a:spLocks/>
            </p:cNvSpPr>
            <p:nvPr/>
          </p:nvSpPr>
          <p:spPr bwMode="auto">
            <a:xfrm>
              <a:off x="29" y="25"/>
              <a:ext cx="12" cy="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8" name="AutoShape 18"/>
            <p:cNvSpPr>
              <a:spLocks/>
            </p:cNvSpPr>
            <p:nvPr/>
          </p:nvSpPr>
          <p:spPr bwMode="auto">
            <a:xfrm>
              <a:off x="62" y="25"/>
              <a:ext cx="11" cy="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9" name="AutoShape 19"/>
            <p:cNvSpPr>
              <a:spLocks/>
            </p:cNvSpPr>
            <p:nvPr/>
          </p:nvSpPr>
          <p:spPr bwMode="auto">
            <a:xfrm>
              <a:off x="23" y="25"/>
              <a:ext cx="56" cy="45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742531" y="2666629"/>
            <a:ext cx="0" cy="228823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2361902" y="2895452"/>
            <a:ext cx="685354" cy="609451"/>
            <a:chOff x="0" y="0"/>
            <a:chExt cx="77" cy="69"/>
          </a:xfrm>
        </p:grpSpPr>
        <p:sp>
          <p:nvSpPr>
            <p:cNvPr id="10262" name="AutoShape 22"/>
            <p:cNvSpPr>
              <a:spLocks/>
            </p:cNvSpPr>
            <p:nvPr/>
          </p:nvSpPr>
          <p:spPr bwMode="auto">
            <a:xfrm>
              <a:off x="0" y="0"/>
              <a:ext cx="77" cy="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799" y="21600"/>
                  </a:cubicBezTo>
                  <a:cubicBezTo>
                    <a:pt x="10799" y="21600"/>
                    <a:pt x="1079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3366FF"/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3" name="AutoShape 23"/>
            <p:cNvSpPr>
              <a:spLocks/>
            </p:cNvSpPr>
            <p:nvPr/>
          </p:nvSpPr>
          <p:spPr bwMode="auto">
            <a:xfrm>
              <a:off x="22" y="20"/>
              <a:ext cx="9" cy="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4" name="AutoShape 24"/>
            <p:cNvSpPr>
              <a:spLocks/>
            </p:cNvSpPr>
            <p:nvPr/>
          </p:nvSpPr>
          <p:spPr bwMode="auto">
            <a:xfrm>
              <a:off x="46" y="20"/>
              <a:ext cx="9" cy="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295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2248" tIns="72248" rIns="72248" bIns="72248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5" name="AutoShape 25"/>
            <p:cNvSpPr>
              <a:spLocks/>
            </p:cNvSpPr>
            <p:nvPr/>
          </p:nvSpPr>
          <p:spPr bwMode="auto">
            <a:xfrm>
              <a:off x="17" y="20"/>
              <a:ext cx="43" cy="36"/>
            </a:xfrm>
            <a:custGeom>
              <a:avLst/>
              <a:gdLst>
                <a:gd name="T0" fmla="*/ 10800 w 21600"/>
                <a:gd name="T1" fmla="*/ 10184 h 20368"/>
                <a:gd name="T2" fmla="*/ 10800 w 21600"/>
                <a:gd name="T3" fmla="*/ 10184 h 20368"/>
                <a:gd name="T4" fmla="*/ 10800 w 21600"/>
                <a:gd name="T5" fmla="*/ 10184 h 20368"/>
                <a:gd name="T6" fmla="*/ 10800 w 21600"/>
                <a:gd name="T7" fmla="*/ 10184 h 2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0" y="926"/>
                    <a:pt x="2320" y="2068"/>
                  </a:cubicBezTo>
                  <a:cubicBezTo>
                    <a:pt x="2320" y="3211"/>
                    <a:pt x="3252" y="4137"/>
                    <a:pt x="4401" y="4137"/>
                  </a:cubicBezTo>
                  <a:cubicBezTo>
                    <a:pt x="5550" y="4137"/>
                    <a:pt x="6481" y="3211"/>
                    <a:pt x="6481" y="2068"/>
                  </a:cubicBezTo>
                  <a:cubicBezTo>
                    <a:pt x="6481" y="926"/>
                    <a:pt x="5550" y="0"/>
                    <a:pt x="4401" y="0"/>
                  </a:cubicBezTo>
                  <a:close/>
                  <a:moveTo>
                    <a:pt x="17198" y="0"/>
                  </a:moveTo>
                  <a:cubicBezTo>
                    <a:pt x="16049" y="0"/>
                    <a:pt x="15118" y="926"/>
                    <a:pt x="15118" y="2068"/>
                  </a:cubicBezTo>
                  <a:cubicBezTo>
                    <a:pt x="15118" y="3211"/>
                    <a:pt x="16049" y="4137"/>
                    <a:pt x="17198" y="4137"/>
                  </a:cubicBezTo>
                  <a:cubicBezTo>
                    <a:pt x="18347" y="4137"/>
                    <a:pt x="19279" y="3211"/>
                    <a:pt x="19279" y="2068"/>
                  </a:cubicBezTo>
                  <a:cubicBezTo>
                    <a:pt x="19279" y="926"/>
                    <a:pt x="18347" y="0"/>
                    <a:pt x="17198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0" y="21600"/>
                    <a:pt x="21600" y="1667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354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3758"/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2742531" y="2666628"/>
            <a:ext cx="1523628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5486177" y="2666628"/>
            <a:ext cx="685354" cy="838274"/>
            <a:chOff x="0" y="0"/>
            <a:chExt cx="77" cy="94"/>
          </a:xfrm>
        </p:grpSpPr>
        <p:grpSp>
          <p:nvGrpSpPr>
            <p:cNvPr id="10268" name="Group 28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269" name="AutoShape 29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70" name="AutoShape 30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71" name="AutoShape 31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72" name="AutoShape 32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5790902" y="3504902"/>
            <a:ext cx="0" cy="228824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2666628" y="3504902"/>
            <a:ext cx="0" cy="228824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>
            <a:off x="685354" y="3733726"/>
            <a:ext cx="7696275" cy="0"/>
          </a:xfrm>
          <a:prstGeom prst="line">
            <a:avLst/>
          </a:prstGeom>
          <a:noFill/>
          <a:ln w="54186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8076902" y="3733726"/>
            <a:ext cx="685354" cy="838274"/>
            <a:chOff x="0" y="0"/>
            <a:chExt cx="77" cy="94"/>
          </a:xfrm>
        </p:grpSpPr>
        <p:grpSp>
          <p:nvGrpSpPr>
            <p:cNvPr id="10278" name="Group 38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279" name="AutoShape 39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80" name="AutoShape 40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81" name="AutoShape 41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82" name="AutoShape 42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84" name="Group 44"/>
          <p:cNvGrpSpPr>
            <a:grpSpLocks/>
          </p:cNvGrpSpPr>
          <p:nvPr/>
        </p:nvGrpSpPr>
        <p:grpSpPr bwMode="auto">
          <a:xfrm>
            <a:off x="7390433" y="3733726"/>
            <a:ext cx="686469" cy="838274"/>
            <a:chOff x="0" y="0"/>
            <a:chExt cx="77" cy="94"/>
          </a:xfrm>
        </p:grpSpPr>
        <p:grpSp>
          <p:nvGrpSpPr>
            <p:cNvPr id="10285" name="Group 45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286" name="AutoShape 46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87" name="AutoShape 47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88" name="AutoShape 48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89" name="AutoShape 49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1" name="Group 51"/>
          <p:cNvGrpSpPr>
            <a:grpSpLocks/>
          </p:cNvGrpSpPr>
          <p:nvPr/>
        </p:nvGrpSpPr>
        <p:grpSpPr bwMode="auto">
          <a:xfrm>
            <a:off x="6629177" y="3733726"/>
            <a:ext cx="685354" cy="838274"/>
            <a:chOff x="0" y="0"/>
            <a:chExt cx="77" cy="94"/>
          </a:xfrm>
        </p:grpSpPr>
        <p:grpSp>
          <p:nvGrpSpPr>
            <p:cNvPr id="10292" name="Group 52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293" name="AutoShape 53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94" name="AutoShape 54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95" name="AutoShape 55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96" name="AutoShape 56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297" name="Line 57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8" name="Group 58"/>
          <p:cNvGrpSpPr>
            <a:grpSpLocks/>
          </p:cNvGrpSpPr>
          <p:nvPr/>
        </p:nvGrpSpPr>
        <p:grpSpPr bwMode="auto">
          <a:xfrm>
            <a:off x="5790902" y="3733726"/>
            <a:ext cx="685354" cy="838274"/>
            <a:chOff x="0" y="0"/>
            <a:chExt cx="77" cy="94"/>
          </a:xfrm>
        </p:grpSpPr>
        <p:grpSp>
          <p:nvGrpSpPr>
            <p:cNvPr id="10299" name="Group 59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300" name="AutoShape 60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01" name="AutoShape 61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02" name="AutoShape 62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03" name="AutoShape 63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04" name="Line 64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5" name="Group 65"/>
          <p:cNvGrpSpPr>
            <a:grpSpLocks/>
          </p:cNvGrpSpPr>
          <p:nvPr/>
        </p:nvGrpSpPr>
        <p:grpSpPr bwMode="auto">
          <a:xfrm>
            <a:off x="5104433" y="3733726"/>
            <a:ext cx="686469" cy="838274"/>
            <a:chOff x="0" y="0"/>
            <a:chExt cx="77" cy="94"/>
          </a:xfrm>
        </p:grpSpPr>
        <p:grpSp>
          <p:nvGrpSpPr>
            <p:cNvPr id="10306" name="Group 66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307" name="AutoShape 67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08" name="AutoShape 68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09" name="AutoShape 69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10" name="AutoShape 70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2" name="Group 72"/>
          <p:cNvGrpSpPr>
            <a:grpSpLocks/>
          </p:cNvGrpSpPr>
          <p:nvPr/>
        </p:nvGrpSpPr>
        <p:grpSpPr bwMode="auto">
          <a:xfrm>
            <a:off x="4419080" y="3733726"/>
            <a:ext cx="685354" cy="838274"/>
            <a:chOff x="0" y="0"/>
            <a:chExt cx="77" cy="94"/>
          </a:xfrm>
        </p:grpSpPr>
        <p:grpSp>
          <p:nvGrpSpPr>
            <p:cNvPr id="10313" name="Group 73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314" name="AutoShape 74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15" name="AutoShape 75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16" name="AutoShape 76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17" name="AutoShape 77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18" name="Line 78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9" name="Group 79"/>
          <p:cNvGrpSpPr>
            <a:grpSpLocks/>
          </p:cNvGrpSpPr>
          <p:nvPr/>
        </p:nvGrpSpPr>
        <p:grpSpPr bwMode="auto">
          <a:xfrm>
            <a:off x="3504902" y="3733726"/>
            <a:ext cx="685354" cy="838274"/>
            <a:chOff x="0" y="0"/>
            <a:chExt cx="77" cy="94"/>
          </a:xfrm>
        </p:grpSpPr>
        <p:grpSp>
          <p:nvGrpSpPr>
            <p:cNvPr id="10320" name="Group 80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321" name="AutoShape 81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22" name="AutoShape 82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23" name="AutoShape 83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24" name="AutoShape 84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25" name="Line 85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26" name="Group 86"/>
          <p:cNvGrpSpPr>
            <a:grpSpLocks/>
          </p:cNvGrpSpPr>
          <p:nvPr/>
        </p:nvGrpSpPr>
        <p:grpSpPr bwMode="auto">
          <a:xfrm>
            <a:off x="2742531" y="3733726"/>
            <a:ext cx="686469" cy="838274"/>
            <a:chOff x="0" y="0"/>
            <a:chExt cx="77" cy="94"/>
          </a:xfrm>
        </p:grpSpPr>
        <p:grpSp>
          <p:nvGrpSpPr>
            <p:cNvPr id="10327" name="Group 87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328" name="AutoShape 88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29" name="AutoShape 89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30" name="AutoShape 90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31" name="AutoShape 91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32" name="Line 92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33" name="Group 93"/>
          <p:cNvGrpSpPr>
            <a:grpSpLocks/>
          </p:cNvGrpSpPr>
          <p:nvPr/>
        </p:nvGrpSpPr>
        <p:grpSpPr bwMode="auto">
          <a:xfrm>
            <a:off x="1904256" y="3733726"/>
            <a:ext cx="686470" cy="838274"/>
            <a:chOff x="0" y="0"/>
            <a:chExt cx="77" cy="94"/>
          </a:xfrm>
        </p:grpSpPr>
        <p:grpSp>
          <p:nvGrpSpPr>
            <p:cNvPr id="10334" name="Group 94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335" name="AutoShape 95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36" name="AutoShape 96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37" name="AutoShape 97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38" name="AutoShape 98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39" name="Line 99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40" name="Group 100"/>
          <p:cNvGrpSpPr>
            <a:grpSpLocks/>
          </p:cNvGrpSpPr>
          <p:nvPr/>
        </p:nvGrpSpPr>
        <p:grpSpPr bwMode="auto">
          <a:xfrm>
            <a:off x="1141884" y="3733726"/>
            <a:ext cx="686469" cy="838274"/>
            <a:chOff x="0" y="0"/>
            <a:chExt cx="77" cy="94"/>
          </a:xfrm>
        </p:grpSpPr>
        <p:grpSp>
          <p:nvGrpSpPr>
            <p:cNvPr id="10341" name="Group 101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342" name="AutoShape 102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43" name="AutoShape 103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44" name="AutoShape 104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45" name="AutoShape 105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46" name="Line 106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47" name="Group 107"/>
          <p:cNvGrpSpPr>
            <a:grpSpLocks/>
          </p:cNvGrpSpPr>
          <p:nvPr/>
        </p:nvGrpSpPr>
        <p:grpSpPr bwMode="auto">
          <a:xfrm>
            <a:off x="380628" y="3733726"/>
            <a:ext cx="685354" cy="838274"/>
            <a:chOff x="0" y="0"/>
            <a:chExt cx="77" cy="94"/>
          </a:xfrm>
        </p:grpSpPr>
        <p:grpSp>
          <p:nvGrpSpPr>
            <p:cNvPr id="10348" name="Group 108"/>
            <p:cNvGrpSpPr>
              <a:grpSpLocks/>
            </p:cNvGrpSpPr>
            <p:nvPr/>
          </p:nvGrpSpPr>
          <p:grpSpPr bwMode="auto">
            <a:xfrm>
              <a:off x="0" y="25"/>
              <a:ext cx="77" cy="69"/>
              <a:chOff x="0" y="0"/>
              <a:chExt cx="77" cy="69"/>
            </a:xfrm>
          </p:grpSpPr>
          <p:sp>
            <p:nvSpPr>
              <p:cNvPr id="10349" name="AutoShape 109"/>
              <p:cNvSpPr>
                <a:spLocks/>
              </p:cNvSpPr>
              <p:nvPr/>
            </p:nvSpPr>
            <p:spPr bwMode="auto">
              <a:xfrm>
                <a:off x="0" y="0"/>
                <a:ext cx="77" cy="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lnTo>
                      <a:pt x="0" y="10800"/>
                    </a:ln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0799" y="21600"/>
                      <a:pt x="10799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3366FF"/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50" name="AutoShape 110"/>
              <p:cNvSpPr>
                <a:spLocks/>
              </p:cNvSpPr>
              <p:nvPr/>
            </p:nvSpPr>
            <p:spPr bwMode="auto">
              <a:xfrm>
                <a:off x="22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51" name="AutoShape 111"/>
              <p:cNvSpPr>
                <a:spLocks/>
              </p:cNvSpPr>
              <p:nvPr/>
            </p:nvSpPr>
            <p:spPr bwMode="auto">
              <a:xfrm>
                <a:off x="46" y="2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2952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2248" tIns="72248" rIns="72248" bIns="72248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52" name="AutoShape 112"/>
              <p:cNvSpPr>
                <a:spLocks/>
              </p:cNvSpPr>
              <p:nvPr/>
            </p:nvSpPr>
            <p:spPr bwMode="auto">
              <a:xfrm>
                <a:off x="17" y="20"/>
                <a:ext cx="43" cy="36"/>
              </a:xfrm>
              <a:custGeom>
                <a:avLst/>
                <a:gdLst>
                  <a:gd name="T0" fmla="*/ 10800 w 21600"/>
                  <a:gd name="T1" fmla="*/ 10184 h 20368"/>
                  <a:gd name="T2" fmla="*/ 10800 w 21600"/>
                  <a:gd name="T3" fmla="*/ 10184 h 20368"/>
                  <a:gd name="T4" fmla="*/ 10800 w 21600"/>
                  <a:gd name="T5" fmla="*/ 10184 h 20368"/>
                  <a:gd name="T6" fmla="*/ 10800 w 21600"/>
                  <a:gd name="T7" fmla="*/ 10184 h 20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0" y="926"/>
                      <a:pt x="2320" y="2068"/>
                    </a:cubicBezTo>
                    <a:cubicBezTo>
                      <a:pt x="2320" y="3211"/>
                      <a:pt x="3252" y="4137"/>
                      <a:pt x="4401" y="4137"/>
                    </a:cubicBezTo>
                    <a:cubicBezTo>
                      <a:pt x="5550" y="4137"/>
                      <a:pt x="6481" y="3211"/>
                      <a:pt x="6481" y="2068"/>
                    </a:cubicBezTo>
                    <a:cubicBezTo>
                      <a:pt x="6481" y="926"/>
                      <a:pt x="5550" y="0"/>
                      <a:pt x="4401" y="0"/>
                    </a:cubicBezTo>
                    <a:close/>
                    <a:moveTo>
                      <a:pt x="17198" y="0"/>
                    </a:moveTo>
                    <a:cubicBezTo>
                      <a:pt x="16049" y="0"/>
                      <a:pt x="15118" y="926"/>
                      <a:pt x="15118" y="2068"/>
                    </a:cubicBezTo>
                    <a:cubicBezTo>
                      <a:pt x="15118" y="3211"/>
                      <a:pt x="16049" y="4137"/>
                      <a:pt x="17198" y="4137"/>
                    </a:cubicBezTo>
                    <a:cubicBezTo>
                      <a:pt x="18347" y="4137"/>
                      <a:pt x="19279" y="3211"/>
                      <a:pt x="19279" y="2068"/>
                    </a:cubicBezTo>
                    <a:cubicBezTo>
                      <a:pt x="19279" y="926"/>
                      <a:pt x="18347" y="0"/>
                      <a:pt x="17198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0" y="21600"/>
                      <a:pt x="21600" y="16671"/>
                    </a:cubicBezTo>
                  </a:path>
                </a:pathLst>
              </a:custGeom>
              <a:solidFill>
                <a:srgbClr val="000000">
                  <a:alpha val="0"/>
                </a:srgbClr>
              </a:solidFill>
              <a:ln w="13546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583758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53" name="Line 113"/>
            <p:cNvSpPr>
              <a:spLocks noChangeShapeType="1"/>
            </p:cNvSpPr>
            <p:nvPr/>
          </p:nvSpPr>
          <p:spPr bwMode="auto">
            <a:xfrm>
              <a:off x="34" y="0"/>
              <a:ext cx="1" cy="26"/>
            </a:xfrm>
            <a:prstGeom prst="line">
              <a:avLst/>
            </a:prstGeom>
            <a:noFill/>
            <a:ln w="54186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2813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bdd9a937-1196-4670-8cb6-fdf5eca667a3">Business Studies</Module>
    <Description0 xmlns="bdd9a937-1196-4670-8cb6-fdf5eca667a3">Organisational Structure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17E1C4A3B3014EAF6B6F25BEE02620" ma:contentTypeVersion="6" ma:contentTypeDescription="Create a new document." ma:contentTypeScope="" ma:versionID="72fdc934266f457bcaa3695ba46cc452">
  <xsd:schema xmlns:xsd="http://www.w3.org/2001/XMLSchema" xmlns:xs="http://www.w3.org/2001/XMLSchema" xmlns:p="http://schemas.microsoft.com/office/2006/metadata/properties" xmlns:ns2="bdd9a937-1196-4670-8cb6-fdf5eca667a3" xmlns:ns3="bcfceb7b-4e9c-41ee-ad8b-6ff2ee6a971d" targetNamespace="http://schemas.microsoft.com/office/2006/metadata/properties" ma:root="true" ma:fieldsID="15b35c56d44683d7997e14e45f565369" ns2:_="" ns3:_="">
    <xsd:import namespace="bdd9a937-1196-4670-8cb6-fdf5eca667a3"/>
    <xsd:import namespace="bcfceb7b-4e9c-41ee-ad8b-6ff2ee6a971d"/>
    <xsd:element name="properties">
      <xsd:complexType>
        <xsd:sequence>
          <xsd:element name="documentManagement">
            <xsd:complexType>
              <xsd:all>
                <xsd:element ref="ns2:Description0"/>
                <xsd:element ref="ns2:Module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a937-1196-4670-8cb6-fdf5eca667a3" elementFormDefault="qualified">
    <xsd:import namespace="http://schemas.microsoft.com/office/2006/documentManagement/types"/>
    <xsd:import namespace="http://schemas.microsoft.com/office/infopath/2007/PartnerControls"/>
    <xsd:element name="Description0" ma:index="8" ma:displayName="Description" ma:internalName="Description0">
      <xsd:simpleType>
        <xsd:restriction base="dms:Text">
          <xsd:maxLength value="255"/>
        </xsd:restriction>
      </xsd:simpleType>
    </xsd:element>
    <xsd:element name="Module" ma:index="9" ma:displayName="Module" ma:format="Dropdown" ma:internalName="Module">
      <xsd:simpleType>
        <xsd:restriction base="dms:Choice">
          <xsd:enumeration value="Art and Design"/>
          <xsd:enumeration value="Biology"/>
          <xsd:enumeration value="Business Studies"/>
          <xsd:enumeration value="Chemistry"/>
          <xsd:enumeration value="EAP"/>
          <xsd:enumeration value="Economics"/>
          <xsd:enumeration value="International Relations"/>
          <xsd:enumeration value="Maths"/>
          <xsd:enumeration value="Further Maths"/>
          <xsd:enumeration value="Physics"/>
          <xsd:enumeration value="RCS"/>
          <xsd:enumeration value="Society and Politics"/>
          <xsd:enumeration value="IYOne Business"/>
          <xsd:enumeration value="IYOne Engineering"/>
          <xsd:enumeration value="PMP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ceb7b-4e9c-41ee-ad8b-6ff2ee6a9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919D7-52C4-4029-AB50-A4430CB66825}">
  <ds:schemaRefs>
    <ds:schemaRef ds:uri="http://schemas.microsoft.com/office/2006/metadata/properties"/>
    <ds:schemaRef ds:uri="http://schemas.microsoft.com/office/infopath/2007/PartnerControls"/>
    <ds:schemaRef ds:uri="bdd9a937-1196-4670-8cb6-fdf5eca667a3"/>
  </ds:schemaRefs>
</ds:datastoreItem>
</file>

<file path=customXml/itemProps2.xml><?xml version="1.0" encoding="utf-8"?>
<ds:datastoreItem xmlns:ds="http://schemas.openxmlformats.org/officeDocument/2006/customXml" ds:itemID="{86CF22EC-04BB-4D7B-9665-7F634D8DF3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B5A9F-E324-4306-8CC5-2266D5936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a937-1196-4670-8cb6-fdf5eca667a3"/>
    <ds:schemaRef ds:uri="bcfceb7b-4e9c-41ee-ad8b-6ff2ee6a97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1007</Words>
  <Application>Microsoft Office PowerPoint</Application>
  <PresentationFormat>On-screen Show (4:3)</PresentationFormat>
  <Paragraphs>221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Organizational Structure</vt:lpstr>
      <vt:lpstr>Learning Goals</vt:lpstr>
      <vt:lpstr>Formal Organization</vt:lpstr>
      <vt:lpstr>Organization in Business</vt:lpstr>
      <vt:lpstr>Organizational Charts</vt:lpstr>
      <vt:lpstr>Hierarchy</vt:lpstr>
      <vt:lpstr>Span of Control </vt:lpstr>
      <vt:lpstr>Tall Structure</vt:lpstr>
      <vt:lpstr>Flat Structure</vt:lpstr>
      <vt:lpstr>Responsibility vs. Authority</vt:lpstr>
      <vt:lpstr>Types of Authority</vt:lpstr>
      <vt:lpstr>Types of Authority</vt:lpstr>
      <vt:lpstr>Types of Authority</vt:lpstr>
      <vt:lpstr>Delegation</vt:lpstr>
      <vt:lpstr>Delegation</vt:lpstr>
      <vt:lpstr>Centralisation vs. Decentralisation</vt:lpstr>
      <vt:lpstr>Advantages of Decentralisation</vt:lpstr>
      <vt:lpstr>Types of Business Structures</vt:lpstr>
      <vt:lpstr>Types of Business Structures</vt:lpstr>
      <vt:lpstr>Types of Business Structures</vt:lpstr>
      <vt:lpstr>Types of Business Structures</vt:lpstr>
      <vt:lpstr>Factors Influencing Structure</vt:lpstr>
      <vt:lpstr>Factors Influencing Structure</vt:lpstr>
      <vt:lpstr>Recent Trends</vt:lpstr>
      <vt:lpstr>PowerPoint Presentation</vt:lpstr>
      <vt:lpstr>“Delayering”</vt:lpstr>
      <vt:lpstr>“Delayering”</vt:lpstr>
      <vt:lpstr>Advantages</vt:lpstr>
      <vt:lpstr>Disadvantages</vt:lpstr>
      <vt:lpstr>Any Questions?? </vt:lpstr>
      <vt:lpstr>Homework Exam Practice: </vt:lpstr>
      <vt:lpstr>Answer Keys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Structure</dc:title>
  <dc:creator>Chris</dc:creator>
  <cp:lastModifiedBy>Farah mahmood</cp:lastModifiedBy>
  <cp:revision>55</cp:revision>
  <dcterms:created xsi:type="dcterms:W3CDTF">2012-09-04T05:42:25Z</dcterms:created>
  <dcterms:modified xsi:type="dcterms:W3CDTF">2024-02-22T09:14:19Z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0x0101009917E1C4A3B3014EAF6B6F25BEE02620</vt:lpwstr>
  </property>
</Properties>
</file>