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handoutMasterIdLst>
    <p:handoutMasterId r:id="rId43"/>
  </p:handoutMasterIdLst>
  <p:sldIdLst>
    <p:sldId id="403" r:id="rId2"/>
    <p:sldId id="448" r:id="rId3"/>
    <p:sldId id="413" r:id="rId4"/>
    <p:sldId id="456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47" r:id="rId19"/>
    <p:sldId id="470" r:id="rId20"/>
    <p:sldId id="471" r:id="rId21"/>
    <p:sldId id="472" r:id="rId22"/>
    <p:sldId id="484" r:id="rId23"/>
    <p:sldId id="483" r:id="rId24"/>
    <p:sldId id="473" r:id="rId25"/>
    <p:sldId id="485" r:id="rId26"/>
    <p:sldId id="406" r:id="rId27"/>
    <p:sldId id="474" r:id="rId28"/>
    <p:sldId id="475" r:id="rId29"/>
    <p:sldId id="407" r:id="rId30"/>
    <p:sldId id="476" r:id="rId31"/>
    <p:sldId id="408" r:id="rId32"/>
    <p:sldId id="477" r:id="rId33"/>
    <p:sldId id="478" r:id="rId34"/>
    <p:sldId id="479" r:id="rId35"/>
    <p:sldId id="480" r:id="rId36"/>
    <p:sldId id="409" r:id="rId37"/>
    <p:sldId id="481" r:id="rId38"/>
    <p:sldId id="411" r:id="rId39"/>
    <p:sldId id="482" r:id="rId40"/>
    <p:sldId id="455" r:id="rId4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1476" y="4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CBCCE3FE-FCB0-427A-BC32-764E10629896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848" y="1639866"/>
            <a:ext cx="2817754" cy="491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639866"/>
            <a:ext cx="2210950" cy="1255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2514600"/>
            <a:ext cx="289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21.3 Transactions that do not obey two-phase locking (a) Two transactions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(b) Results of possible serial schedules of </a:t>
            </a:r>
            <a:r>
              <a:rPr lang="en-US" sz="1600" i="1" dirty="0"/>
              <a:t>T</a:t>
            </a:r>
            <a:r>
              <a:rPr lang="en-US" sz="1600" dirty="0"/>
              <a:t>1 and </a:t>
            </a:r>
            <a:r>
              <a:rPr lang="en-US" sz="1600" i="1" dirty="0"/>
              <a:t>T</a:t>
            </a:r>
            <a:r>
              <a:rPr lang="en-US" sz="1600" dirty="0"/>
              <a:t>2 (c) A nonserializable schedule </a:t>
            </a:r>
            <a:r>
              <a:rPr lang="en-US" sz="1600" i="1" dirty="0"/>
              <a:t>S </a:t>
            </a:r>
            <a:r>
              <a:rPr lang="en-US" sz="1600" dirty="0"/>
              <a:t>that uses locks</a:t>
            </a:r>
          </a:p>
        </p:txBody>
      </p:sp>
    </p:spTree>
    <p:extLst>
      <p:ext uri="{BB962C8B-B14F-4D97-AF65-F5344CB8AC3E}">
        <p14:creationId xmlns:p14="http://schemas.microsoft.com/office/powerpoint/2010/main" val="13566482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2PL</a:t>
            </a:r>
          </a:p>
          <a:p>
            <a:pPr lvl="1"/>
            <a:r>
              <a:rPr lang="en-US" dirty="0"/>
              <a:t>Technique described on previous slides</a:t>
            </a:r>
          </a:p>
          <a:p>
            <a:r>
              <a:rPr lang="en-US" dirty="0"/>
              <a:t>Conservative (static) 2PL</a:t>
            </a:r>
          </a:p>
          <a:p>
            <a:pPr lvl="1"/>
            <a:r>
              <a:rPr lang="en-US" dirty="0"/>
              <a:t>Requires a transaction to lock all the items it accesses before the transaction begins</a:t>
            </a:r>
          </a:p>
          <a:p>
            <a:pPr lvl="2"/>
            <a:r>
              <a:rPr lang="en-US" dirty="0"/>
              <a:t>Predeclare read-set and write-set</a:t>
            </a:r>
          </a:p>
          <a:p>
            <a:pPr lvl="1"/>
            <a:r>
              <a:rPr lang="en-US" dirty="0"/>
              <a:t>Deadlock-free protocol</a:t>
            </a:r>
          </a:p>
          <a:p>
            <a:r>
              <a:rPr lang="en-US" dirty="0"/>
              <a:t>Strict 2PL</a:t>
            </a:r>
          </a:p>
          <a:p>
            <a:pPr lvl="1"/>
            <a:r>
              <a:rPr lang="en-US" dirty="0"/>
              <a:t>Transaction does not release exclusive locks until after it commits or aborts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17" y="3886200"/>
            <a:ext cx="6981825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r>
              <a:rPr lang="en-US" dirty="0"/>
              <a:t>Protocols based on a timestamp</a:t>
            </a:r>
          </a:p>
          <a:p>
            <a:pPr lvl="1"/>
            <a:r>
              <a:rPr lang="en-US" dirty="0"/>
              <a:t>Wait-die</a:t>
            </a:r>
          </a:p>
          <a:p>
            <a:pPr lvl="1"/>
            <a:r>
              <a:rPr lang="en-US" dirty="0"/>
              <a:t>Wound-wait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lvl="1"/>
            <a:r>
              <a:rPr lang="en-US" dirty="0"/>
              <a:t>Deadlock-free</a:t>
            </a:r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Victim selection</a:t>
            </a:r>
          </a:p>
          <a:p>
            <a:pPr lvl="1"/>
            <a:r>
              <a:rPr lang="en-US" dirty="0"/>
              <a:t>Deciding which transaction to abort in case of deadlock</a:t>
            </a:r>
          </a:p>
          <a:p>
            <a:r>
              <a:rPr lang="en-US" dirty="0"/>
              <a:t>Timeouts</a:t>
            </a:r>
          </a:p>
          <a:p>
            <a:pPr lvl="1"/>
            <a:r>
              <a:rPr lang="en-US" dirty="0"/>
              <a:t>If system waits longer than a predefined time, it aborts the transaction</a:t>
            </a:r>
          </a:p>
          <a:p>
            <a:r>
              <a:rPr lang="en-US" dirty="0"/>
              <a:t>Starvation</a:t>
            </a:r>
          </a:p>
          <a:p>
            <a:pPr lvl="1"/>
            <a:r>
              <a:rPr lang="en-US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transaction</a:t>
            </a:r>
          </a:p>
          <a:p>
            <a:r>
              <a:rPr lang="en-US" dirty="0"/>
              <a:t>Multiversion currency control protocols</a:t>
            </a:r>
          </a:p>
          <a:p>
            <a:pPr lvl="1"/>
            <a:r>
              <a:rPr lang="en-US" dirty="0"/>
              <a:t>Use multiple versions of a data item</a:t>
            </a:r>
          </a:p>
          <a:p>
            <a:r>
              <a:rPr lang="en-US" dirty="0"/>
              <a:t>Validation or certification of a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 ordering (TO)</a:t>
            </a:r>
          </a:p>
          <a:p>
            <a:pPr lvl="1"/>
            <a:r>
              <a:rPr lang="en-US" altLang="en-US" dirty="0"/>
              <a:t>Allows interleaving of transaction operations</a:t>
            </a:r>
          </a:p>
          <a:p>
            <a:pPr lvl="1"/>
            <a:r>
              <a:rPr lang="en-US" altLang="en-US" dirty="0"/>
              <a:t>Must ensure timestamp order is followed for each pair of conflicting operations</a:t>
            </a:r>
          </a:p>
          <a:p>
            <a:r>
              <a:rPr lang="en-US" altLang="en-US" dirty="0"/>
              <a:t>Each database item assigned two timestamp values</a:t>
            </a:r>
          </a:p>
          <a:p>
            <a:pPr lvl="1"/>
            <a:r>
              <a:rPr lang="en-US" altLang="en-US" dirty="0"/>
              <a:t>read_TS(X)</a:t>
            </a:r>
          </a:p>
          <a:p>
            <a:pPr lvl="1"/>
            <a:r>
              <a:rPr lang="en-US" altLang="en-US" dirty="0"/>
              <a:t>write_TS(X)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r>
              <a:rPr lang="en-US" dirty="0"/>
              <a:t>If conflicting operations detected, later operation rejected by aborting transaction that issued it</a:t>
            </a:r>
          </a:p>
          <a:p>
            <a:pPr lvl="1"/>
            <a:r>
              <a:rPr lang="en-US" dirty="0"/>
              <a:t>Schedules produced guaranteed to be conflict serializable</a:t>
            </a:r>
          </a:p>
          <a:p>
            <a:pPr lvl="1"/>
            <a:r>
              <a:rPr lang="en-US" altLang="en-US" dirty="0"/>
              <a:t>Starvation may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TO algorithm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dirty="0"/>
              <a:t>1.  Transaction T issues a </a:t>
            </a:r>
            <a:r>
              <a:rPr lang="en-US" altLang="en-US" sz="2200" dirty="0" err="1"/>
              <a:t>write_item</a:t>
            </a:r>
            <a:r>
              <a:rPr lang="en-US" altLang="en-US" sz="2200" dirty="0"/>
              <a:t>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(X) &gt; TS(T) or if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(X) &gt; TS(T), then an younger transaction has already read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the condition in part (a) does not exist, then execute </a:t>
            </a:r>
            <a:r>
              <a:rPr lang="en-US" altLang="en-US" sz="2000" dirty="0" err="1">
                <a:sym typeface="Symbol" panose="05050102010706020507" pitchFamily="18" charset="2"/>
              </a:rPr>
              <a:t>write_item</a:t>
            </a:r>
            <a:r>
              <a:rPr lang="en-US" altLang="en-US" sz="2000" dirty="0">
                <a:sym typeface="Symbol" panose="05050102010706020507" pitchFamily="18" charset="2"/>
              </a:rPr>
              <a:t>(X) of T and 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(X) to TS(T).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2.  </a:t>
            </a:r>
            <a:r>
              <a:rPr lang="en-US" altLang="en-US" sz="2200" dirty="0"/>
              <a:t>Transaction T issues a </a:t>
            </a:r>
            <a:r>
              <a:rPr lang="en-US" altLang="en-US" sz="2200" dirty="0" err="1"/>
              <a:t>read_item</a:t>
            </a:r>
            <a:r>
              <a:rPr lang="en-US" altLang="en-US" sz="2200" dirty="0"/>
              <a:t>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(X) &gt; TS(T), then an younger transaction has already written to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(X)  TS(T), then execute </a:t>
            </a:r>
            <a:r>
              <a:rPr lang="en-US" altLang="en-US" sz="2000" dirty="0" err="1">
                <a:sym typeface="Symbol" panose="05050102010706020507" pitchFamily="18" charset="2"/>
              </a:rPr>
              <a:t>read_item</a:t>
            </a:r>
            <a:r>
              <a:rPr lang="en-US" altLang="en-US" sz="2000" dirty="0">
                <a:sym typeface="Symbol" panose="05050102010706020507" pitchFamily="18" charset="2"/>
              </a:rPr>
              <a:t>(X) of T and 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(X) to the larger of TS(T) and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(X).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1217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 eaLnBrk="1" hangingPunct="1"/>
            <a:r>
              <a:rPr lang="en-US" altLang="en-US" dirty="0"/>
              <a:t>Transaction T issues a </a:t>
            </a:r>
            <a:r>
              <a:rPr lang="en-US" altLang="en-US" dirty="0" err="1"/>
              <a:t>read_item</a:t>
            </a:r>
            <a:r>
              <a:rPr lang="en-US" altLang="en-US" dirty="0"/>
              <a:t>(X) or </a:t>
            </a:r>
            <a:r>
              <a:rPr lang="en-US" altLang="en-US" dirty="0" err="1"/>
              <a:t>write_item</a:t>
            </a:r>
            <a:r>
              <a:rPr lang="en-US" altLang="en-US" dirty="0"/>
              <a:t>(X) operation:</a:t>
            </a:r>
          </a:p>
          <a:p>
            <a:pPr lvl="2" eaLnBrk="1" hangingPunct="1"/>
            <a:r>
              <a:rPr lang="en-US" altLang="en-US" dirty="0">
                <a:sym typeface="Symbol" panose="05050102010706020507" pitchFamily="18" charset="2"/>
              </a:rPr>
              <a:t>If TS(T) &gt; </a:t>
            </a:r>
            <a:r>
              <a:rPr lang="en-US" altLang="en-US" dirty="0" err="1">
                <a:sym typeface="Symbol" panose="05050102010706020507" pitchFamily="18" charset="2"/>
              </a:rPr>
              <a:t>write_TS</a:t>
            </a:r>
            <a:r>
              <a:rPr lang="en-US" altLang="en-US" dirty="0">
                <a:sym typeface="Symbol" panose="05050102010706020507" pitchFamily="18" charset="2"/>
              </a:rPr>
              <a:t>(X), then delay T until the transaction T’ that wrote X has terminated (committed or aborted).</a:t>
            </a: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19846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dirty="0" err="1">
                <a:sym typeface="Symbol" panose="05050102010706020507" pitchFamily="18" charset="2"/>
              </a:rPr>
              <a:t>read_TS</a:t>
            </a:r>
            <a:r>
              <a:rPr lang="en-US" altLang="en-US" dirty="0">
                <a:sym typeface="Symbol" panose="05050102010706020507" pitchFamily="18" charset="2"/>
              </a:rPr>
              <a:t>(X) &gt; TS(T) then abort and roll-back T and reject the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dirty="0" err="1">
                <a:sym typeface="Symbol" panose="05050102010706020507" pitchFamily="18" charset="2"/>
              </a:rPr>
              <a:t>write_TS</a:t>
            </a:r>
            <a:r>
              <a:rPr lang="en-US" altLang="en-US" dirty="0">
                <a:sym typeface="Symbol" panose="05050102010706020507" pitchFamily="18" charset="2"/>
              </a:rPr>
              <a:t>(X) &gt; TS(T), then just ignore the write operation and continue execution.  This is because the most recent writes counts in case of two consecutive writes.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If the conditions given in 1 and 2 above do not occur, then execute </a:t>
            </a:r>
            <a:r>
              <a:rPr lang="en-US" altLang="en-US" dirty="0" err="1">
                <a:sym typeface="Symbol" panose="05050102010706020507" pitchFamily="18" charset="2"/>
              </a:rPr>
              <a:t>write_item</a:t>
            </a:r>
            <a:r>
              <a:rPr lang="en-US" altLang="en-US" dirty="0">
                <a:sym typeface="Symbol" panose="05050102010706020507" pitchFamily="18" charset="2"/>
              </a:rPr>
              <a:t>(X) of T and set </a:t>
            </a:r>
            <a:r>
              <a:rPr lang="en-US" altLang="en-US" dirty="0" err="1">
                <a:sym typeface="Symbol" panose="05050102010706020507" pitchFamily="18" charset="2"/>
              </a:rPr>
              <a:t>write_TS</a:t>
            </a:r>
            <a:r>
              <a:rPr lang="en-US" altLang="en-US" dirty="0">
                <a:sym typeface="Symbol" panose="05050102010706020507" pitchFamily="18" charset="2"/>
              </a:rPr>
              <a:t>(X) to TS(T).</a:t>
            </a: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687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1249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2920589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7066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20-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332468989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7477340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194154666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07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21.6 Using Locks for Concurrency</a:t>
            </a:r>
            <a:br>
              <a:rPr lang="en-US" altLang="en-US" dirty="0"/>
            </a:br>
            <a:r>
              <a:rPr lang="en-US" altLang="en-US" dirty="0"/>
              <a:t>Control in Indexes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can be applied to B-tree and B+ -tree indexes</a:t>
            </a:r>
          </a:p>
          <a:p>
            <a:pPr lvl="1"/>
            <a:r>
              <a:rPr lang="en-US" dirty="0"/>
              <a:t>Nodes of an index correspond to disk pages</a:t>
            </a:r>
          </a:p>
          <a:p>
            <a:r>
              <a:rPr lang="en-US" altLang="en-US" dirty="0"/>
              <a:t>Holding locks on index pages could cause transaction blocking</a:t>
            </a:r>
          </a:p>
          <a:p>
            <a:pPr lvl="1"/>
            <a:r>
              <a:rPr lang="en-US" altLang="en-US" dirty="0"/>
              <a:t>Other approaches must be used</a:t>
            </a:r>
          </a:p>
          <a:p>
            <a:r>
              <a:rPr lang="en-US" altLang="en-US" dirty="0"/>
              <a:t>Conservative approach</a:t>
            </a:r>
          </a:p>
          <a:p>
            <a:pPr lvl="1"/>
            <a:r>
              <a:rPr lang="en-US" dirty="0"/>
              <a:t>Lock the root node in exclusive mode and then access the appropriate child node of the root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Locks for Concurrency</a:t>
            </a:r>
            <a:br>
              <a:rPr lang="en-US" altLang="en-US" dirty="0"/>
            </a:br>
            <a:r>
              <a:rPr lang="en-US" altLang="en-US" dirty="0"/>
              <a:t>Control in Indexes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approach</a:t>
            </a:r>
          </a:p>
          <a:p>
            <a:pPr lvl="1"/>
            <a:r>
              <a:rPr lang="en-US" dirty="0"/>
              <a:t>Request and hold shared</a:t>
            </a:r>
            <a:r>
              <a:rPr lang="en-US" i="1" dirty="0"/>
              <a:t> </a:t>
            </a:r>
            <a:r>
              <a:rPr lang="en-US" dirty="0"/>
              <a:t>locks on nodes leading to the leaf node, with exclusive</a:t>
            </a:r>
            <a:r>
              <a:rPr lang="en-US" i="1" dirty="0"/>
              <a:t> </a:t>
            </a:r>
            <a:r>
              <a:rPr lang="en-US" dirty="0"/>
              <a:t>lock on the leaf</a:t>
            </a:r>
          </a:p>
          <a:p>
            <a:r>
              <a:rPr lang="en-US" altLang="en-US" dirty="0"/>
              <a:t>B-link tree approach</a:t>
            </a:r>
          </a:p>
          <a:p>
            <a:pPr lvl="1"/>
            <a:r>
              <a:rPr lang="en-US" dirty="0"/>
              <a:t>Sibling nodes on the same level are linked at every level</a:t>
            </a:r>
          </a:p>
          <a:p>
            <a:pPr lvl="1"/>
            <a:r>
              <a:rPr lang="en-US" dirty="0"/>
              <a:t>Allows shared locks when requesting a page</a:t>
            </a:r>
          </a:p>
          <a:p>
            <a:pPr lvl="1"/>
            <a:r>
              <a:rPr lang="en-US" dirty="0"/>
              <a:t>Requires lock be released before accessing the child node</a:t>
            </a:r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0280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21.7 Other Concurrency Control Issues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Insertion</a:t>
            </a:r>
          </a:p>
          <a:p>
            <a:pPr lvl="1"/>
            <a:r>
              <a:rPr lang="en-US" altLang="en-US" dirty="0"/>
              <a:t>When new data item is inserted, it cannot be accessed until after operation is completed</a:t>
            </a:r>
          </a:p>
          <a:p>
            <a:r>
              <a:rPr lang="en-US" altLang="en-US" dirty="0"/>
              <a:t>Deletion operation on the existing data item</a:t>
            </a:r>
          </a:p>
          <a:p>
            <a:pPr lvl="1"/>
            <a:r>
              <a:rPr lang="en-US" altLang="en-US" dirty="0"/>
              <a:t>Write lock must be obtained before deletion</a:t>
            </a:r>
          </a:p>
          <a:p>
            <a:r>
              <a:rPr lang="en-US" altLang="en-US" dirty="0"/>
              <a:t>Phantom problem</a:t>
            </a:r>
          </a:p>
          <a:p>
            <a:pPr lvl="1"/>
            <a:r>
              <a:rPr lang="en-US" altLang="en-US" dirty="0"/>
              <a:t>Can occur when a new record being inserted satisfies a condition that a set of records accessed by another transaction must satisfy</a:t>
            </a:r>
          </a:p>
          <a:p>
            <a:pPr lvl="1"/>
            <a:r>
              <a:rPr lang="en-US" altLang="en-US" dirty="0"/>
              <a:t>Record causing conflict not recognized by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Concurrency Control Issues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Interactive transactions</a:t>
            </a:r>
          </a:p>
          <a:p>
            <a:pPr lvl="1"/>
            <a:r>
              <a:rPr lang="en-US" dirty="0"/>
              <a:t>User can input a value of a data item to a transaction </a:t>
            </a:r>
            <a:r>
              <a:rPr lang="en-US" i="1" dirty="0"/>
              <a:t>T </a:t>
            </a:r>
            <a:r>
              <a:rPr lang="en-US" dirty="0"/>
              <a:t>based on some value written to the screen by transaction </a:t>
            </a:r>
            <a:r>
              <a:rPr lang="en-US" i="1" dirty="0"/>
              <a:t>T</a:t>
            </a:r>
            <a:r>
              <a:rPr lang="en-US" dirty="0"/>
              <a:t>′, which may not have committed</a:t>
            </a:r>
          </a:p>
          <a:p>
            <a:pPr lvl="1"/>
            <a:r>
              <a:rPr lang="en-US" altLang="en-US" dirty="0"/>
              <a:t>Solution approach: </a:t>
            </a:r>
            <a:r>
              <a:rPr lang="en-US" dirty="0"/>
              <a:t>postpone output of transactions to the screen until committed</a:t>
            </a:r>
          </a:p>
          <a:p>
            <a:r>
              <a:rPr lang="en-US" altLang="en-US" dirty="0"/>
              <a:t>Latches</a:t>
            </a:r>
          </a:p>
          <a:p>
            <a:pPr lvl="1"/>
            <a:r>
              <a:rPr lang="en-US" altLang="en-US" dirty="0"/>
              <a:t>Locks held for a short duration</a:t>
            </a:r>
          </a:p>
          <a:p>
            <a:pPr lvl="1"/>
            <a:r>
              <a:rPr lang="en-US" altLang="en-US" dirty="0"/>
              <a:t>Do not follow usual concurrency control protocol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755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6" y="2764874"/>
            <a:ext cx="4954484" cy="30527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90436" y="6046237"/>
            <a:ext cx="521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21.1 Lock and unlock operations for binary locks</a:t>
            </a:r>
          </a:p>
        </p:txBody>
      </p:sp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21.8 Summary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Concurrency control techniques</a:t>
            </a:r>
          </a:p>
          <a:p>
            <a:pPr lvl="1"/>
            <a:r>
              <a:rPr lang="en-US" altLang="en-US" dirty="0"/>
              <a:t>Two-phase locking</a:t>
            </a:r>
          </a:p>
          <a:p>
            <a:pPr lvl="1"/>
            <a:r>
              <a:rPr lang="en-US" altLang="en-US" dirty="0"/>
              <a:t>Timestamp-based ordering</a:t>
            </a:r>
          </a:p>
          <a:p>
            <a:pPr lvl="1"/>
            <a:r>
              <a:rPr lang="en-US" altLang="en-US" dirty="0"/>
              <a:t>Multiversion protocols</a:t>
            </a:r>
          </a:p>
          <a:p>
            <a:pPr lvl="1"/>
            <a:r>
              <a:rPr lang="en-US" altLang="en-US" dirty="0"/>
              <a:t>Snapshot isolation</a:t>
            </a:r>
          </a:p>
          <a:p>
            <a:r>
              <a:rPr lang="en-US" altLang="en-US" dirty="0"/>
              <a:t>Data item granularity</a:t>
            </a:r>
          </a:p>
          <a:p>
            <a:r>
              <a:rPr lang="en-US" altLang="en-US" dirty="0"/>
              <a:t>Locking protocols for indexes</a:t>
            </a:r>
          </a:p>
          <a:p>
            <a:r>
              <a:rPr lang="en-US" altLang="en-US" dirty="0"/>
              <a:t>Phantom problem and interactive transaction issues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DBA893D4-F00A-43FD-B85E-1F724A9E031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689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9078"/>
            <a:ext cx="4886325" cy="60317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2991</TotalTime>
  <Words>2263</Words>
  <Application>Microsoft Office PowerPoint</Application>
  <PresentationFormat>Letter Paper (8.5x11 in)</PresentationFormat>
  <Paragraphs>296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Tahoma</vt:lpstr>
      <vt:lpstr>Wingdings</vt:lpstr>
      <vt:lpstr>Blends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Guaranteeing Serializability by Two-Phase Locking</vt:lpstr>
      <vt:lpstr>PowerPoint Presentation</vt:lpstr>
      <vt:lpstr>Guaranteeing Serializability by Two-Phase Locking</vt:lpstr>
      <vt:lpstr>Variations of Two-Phase Locking</vt:lpstr>
      <vt:lpstr>Variations of Two-Phase Locking (cont’d.)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  <vt:lpstr>21.6 Using Locks for Concurrency Control in Indexes</vt:lpstr>
      <vt:lpstr>Using Locks for Concurrency Control in Indexes (cont’d.)</vt:lpstr>
      <vt:lpstr>21.7 Other Concurrency Control Issues</vt:lpstr>
      <vt:lpstr>Other Concurrency Control Issues (cont’d.)</vt:lpstr>
      <vt:lpstr>21.8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M.Naveed</cp:lastModifiedBy>
  <cp:revision>253</cp:revision>
  <cp:lastPrinted>2001-11-04T00:51:13Z</cp:lastPrinted>
  <dcterms:created xsi:type="dcterms:W3CDTF">2005-02-25T19:46:41Z</dcterms:created>
  <dcterms:modified xsi:type="dcterms:W3CDTF">2025-01-29T12:15:45Z</dcterms:modified>
  <cp:category/>
</cp:coreProperties>
</file>