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6" r:id="rId15"/>
    <p:sldId id="267" r:id="rId16"/>
  </p:sldIdLst>
  <p:sldSz cx="24384000" cy="13716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FFFF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61;p14"/>
          <p:cNvSpPr/>
          <p:nvPr/>
        </p:nvSpPr>
        <p:spPr>
          <a:xfrm>
            <a:off x="1160280" y="3195360"/>
            <a:ext cx="18100440" cy="275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2377080" y="3869280"/>
            <a:ext cx="740160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strike="noStrike" spc="-1" dirty="0">
                <a:solidFill>
                  <a:srgbClr val="404040"/>
                </a:solidFill>
                <a:latin typeface="Google Sans"/>
                <a:ea typeface="Google Sans"/>
              </a:rPr>
              <a:t>git init</a:t>
            </a:r>
            <a:endParaRPr lang="en-US" sz="10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ubTitle"/>
          </p:nvPr>
        </p:nvSpPr>
        <p:spPr>
          <a:xfrm>
            <a:off x="2744640" y="5771880"/>
            <a:ext cx="6661440" cy="1027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676C72"/>
                </a:solidFill>
                <a:latin typeface="Roboto Mono"/>
                <a:ea typeface="Roboto Mono"/>
              </a:rPr>
              <a:t>Hands-on workshop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233" name="Picture 275"/>
          <p:cNvPicPr/>
          <p:nvPr/>
        </p:nvPicPr>
        <p:blipFill>
          <a:blip r:embed="rId2"/>
          <a:stretch/>
        </p:blipFill>
        <p:spPr>
          <a:xfrm>
            <a:off x="2377800" y="6786360"/>
            <a:ext cx="3647520" cy="3647520"/>
          </a:xfrm>
          <a:prstGeom prst="rect">
            <a:avLst/>
          </a:prstGeom>
          <a:ln w="0">
            <a:noFill/>
          </a:ln>
        </p:spPr>
      </p:pic>
      <p:pic>
        <p:nvPicPr>
          <p:cNvPr id="234" name="Picture 276"/>
          <p:cNvPicPr/>
          <p:nvPr/>
        </p:nvPicPr>
        <p:blipFill>
          <a:blip r:embed="rId3"/>
          <a:stretch/>
        </p:blipFill>
        <p:spPr>
          <a:xfrm>
            <a:off x="6314760" y="7222320"/>
            <a:ext cx="2971080" cy="29710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0B4356-8C14-793D-CE98-C1A5F09A4797}"/>
              </a:ext>
            </a:extLst>
          </p:cNvPr>
          <p:cNvSpPr/>
          <p:nvPr/>
        </p:nvSpPr>
        <p:spPr>
          <a:xfrm>
            <a:off x="2377080" y="2000250"/>
            <a:ext cx="8052795" cy="128187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831560" y="4041360"/>
            <a:ext cx="14570280" cy="505908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500" b="0" strike="noStrike" spc="-1" dirty="0">
                <a:solidFill>
                  <a:srgbClr val="404040"/>
                </a:solidFill>
                <a:latin typeface="Google Sans"/>
                <a:ea typeface="Google Sans"/>
              </a:rPr>
              <a:t>Any fool can write code that a computer can understand. Good programmers write code that humans can understand.</a:t>
            </a:r>
            <a:endParaRPr lang="en-US" sz="7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ubTitle"/>
          </p:nvPr>
        </p:nvSpPr>
        <p:spPr>
          <a:xfrm>
            <a:off x="4800600" y="9372600"/>
            <a:ext cx="14857560" cy="8137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533520">
              <a:lnSpc>
                <a:spcPct val="100000"/>
              </a:lnSpc>
              <a:spcBef>
                <a:spcPts val="1001"/>
              </a:spcBef>
              <a:buClr>
                <a:srgbClr val="1A73E8"/>
              </a:buClr>
              <a:buFont typeface="Open Sans Light"/>
              <a:buChar char="-"/>
            </a:pPr>
            <a:r>
              <a:rPr lang="en-US" sz="4800" b="0" strike="noStrike" spc="-1" dirty="0">
                <a:solidFill>
                  <a:srgbClr val="4285F4"/>
                </a:solidFill>
                <a:latin typeface="Roboto Mono"/>
                <a:ea typeface="Roboto Mono"/>
              </a:rPr>
              <a:t>Martin </a:t>
            </a:r>
            <a:r>
              <a:rPr lang="en-US" sz="4800" b="0" strike="noStrike" spc="-1" dirty="0" err="1">
                <a:solidFill>
                  <a:srgbClr val="4285F4"/>
                </a:solidFill>
                <a:latin typeface="Roboto Mono"/>
                <a:ea typeface="Roboto Mono"/>
              </a:rPr>
              <a:t>Fowle</a:t>
            </a:r>
            <a:endParaRPr lang="en-US" sz="4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04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1095480" y="3035160"/>
            <a:ext cx="22012920" cy="813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4285F4"/>
                </a:solidFill>
                <a:latin typeface="Roboto Mono"/>
                <a:ea typeface="DejaVu Sans"/>
              </a:rPr>
              <a:t>Code checkpoints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237320" y="5079960"/>
            <a:ext cx="2190528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Version control is just a way of checkpointing your work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  <a:tabLst>
                <a:tab pos="0" algn="l"/>
              </a:tabLst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One use case is that if in future you want to revert back to your old changes, you can just go back to that.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9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title"/>
          </p:nvPr>
        </p:nvSpPr>
        <p:spPr>
          <a:xfrm>
            <a:off x="723600" y="96804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 dirty="0">
                <a:solidFill>
                  <a:srgbClr val="404040"/>
                </a:solidFill>
                <a:latin typeface="Google Sans"/>
                <a:ea typeface="Google Sans"/>
              </a:rPr>
              <a:t>What is Version Control?</a:t>
            </a:r>
            <a:endParaRPr lang="en-US" sz="9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E8BB14-6A93-9AE0-E92F-881C51F2194E}"/>
              </a:ext>
            </a:extLst>
          </p:cNvPr>
          <p:cNvSpPr/>
          <p:nvPr/>
        </p:nvSpPr>
        <p:spPr>
          <a:xfrm>
            <a:off x="1095480" y="11225610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ubTitle"/>
          </p:nvPr>
        </p:nvSpPr>
        <p:spPr>
          <a:xfrm>
            <a:off x="1095480" y="3035160"/>
            <a:ext cx="22012920" cy="813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4285F4"/>
                </a:solidFill>
                <a:latin typeface="Roboto Mono"/>
                <a:ea typeface="DejaVu Sans"/>
              </a:rPr>
              <a:t>Version Control Tools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237320" y="5079960"/>
            <a:ext cx="2190528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is the command line version of version control used for your local repository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 is the GUI version of git.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and </a:t>
            </a:r>
            <a:r>
              <a:rPr lang="en-US" sz="49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 work together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 is just used for hosting your git repositories 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title"/>
          </p:nvPr>
        </p:nvSpPr>
        <p:spPr>
          <a:xfrm>
            <a:off x="943920" y="96804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 dirty="0">
                <a:solidFill>
                  <a:srgbClr val="404040"/>
                </a:solidFill>
                <a:latin typeface="Google Sans"/>
                <a:ea typeface="DejaVu Sans"/>
              </a:rPr>
              <a:t>Git and </a:t>
            </a:r>
            <a:r>
              <a:rPr lang="en-US" sz="9300" b="0" strike="noStrike" spc="-1" dirty="0" err="1">
                <a:solidFill>
                  <a:srgbClr val="404040"/>
                </a:solidFill>
                <a:latin typeface="Google Sans"/>
                <a:ea typeface="DejaVu Sans"/>
              </a:rPr>
              <a:t>Github</a:t>
            </a:r>
            <a:endParaRPr lang="en-US" sz="9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3379DD-5A7B-7CC2-4A2D-8B7C262C5D94}"/>
              </a:ext>
            </a:extLst>
          </p:cNvPr>
          <p:cNvSpPr/>
          <p:nvPr/>
        </p:nvSpPr>
        <p:spPr>
          <a:xfrm>
            <a:off x="1095480" y="11225610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095480" y="3035160"/>
            <a:ext cx="22012920" cy="813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4285F4"/>
                </a:solidFill>
                <a:latin typeface="Roboto Mono"/>
                <a:ea typeface="DejaVu Sans"/>
              </a:rPr>
              <a:t>Working directory, staging area, local repository, remote repository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237320" y="5079960"/>
            <a:ext cx="2190528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Working directory is the current directory you are making your edits in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Staging area is where you decide which code to save and which one we are not supposed to save yet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Local repository is the version of your code saved on your device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97320" indent="-67356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Open Sans Light"/>
              <a:buChar char="•"/>
            </a:pPr>
            <a:r>
              <a:rPr lang="en-US" sz="49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Remote repository is the version of your local repository hosted on </a:t>
            </a:r>
            <a:r>
              <a:rPr lang="en-US" sz="49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endParaRPr lang="en-US" sz="4900" b="0" strike="noStrike" spc="-1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title"/>
          </p:nvPr>
        </p:nvSpPr>
        <p:spPr>
          <a:xfrm>
            <a:off x="943920" y="96804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>
                <a:solidFill>
                  <a:srgbClr val="404040"/>
                </a:solidFill>
                <a:latin typeface="Google Sans"/>
                <a:ea typeface="DejaVu Sans"/>
              </a:rPr>
              <a:t>How does version control work?</a:t>
            </a:r>
            <a:endParaRPr lang="en-US" sz="9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FFEDE-AF36-0546-0FDF-2629EDCD73FB}"/>
              </a:ext>
            </a:extLst>
          </p:cNvPr>
          <p:cNvSpPr/>
          <p:nvPr/>
        </p:nvSpPr>
        <p:spPr>
          <a:xfrm>
            <a:off x="1095480" y="11225610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330;p53"/>
          <p:cNvSpPr/>
          <p:nvPr/>
        </p:nvSpPr>
        <p:spPr>
          <a:xfrm>
            <a:off x="1711440" y="1659600"/>
            <a:ext cx="3830760" cy="68295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>
            <a:solidFill>
              <a:srgbClr val="1A73E8"/>
            </a:solidFill>
            <a:miter/>
          </a:ln>
          <a:effectLst>
            <a:outerShdw blurRad="152280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Working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Directory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6" name="Google Shape;330;p53"/>
          <p:cNvSpPr/>
          <p:nvPr/>
        </p:nvSpPr>
        <p:spPr>
          <a:xfrm>
            <a:off x="7426440" y="1660680"/>
            <a:ext cx="3830760" cy="68295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>
            <a:solidFill>
              <a:srgbClr val="E84435"/>
            </a:solidFill>
            <a:miter/>
          </a:ln>
          <a:effectLst>
            <a:outerShdw blurRad="152280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Staging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Area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7" name="Google Shape;330;p53"/>
          <p:cNvSpPr/>
          <p:nvPr/>
        </p:nvSpPr>
        <p:spPr>
          <a:xfrm>
            <a:off x="19312920" y="1662120"/>
            <a:ext cx="3830760" cy="68295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>
            <a:solidFill>
              <a:srgbClr val="FFC000"/>
            </a:solidFill>
            <a:miter/>
          </a:ln>
          <a:effectLst>
            <a:outerShdw blurRad="152280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Remote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Repository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8" name="Google Shape;330;p53"/>
          <p:cNvSpPr/>
          <p:nvPr/>
        </p:nvSpPr>
        <p:spPr>
          <a:xfrm>
            <a:off x="13346280" y="1663560"/>
            <a:ext cx="3830760" cy="68295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>
            <a:solidFill>
              <a:srgbClr val="0F9D58">
                <a:lumMod val="60000"/>
                <a:lumOff val="40000"/>
              </a:srgbClr>
            </a:solidFill>
            <a:miter/>
          </a:ln>
          <a:effectLst>
            <a:outerShdw blurRad="152280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Local 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spc="-1">
                <a:solidFill>
                  <a:srgbClr val="000000"/>
                </a:solidFill>
                <a:latin typeface="Google Sans"/>
                <a:ea typeface="DejaVu Sans"/>
              </a:rPr>
              <a:t>Repository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9" name="Google Shape;351;p53"/>
          <p:cNvSpPr/>
          <p:nvPr/>
        </p:nvSpPr>
        <p:spPr>
          <a:xfrm>
            <a:off x="5139000" y="4851360"/>
            <a:ext cx="2313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9F9F9">
                <a:lumMod val="10000"/>
              </a:srgb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Google Shape;351;p53"/>
          <p:cNvSpPr/>
          <p:nvPr/>
        </p:nvSpPr>
        <p:spPr>
          <a:xfrm>
            <a:off x="11006280" y="4920480"/>
            <a:ext cx="2313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9F9F9">
                <a:lumMod val="10000"/>
              </a:srgb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Google Shape;351;p53"/>
          <p:cNvSpPr/>
          <p:nvPr/>
        </p:nvSpPr>
        <p:spPr>
          <a:xfrm>
            <a:off x="16941600" y="4837320"/>
            <a:ext cx="2313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F9F9F9">
                <a:lumMod val="10000"/>
              </a:srgb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Google Shape;347;p53"/>
          <p:cNvSpPr/>
          <p:nvPr/>
        </p:nvSpPr>
        <p:spPr>
          <a:xfrm>
            <a:off x="4589280" y="3859200"/>
            <a:ext cx="3776040" cy="7545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0">
            <a:solidFill>
              <a:srgbClr val="FF0000"/>
            </a:solidFill>
          </a:ln>
          <a:effectLst>
            <a:outerShdw blurRad="12708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5F6368"/>
                </a:solidFill>
                <a:latin typeface="Google Sans Medium"/>
                <a:ea typeface="DejaVu Sans"/>
              </a:rPr>
              <a:t>git add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53" name="Google Shape;347;p53"/>
          <p:cNvSpPr/>
          <p:nvPr/>
        </p:nvSpPr>
        <p:spPr>
          <a:xfrm>
            <a:off x="10405800" y="3775680"/>
            <a:ext cx="3776040" cy="7545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0">
            <a:solidFill>
              <a:srgbClr val="0F9D58">
                <a:lumMod val="60000"/>
                <a:lumOff val="40000"/>
              </a:srgbClr>
            </a:solidFill>
          </a:ln>
          <a:effectLst>
            <a:outerShdw blurRad="12708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5F6368"/>
                </a:solidFill>
                <a:latin typeface="Google Sans Medium"/>
                <a:ea typeface="DejaVu Sans"/>
              </a:rPr>
              <a:t>git commit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54" name="Google Shape;347;p53"/>
          <p:cNvSpPr/>
          <p:nvPr/>
        </p:nvSpPr>
        <p:spPr>
          <a:xfrm>
            <a:off x="16341120" y="3777120"/>
            <a:ext cx="3776040" cy="75456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0">
            <a:solidFill>
              <a:srgbClr val="FFC000"/>
            </a:solidFill>
          </a:ln>
          <a:effectLst>
            <a:outerShdw blurRad="127080" rotWithShape="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5F6368"/>
                </a:solidFill>
                <a:latin typeface="Google Sans Medium"/>
                <a:ea typeface="DejaVu Sans"/>
              </a:rPr>
              <a:t>git push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95DFE-9BA9-4CFE-9190-D77106DB91E4}"/>
              </a:ext>
            </a:extLst>
          </p:cNvPr>
          <p:cNvSpPr/>
          <p:nvPr/>
        </p:nvSpPr>
        <p:spPr>
          <a:xfrm>
            <a:off x="1095480" y="11225610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93160" y="129024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 dirty="0">
                <a:solidFill>
                  <a:srgbClr val="404040"/>
                </a:solidFill>
                <a:latin typeface="Google Sans"/>
                <a:ea typeface="DejaVu Sans"/>
              </a:rPr>
              <a:t>Setting up git and </a:t>
            </a:r>
            <a:r>
              <a:rPr lang="en-US" sz="9300" b="0" strike="noStrike" spc="-1" dirty="0" err="1">
                <a:solidFill>
                  <a:srgbClr val="404040"/>
                </a:solidFill>
                <a:latin typeface="Google Sans"/>
                <a:ea typeface="DejaVu Sans"/>
              </a:rPr>
              <a:t>github</a:t>
            </a:r>
            <a:endParaRPr lang="en-US" sz="9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1095480" y="3035160"/>
            <a:ext cx="22012920" cy="813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buNone/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1098720" y="4707000"/>
            <a:ext cx="2190528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Download git from the git website if on windows. Linux users already have it installed on terminal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Signup to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 using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gmail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config –-global user.name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config –global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user.email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53139-2A80-E92F-19A5-F70A8D50261C}"/>
              </a:ext>
            </a:extLst>
          </p:cNvPr>
          <p:cNvSpPr/>
          <p:nvPr/>
        </p:nvSpPr>
        <p:spPr>
          <a:xfrm>
            <a:off x="1095480" y="11825685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93160" y="1290240"/>
            <a:ext cx="21954960" cy="277704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>
                <a:solidFill>
                  <a:srgbClr val="404040"/>
                </a:solidFill>
                <a:latin typeface="Google Sans"/>
                <a:ea typeface="DejaVu Sans"/>
              </a:rPr>
              <a:t>Making your first commit</a:t>
            </a:r>
            <a:endParaRPr lang="en-US" sz="9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ubTitle"/>
          </p:nvPr>
        </p:nvSpPr>
        <p:spPr>
          <a:xfrm>
            <a:off x="1095480" y="3035160"/>
            <a:ext cx="22012920" cy="81374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4285F4"/>
                </a:solidFill>
                <a:latin typeface="Roboto Mono"/>
                <a:ea typeface="DejaVu Sans"/>
              </a:rPr>
              <a:t>Getting Ready!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1098720" y="4215240"/>
            <a:ext cx="21905280" cy="8047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Download git from the git website if on windows. Linux users already have it installed on terminal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Signup to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github</a:t>
            </a: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 using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gmail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config –-global user.name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config –global </a:t>
            </a:r>
            <a:r>
              <a:rPr lang="en-US" sz="4800" b="0" strike="noStrike" spc="-1" dirty="0" err="1">
                <a:solidFill>
                  <a:srgbClr val="676C72"/>
                </a:solidFill>
                <a:latin typeface="DM Sans" pitchFamily="2" charset="0"/>
                <a:ea typeface="Open Sans Light"/>
              </a:rPr>
              <a:t>user.email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add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commit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push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 marL="685800" indent="-685800">
              <a:lnSpc>
                <a:spcPct val="100000"/>
              </a:lnSpc>
              <a:spcBef>
                <a:spcPts val="1001"/>
              </a:spcBef>
              <a:buClr>
                <a:srgbClr val="676C72"/>
              </a:buClr>
              <a:buFont typeface="Arial"/>
              <a:buChar char="•"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676C72"/>
                </a:solidFill>
                <a:latin typeface="DM Sans" pitchFamily="2" charset="0"/>
                <a:ea typeface="Open Sans Light"/>
              </a:rPr>
              <a:t>Git merge</a:t>
            </a: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7DACB-60BE-EE2B-ADDA-68AFD7CDE763}"/>
              </a:ext>
            </a:extLst>
          </p:cNvPr>
          <p:cNvSpPr/>
          <p:nvPr/>
        </p:nvSpPr>
        <p:spPr>
          <a:xfrm>
            <a:off x="1095480" y="11825685"/>
            <a:ext cx="8052795" cy="12818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Box 1"/>
          <p:cNvSpPr/>
          <p:nvPr/>
        </p:nvSpPr>
        <p:spPr>
          <a:xfrm>
            <a:off x="966240" y="1763280"/>
            <a:ext cx="21497760" cy="101874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 init 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 add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 commit 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 log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 checkout </a:t>
            </a:r>
            <a:r>
              <a:rPr lang="en-US" sz="4000" b="0" strike="noStrike" spc="-1" dirty="0">
                <a:solidFill>
                  <a:srgbClr val="FFFFFF"/>
                </a:solidFill>
                <a:latin typeface="DM Sans" pitchFamily="2" charset="0"/>
                <a:ea typeface="Arial"/>
              </a:rPr>
              <a:t>//to revert back old changes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git branch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Arial"/>
              </a:rPr>
              <a:t>.</a:t>
            </a:r>
            <a:r>
              <a:rPr lang="en-US" sz="4000" b="0" strike="noStrike" spc="-1" dirty="0" err="1">
                <a:solidFill>
                  <a:srgbClr val="FF0000"/>
                </a:solidFill>
                <a:latin typeface="DM Sans" pitchFamily="2" charset="0"/>
                <a:ea typeface="Arial"/>
              </a:rPr>
              <a:t>gitignore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8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DejaVu Sans"/>
              </a:rPr>
              <a:t>git rm --cached -r </a:t>
            </a:r>
            <a:r>
              <a:rPr lang="en-US" sz="4000" b="0" strike="noStrike" spc="-1" dirty="0">
                <a:solidFill>
                  <a:srgbClr val="FFFFFF"/>
                </a:solidFill>
                <a:latin typeface="DM Sans" pitchFamily="2" charset="0"/>
                <a:ea typeface="DejaVu Sans"/>
              </a:rPr>
              <a:t>//removes everything from staging area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DejaVu Sans"/>
              </a:rPr>
              <a:t>git clone &lt;</a:t>
            </a:r>
            <a:r>
              <a:rPr lang="en-US" sz="4000" b="0" strike="noStrike" spc="-1" dirty="0" err="1">
                <a:solidFill>
                  <a:srgbClr val="FF0000"/>
                </a:solidFill>
                <a:latin typeface="DM Sans" pitchFamily="2" charset="0"/>
                <a:ea typeface="DejaVu Sans"/>
              </a:rPr>
              <a:t>url</a:t>
            </a: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DejaVu Sans"/>
              </a:rPr>
              <a:t>&gt; </a:t>
            </a:r>
            <a:endParaRPr lang="en-US" sz="4000" b="0" strike="noStrike" spc="-1" dirty="0">
              <a:latin typeface="DM Sans" pitchFamily="2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DejaVu Sans"/>
              </a:rPr>
              <a:t>git merge &lt;</a:t>
            </a:r>
            <a:r>
              <a:rPr lang="en-US" sz="4000" b="0" strike="noStrike" spc="-1" dirty="0" err="1">
                <a:solidFill>
                  <a:srgbClr val="FF0000"/>
                </a:solidFill>
                <a:latin typeface="DM Sans" pitchFamily="2" charset="0"/>
                <a:ea typeface="DejaVu Sans"/>
              </a:rPr>
              <a:t>url</a:t>
            </a:r>
            <a:r>
              <a:rPr lang="en-US" sz="4000" b="0" strike="noStrike" spc="-1" dirty="0">
                <a:solidFill>
                  <a:srgbClr val="FF0000"/>
                </a:solidFill>
                <a:latin typeface="DM Sans" pitchFamily="2" charset="0"/>
                <a:ea typeface="DejaVu Sans"/>
              </a:rPr>
              <a:t>&gt; </a:t>
            </a:r>
            <a:endParaRPr lang="en-US" sz="4000" b="0" strike="noStrike" spc="-1" dirty="0">
              <a:latin typeface="DM Sans" pitchFamily="2" charset="0"/>
            </a:endParaRPr>
          </a:p>
        </p:txBody>
      </p:sp>
      <p:sp>
        <p:nvSpPr>
          <p:cNvPr id="266" name="PlaceHolder 1"/>
          <p:cNvSpPr/>
          <p:nvPr/>
        </p:nvSpPr>
        <p:spPr>
          <a:xfrm>
            <a:off x="740520" y="306720"/>
            <a:ext cx="21954960" cy="277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43720" tIns="243720" rIns="243720" bIns="24372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300" b="0" strike="noStrike" spc="-1">
                <a:solidFill>
                  <a:srgbClr val="BFBFBF"/>
                </a:solidFill>
                <a:latin typeface="Google Sans"/>
                <a:ea typeface="DejaVu Sans"/>
              </a:rPr>
              <a:t>Some git commands</a:t>
            </a:r>
            <a:endParaRPr lang="en-US" sz="93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7A6F3C-FE94-36CB-05DA-0C3E522E1D0E}"/>
              </a:ext>
            </a:extLst>
          </p:cNvPr>
          <p:cNvSpPr/>
          <p:nvPr/>
        </p:nvSpPr>
        <p:spPr>
          <a:xfrm>
            <a:off x="390525" y="12125374"/>
            <a:ext cx="8052795" cy="1281870"/>
          </a:xfrm>
          <a:prstGeom prst="rect">
            <a:avLst/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F418E0F-7F4E-5501-BB3C-BC8B73E3E8F1}"/>
              </a:ext>
            </a:extLst>
          </p:cNvPr>
          <p:cNvSpPr txBox="1">
            <a:spLocks/>
          </p:cNvSpPr>
          <p:nvPr/>
        </p:nvSpPr>
        <p:spPr>
          <a:xfrm>
            <a:off x="4906860" y="3512160"/>
            <a:ext cx="12592800" cy="465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10800" spc="-1" dirty="0">
                <a:solidFill>
                  <a:srgbClr val="000000"/>
                </a:solidFill>
                <a:latin typeface="Arial"/>
                <a:ea typeface="DejaVu Sans"/>
              </a:rPr>
              <a:t>Mark Your First Contribution</a:t>
            </a:r>
            <a:endParaRPr lang="en-US" sz="108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0AA6F8CB-2466-F4B5-5DFC-D8126DB128E9}"/>
              </a:ext>
            </a:extLst>
          </p:cNvPr>
          <p:cNvSpPr txBox="1">
            <a:spLocks/>
          </p:cNvSpPr>
          <p:nvPr/>
        </p:nvSpPr>
        <p:spPr>
          <a:xfrm>
            <a:off x="4906860" y="7430760"/>
            <a:ext cx="14570280" cy="5059080"/>
          </a:xfrm>
          <a:prstGeom prst="rect">
            <a:avLst/>
          </a:prstGeom>
          <a:noFill/>
          <a:ln w="0">
            <a:noFill/>
          </a:ln>
        </p:spPr>
        <p:txBody>
          <a:bodyPr lIns="243720" tIns="243720" rIns="243720" bIns="243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7500" spc="-1" dirty="0">
                <a:solidFill>
                  <a:srgbClr val="404040"/>
                </a:solidFill>
                <a:latin typeface="Google Sans"/>
                <a:ea typeface="Google Sans"/>
              </a:rPr>
              <a:t>https://github.com/firstcontributions/first-contributions</a:t>
            </a:r>
            <a:endParaRPr lang="en-US" sz="7500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C72"/>
      </a:dk2>
      <a:lt2>
        <a:srgbClr val="F9F9F9"/>
      </a:lt2>
      <a:accent1>
        <a:srgbClr val="4285F4"/>
      </a:accent1>
      <a:accent2>
        <a:srgbClr val="FBBC04"/>
      </a:accent2>
      <a:accent3>
        <a:srgbClr val="E84435"/>
      </a:accent3>
      <a:accent4>
        <a:srgbClr val="0F9D58"/>
      </a:accent4>
      <a:accent5>
        <a:srgbClr val="FFCDD2"/>
      </a:accent5>
      <a:accent6>
        <a:srgbClr val="C8E6C9"/>
      </a:accent6>
      <a:hlink>
        <a:srgbClr val="BBDEFB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350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DM Sans</vt:lpstr>
      <vt:lpstr>Google Sans</vt:lpstr>
      <vt:lpstr>Google Sans Medium</vt:lpstr>
      <vt:lpstr>Open Sans Light</vt:lpstr>
      <vt:lpstr>Roboto Mono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git init</vt:lpstr>
      <vt:lpstr>What is Version Control?</vt:lpstr>
      <vt:lpstr>Git and Github</vt:lpstr>
      <vt:lpstr>How does version control work?</vt:lpstr>
      <vt:lpstr>PowerPoint Presentation</vt:lpstr>
      <vt:lpstr>Setting up git and github</vt:lpstr>
      <vt:lpstr>Making your first commit</vt:lpstr>
      <vt:lpstr>PowerPoint Presentation</vt:lpstr>
      <vt:lpstr>PowerPoint Presentation</vt:lpstr>
      <vt:lpstr>Any fool can write code that a computer can understand. Good programmers write code that humans can understand.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init</dc:title>
  <dc:subject/>
  <dc:creator/>
  <dc:description/>
  <cp:lastModifiedBy>rayhan</cp:lastModifiedBy>
  <cp:revision>250</cp:revision>
  <dcterms:modified xsi:type="dcterms:W3CDTF">2023-05-07T18:18:01Z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