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2"/>
  </p:notesMasterIdLst>
  <p:handoutMasterIdLst>
    <p:handoutMasterId r:id="rId33"/>
  </p:handoutMasterIdLst>
  <p:sldIdLst>
    <p:sldId id="256" r:id="rId5"/>
    <p:sldId id="261" r:id="rId6"/>
    <p:sldId id="297" r:id="rId7"/>
    <p:sldId id="298" r:id="rId8"/>
    <p:sldId id="287" r:id="rId9"/>
    <p:sldId id="314" r:id="rId10"/>
    <p:sldId id="288" r:id="rId11"/>
    <p:sldId id="331" r:id="rId12"/>
    <p:sldId id="289" r:id="rId13"/>
    <p:sldId id="315" r:id="rId14"/>
    <p:sldId id="327" r:id="rId15"/>
    <p:sldId id="267" r:id="rId16"/>
    <p:sldId id="332" r:id="rId17"/>
    <p:sldId id="257" r:id="rId18"/>
    <p:sldId id="269" r:id="rId19"/>
    <p:sldId id="271" r:id="rId20"/>
    <p:sldId id="282" r:id="rId21"/>
    <p:sldId id="273" r:id="rId22"/>
    <p:sldId id="283" r:id="rId23"/>
    <p:sldId id="284" r:id="rId24"/>
    <p:sldId id="276" r:id="rId25"/>
    <p:sldId id="333" r:id="rId26"/>
    <p:sldId id="285" r:id="rId27"/>
    <p:sldId id="286" r:id="rId28"/>
    <p:sldId id="279" r:id="rId29"/>
    <p:sldId id="262"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71" d="100"/>
          <a:sy n="71" d="100"/>
        </p:scale>
        <p:origin x="696"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4/27/2023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4/27/2023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27</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4/27/2023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4/27/2023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4/27/2023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4/27/2023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4/27/2023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extLst>
      <p:ext uri="{BB962C8B-B14F-4D97-AF65-F5344CB8AC3E}">
        <p14:creationId xmlns:p14="http://schemas.microsoft.com/office/powerpoint/2010/main" val="50748992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4/27/2023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4/27/2023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4/27/2023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4/27/2023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03176FD-E365-4307-A1BF-FBA56929E02D}" type="datetime1">
              <a:rPr lang="en-US" smtClean="0"/>
              <a:t>4/27/2023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4/27/2023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4/27/2023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4/27/2023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4/27/2023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6155221" cy="1280161"/>
          </a:xfrm>
        </p:spPr>
        <p:txBody>
          <a:bodyPr anchor="ctr">
            <a:normAutofit/>
          </a:bodyPr>
          <a:lstStyle/>
          <a:p>
            <a:pPr algn="r"/>
            <a:r>
              <a:rPr lang="en-US" sz="4800" dirty="0">
                <a:solidFill>
                  <a:srgbClr val="FFFFFF"/>
                </a:solidFill>
              </a:rPr>
              <a:t>Software Engineering</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127172" y="5166359"/>
            <a:ext cx="3866045" cy="1188721"/>
          </a:xfrm>
        </p:spPr>
        <p:txBody>
          <a:bodyPr anchor="ctr">
            <a:normAutofit/>
          </a:bodyPr>
          <a:lstStyle/>
          <a:p>
            <a:r>
              <a:rPr lang="en-US" sz="1500" dirty="0"/>
              <a:t>WEEK 10</a:t>
            </a:r>
          </a:p>
          <a:p>
            <a:r>
              <a:rPr lang="en-US" sz="1500" dirty="0"/>
              <a:t>ENGR. Muhammad UMER HAROON</a:t>
            </a:r>
          </a:p>
        </p:txBody>
      </p:sp>
      <p:pic>
        <p:nvPicPr>
          <p:cNvPr id="1026" name="Picture 2" descr="computer form future">
            <a:extLst>
              <a:ext uri="{FF2B5EF4-FFF2-40B4-BE49-F238E27FC236}">
                <a16:creationId xmlns:a16="http://schemas.microsoft.com/office/drawing/2014/main" id="{24863B6E-3023-3B25-F0D3-47FD9B5F6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278" y="0"/>
            <a:ext cx="7340210" cy="4915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464BE-7E7A-C6F6-25AA-A409418EB8B1}"/>
              </a:ext>
            </a:extLst>
          </p:cNvPr>
          <p:cNvPicPr>
            <a:picLocks noChangeAspect="1"/>
          </p:cNvPicPr>
          <p:nvPr/>
        </p:nvPicPr>
        <p:blipFill>
          <a:blip r:embed="rId4"/>
          <a:stretch>
            <a:fillRect/>
          </a:stretch>
        </p:blipFill>
        <p:spPr>
          <a:xfrm>
            <a:off x="-12522" y="0"/>
            <a:ext cx="4876800" cy="4915076"/>
          </a:xfrm>
          <a:prstGeom prst="rect">
            <a:avLst/>
          </a:prstGeom>
        </p:spPr>
      </p:pic>
      <p:pic>
        <p:nvPicPr>
          <p:cNvPr id="4" name="Picture 2" descr="Best Project Management Software - Top System &amp; Tools in 2017">
            <a:extLst>
              <a:ext uri="{FF2B5EF4-FFF2-40B4-BE49-F238E27FC236}">
                <a16:creationId xmlns:a16="http://schemas.microsoft.com/office/drawing/2014/main" id="{AD7E9C04-CD06-BC05-6C89-03E8E9A96E8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l="7253" t="17244" r="20456"/>
          <a:stretch/>
        </p:blipFill>
        <p:spPr bwMode="auto">
          <a:xfrm>
            <a:off x="4864279" y="0"/>
            <a:ext cx="7340210" cy="49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40377"/>
            <a:ext cx="8229600" cy="1143000"/>
          </a:xfrm>
        </p:spPr>
        <p:txBody>
          <a:bodyPr/>
          <a:lstStyle/>
          <a:p>
            <a:pPr algn="ctr"/>
            <a:r>
              <a:rPr lang="en-US" dirty="0"/>
              <a:t>Risk management</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i="1" dirty="0"/>
              <a:t>Project risks </a:t>
            </a:r>
            <a:r>
              <a:rPr lang="en-GB" dirty="0"/>
              <a:t>affect schedule or resources;</a:t>
            </a:r>
          </a:p>
          <a:p>
            <a:pPr>
              <a:lnSpc>
                <a:spcPct val="90000"/>
              </a:lnSpc>
            </a:pPr>
            <a:r>
              <a:rPr lang="en-GB" i="1" dirty="0"/>
              <a:t>Product risks </a:t>
            </a:r>
            <a:r>
              <a:rPr lang="en-GB" dirty="0"/>
              <a:t>affect the quality or performance of the software being developed;</a:t>
            </a:r>
          </a:p>
          <a:p>
            <a:pPr>
              <a:lnSpc>
                <a:spcPct val="90000"/>
              </a:lnSpc>
            </a:pPr>
            <a:r>
              <a:rPr lang="en-GB" i="1" dirty="0"/>
              <a:t>Business risks </a:t>
            </a:r>
            <a:r>
              <a:rPr lang="en-GB" dirty="0"/>
              <a:t>affect the organisation developing or procuring the software.</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13</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1981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nvPr>
        </p:nvGraphicFramePr>
        <p:xfrm>
          <a:off x="1981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64"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1940664" y="1861905"/>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WEEK 10</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1981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22</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2237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1981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nvPr>
        </p:nvGraphicFramePr>
        <p:xfrm>
          <a:off x="1981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5" name="Picture Placeholder 4">
            <a:extLst>
              <a:ext uri="{FF2B5EF4-FFF2-40B4-BE49-F238E27FC236}">
                <a16:creationId xmlns:a16="http://schemas.microsoft.com/office/drawing/2014/main" id="{74CA2FD0-7800-1A83-A928-02A2BC4F4896}"/>
              </a:ext>
            </a:extLst>
          </p:cNvPr>
          <p:cNvSpPr>
            <a:spLocks noGrp="1"/>
          </p:cNvSpPr>
          <p:nvPr>
            <p:ph type="pic" idx="1"/>
          </p:nvPr>
        </p:nvSpPr>
        <p:spPr/>
      </p:sp>
      <p:pic>
        <p:nvPicPr>
          <p:cNvPr id="7" name="Picture 6">
            <a:extLst>
              <a:ext uri="{FF2B5EF4-FFF2-40B4-BE49-F238E27FC236}">
                <a16:creationId xmlns:a16="http://schemas.microsoft.com/office/drawing/2014/main" id="{BD0B99F2-0F44-6DD0-B9D7-7BFF3463C7C7}"/>
              </a:ext>
            </a:extLst>
          </p:cNvPr>
          <p:cNvPicPr>
            <a:picLocks noChangeAspect="1"/>
          </p:cNvPicPr>
          <p:nvPr/>
        </p:nvPicPr>
        <p:blipFill rotWithShape="1">
          <a:blip r:embed="rId3"/>
          <a:srcRect b="18110"/>
          <a:stretch/>
        </p:blipFill>
        <p:spPr>
          <a:xfrm>
            <a:off x="3400962" y="34627"/>
            <a:ext cx="5506278" cy="4509096"/>
          </a:xfrm>
          <a:prstGeom prst="rect">
            <a:avLst/>
          </a:prstGeom>
        </p:spPr>
      </p:pic>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Ninth Week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endParaRPr lang="en-US" sz="1600" dirty="0">
              <a:solidFill>
                <a:schemeClr val="accent1">
                  <a:lumMod val="40000"/>
                  <a:lumOff val="60000"/>
                </a:schemeClr>
              </a:solidFill>
            </a:endParaRP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71683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Week 10– Project Management</a:t>
            </a:r>
          </a:p>
        </p:txBody>
      </p:sp>
      <p:sp>
        <p:nvSpPr>
          <p:cNvPr id="6" name="Subtitle 5"/>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1905001" y="262913"/>
            <a:ext cx="8476054" cy="1109007"/>
          </a:xfrm>
          <a:noFill/>
          <a:ln/>
        </p:spPr>
        <p:txBody>
          <a:bodyPr vert="horz" wrap="square" lIns="90840" tIns="44623" rIns="90840" bIns="44623" numCol="1" anchor="ctr" anchorCtr="0" compatLnSpc="1">
            <a:prstTxWarp prst="textNoShape">
              <a:avLst/>
            </a:prstTxWarp>
          </a:bodyPr>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dirty="0"/>
              <a:t>These factors mean that project managers in different organizations may work in quite different ways.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8</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pPr lvl="1"/>
            <a:r>
              <a:rPr lang="en-GB" dirty="0"/>
              <a:t>Covered in Chapter 23.</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Tree>
  </p:cSld>
  <p:clrMapOvr>
    <a:masterClrMapping/>
  </p:clrMapOvr>
  <p:transition advTm="2000"/>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3.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2459</TotalTime>
  <Words>1835</Words>
  <Application>Microsoft Office PowerPoint</Application>
  <PresentationFormat>Widescreen</PresentationFormat>
  <Paragraphs>290</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RetrospectVTI</vt:lpstr>
      <vt:lpstr>Software Engineering</vt:lpstr>
      <vt:lpstr>WEEK 10</vt:lpstr>
      <vt:lpstr>Ninth Week Summary</vt:lpstr>
      <vt:lpstr>Week 10– Project Management</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Engr .M Umer Haroon .</cp:lastModifiedBy>
  <cp:revision>10</cp:revision>
  <dcterms:created xsi:type="dcterms:W3CDTF">2023-01-23T10:36:57Z</dcterms:created>
  <dcterms:modified xsi:type="dcterms:W3CDTF">2023-04-27T10:13:45Z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