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41"/>
  </p:notesMasterIdLst>
  <p:handoutMasterIdLst>
    <p:handoutMasterId r:id="rId42"/>
  </p:handoutMasterIdLst>
  <p:sldIdLst>
    <p:sldId id="256" r:id="rId5"/>
    <p:sldId id="261" r:id="rId6"/>
    <p:sldId id="281" r:id="rId7"/>
    <p:sldId id="318" r:id="rId8"/>
    <p:sldId id="352" r:id="rId9"/>
    <p:sldId id="353" r:id="rId10"/>
    <p:sldId id="319" r:id="rId11"/>
    <p:sldId id="333" r:id="rId12"/>
    <p:sldId id="282" r:id="rId13"/>
    <p:sldId id="257" r:id="rId14"/>
    <p:sldId id="284" r:id="rId15"/>
    <p:sldId id="285" r:id="rId16"/>
    <p:sldId id="258" r:id="rId17"/>
    <p:sldId id="288" r:id="rId18"/>
    <p:sldId id="320" r:id="rId19"/>
    <p:sldId id="289" r:id="rId20"/>
    <p:sldId id="322" r:id="rId21"/>
    <p:sldId id="259" r:id="rId22"/>
    <p:sldId id="346" r:id="rId23"/>
    <p:sldId id="347" r:id="rId24"/>
    <p:sldId id="351" r:id="rId25"/>
    <p:sldId id="272" r:id="rId26"/>
    <p:sldId id="260" r:id="rId27"/>
    <p:sldId id="291" r:id="rId28"/>
    <p:sldId id="293" r:id="rId29"/>
    <p:sldId id="348" r:id="rId30"/>
    <p:sldId id="323" r:id="rId31"/>
    <p:sldId id="349" r:id="rId32"/>
    <p:sldId id="350" r:id="rId33"/>
    <p:sldId id="262" r:id="rId34"/>
    <p:sldId id="301" r:id="rId35"/>
    <p:sldId id="263" r:id="rId36"/>
    <p:sldId id="303" r:id="rId37"/>
    <p:sldId id="264" r:id="rId38"/>
    <p:sldId id="297"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291" autoAdjust="0"/>
  </p:normalViewPr>
  <p:slideViewPr>
    <p:cSldViewPr snapToGrid="0" showGuides="1">
      <p:cViewPr varScale="1">
        <p:scale>
          <a:sx n="72" d="100"/>
          <a:sy n="72" d="100"/>
        </p:scale>
        <p:origin x="576" y="7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2/4/2023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35</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36</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2/4/2023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2/4/2023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extLst>
      <p:ext uri="{BB962C8B-B14F-4D97-AF65-F5344CB8AC3E}">
        <p14:creationId xmlns:p14="http://schemas.microsoft.com/office/powerpoint/2010/main" val="219662783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2/4/2023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6155221" cy="1280161"/>
          </a:xfrm>
        </p:spPr>
        <p:txBody>
          <a:bodyPr anchor="ctr">
            <a:normAutofit/>
          </a:bodyPr>
          <a:lstStyle/>
          <a:p>
            <a:pPr algn="r"/>
            <a:r>
              <a:rPr lang="en-US" sz="4800" dirty="0">
                <a:solidFill>
                  <a:srgbClr val="FFFFFF"/>
                </a:solidFill>
              </a:rPr>
              <a:t>Software Engineering</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127172" y="5166359"/>
            <a:ext cx="3866045" cy="1188721"/>
          </a:xfrm>
        </p:spPr>
        <p:txBody>
          <a:bodyPr anchor="ctr">
            <a:normAutofit/>
          </a:bodyPr>
          <a:lstStyle/>
          <a:p>
            <a:r>
              <a:rPr lang="en-US" sz="1500" dirty="0"/>
              <a:t>WEEK 2</a:t>
            </a:r>
          </a:p>
          <a:p>
            <a:r>
              <a:rPr lang="en-US" sz="1500" dirty="0"/>
              <a:t>ENGR. Muhammad UMER HAROON</a:t>
            </a:r>
          </a:p>
        </p:txBody>
      </p:sp>
      <p:pic>
        <p:nvPicPr>
          <p:cNvPr id="6" name="Picture 5">
            <a:extLst>
              <a:ext uri="{FF2B5EF4-FFF2-40B4-BE49-F238E27FC236}">
                <a16:creationId xmlns:a16="http://schemas.microsoft.com/office/drawing/2014/main" id="{36FE2AF7-076F-AA47-8974-F5DC5BA17908}"/>
              </a:ext>
            </a:extLst>
          </p:cNvPr>
          <p:cNvPicPr>
            <a:picLocks noChangeAspect="1"/>
          </p:cNvPicPr>
          <p:nvPr/>
        </p:nvPicPr>
        <p:blipFill>
          <a:blip r:embed="rId3"/>
          <a:stretch>
            <a:fillRect/>
          </a:stretch>
        </p:blipFill>
        <p:spPr>
          <a:xfrm>
            <a:off x="4623467" y="4230"/>
            <a:ext cx="4876800" cy="4910846"/>
          </a:xfrm>
          <a:prstGeom prst="rect">
            <a:avLst/>
          </a:prstGeom>
        </p:spPr>
      </p:pic>
      <p:pic>
        <p:nvPicPr>
          <p:cNvPr id="4" name="Picture 2">
            <a:extLst>
              <a:ext uri="{FF2B5EF4-FFF2-40B4-BE49-F238E27FC236}">
                <a16:creationId xmlns:a16="http://schemas.microsoft.com/office/drawing/2014/main" id="{FAA603B3-08BA-072E-309A-AA421FC38B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18"/>
            <a:ext cx="4937760" cy="49377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E2E6A81-5929-5F2E-82D6-31635179B065}"/>
              </a:ext>
            </a:extLst>
          </p:cNvPr>
          <p:cNvPicPr>
            <a:picLocks noChangeAspect="1"/>
          </p:cNvPicPr>
          <p:nvPr/>
        </p:nvPicPr>
        <p:blipFill>
          <a:blip r:embed="rId5"/>
          <a:stretch>
            <a:fillRect/>
          </a:stretch>
        </p:blipFill>
        <p:spPr>
          <a:xfrm>
            <a:off x="7301927" y="9862"/>
            <a:ext cx="4876800" cy="4930062"/>
          </a:xfrm>
          <a:prstGeom prst="rect">
            <a:avLst/>
          </a:prstGeom>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pic>
        <p:nvPicPr>
          <p:cNvPr id="4" name="Picture 3" descr="2.1.Waterfall-model.eps"/>
          <p:cNvPicPr>
            <a:picLocks noChangeAspect="1"/>
          </p:cNvPicPr>
          <p:nvPr/>
        </p:nvPicPr>
        <p:blipFill>
          <a:blip r:embed="rId2"/>
          <a:stretch>
            <a:fillRect/>
          </a:stretch>
        </p:blipFill>
        <p:spPr>
          <a:xfrm>
            <a:off x="2435053" y="1931943"/>
            <a:ext cx="7183698" cy="4039465"/>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90D2000-D88A-E22B-302D-0664404CE0DC}"/>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idx="1"/>
          </p:nvPr>
        </p:nvSpPr>
        <p:spPr>
          <a:xfrm>
            <a:off x="609600" y="1868557"/>
            <a:ext cx="10972800" cy="4257607"/>
          </a:xfrm>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2A16EE09-BE09-25A9-6870-625D2D0E2DEF}"/>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idx="1"/>
          </p:nvPr>
        </p:nvSpPr>
        <p:spPr>
          <a:xfrm>
            <a:off x="609600" y="1961322"/>
            <a:ext cx="10972800" cy="4164842"/>
          </a:xfrm>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70292B68-2D7D-B2F7-AA3F-1AB2B1A7EC15}"/>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pic>
        <p:nvPicPr>
          <p:cNvPr id="4" name="Picture 3" descr="2.2 Incremental-dev.eps"/>
          <p:cNvPicPr>
            <a:picLocks noChangeAspect="1"/>
          </p:cNvPicPr>
          <p:nvPr/>
        </p:nvPicPr>
        <p:blipFill>
          <a:blip r:embed="rId2"/>
          <a:stretch>
            <a:fillRect/>
          </a:stretch>
        </p:blipFill>
        <p:spPr>
          <a:xfrm>
            <a:off x="1981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9D24112D-F8C6-17CD-5F73-4A5D21058EA2}"/>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97280" y="286604"/>
            <a:ext cx="10058400" cy="1313598"/>
          </a:xfrm>
        </p:spPr>
        <p:txBody>
          <a:bodyPr/>
          <a:lstStyle/>
          <a:p>
            <a:r>
              <a:rPr lang="en-GB" dirty="0"/>
              <a:t>Incremental development benefits</a:t>
            </a:r>
          </a:p>
        </p:txBody>
      </p:sp>
      <p:sp>
        <p:nvSpPr>
          <p:cNvPr id="33795" name="Rectangle 3"/>
          <p:cNvSpPr>
            <a:spLocks noGrp="1" noChangeArrowheads="1"/>
          </p:cNvSpPr>
          <p:nvPr>
            <p:ph idx="1"/>
          </p:nvPr>
        </p:nvSpPr>
        <p:spPr>
          <a:xfrm>
            <a:off x="609600" y="1868557"/>
            <a:ext cx="10972800" cy="4257607"/>
          </a:xfrm>
        </p:spPr>
        <p:txBody>
          <a:bodyPr>
            <a:normAutofit lnSpcReduction="10000"/>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F4D22D44-20E8-BC7F-204D-21B4FFE8013C}"/>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a:xfrm>
            <a:off x="609600" y="1961322"/>
            <a:ext cx="10972800" cy="4164842"/>
          </a:xfrm>
        </p:spPr>
        <p:txBody>
          <a:bodyPr/>
          <a:lstStyle/>
          <a:p>
            <a:r>
              <a:rPr lang="en-GB" dirty="0"/>
              <a:t>The process is not visible. </a:t>
            </a:r>
          </a:p>
          <a:p>
            <a:pPr lvl="1"/>
            <a:r>
              <a:rPr lang="en-GB" dirty="0"/>
              <a:t>Managers </a:t>
            </a:r>
            <a:r>
              <a:rPr lang="en-GB" b="1" dirty="0"/>
              <a:t>need regular deliverables </a:t>
            </a:r>
            <a:r>
              <a:rPr lang="en-GB" dirty="0"/>
              <a:t>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574EFDBF-76B0-6378-AFDC-F0A2B07EF9C9}"/>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97280" y="286604"/>
            <a:ext cx="10058400" cy="1184388"/>
          </a:xfrm>
        </p:spPr>
        <p:txBody>
          <a:bodyPr/>
          <a:lstStyle/>
          <a:p>
            <a:r>
              <a:rPr lang="en-GB" dirty="0"/>
              <a:t>Integration and configuration</a:t>
            </a:r>
          </a:p>
        </p:txBody>
      </p:sp>
      <p:sp>
        <p:nvSpPr>
          <p:cNvPr id="99331" name="Rectangle 3"/>
          <p:cNvSpPr>
            <a:spLocks noGrp="1" noChangeArrowheads="1"/>
          </p:cNvSpPr>
          <p:nvPr>
            <p:ph idx="1"/>
          </p:nvPr>
        </p:nvSpPr>
        <p:spPr>
          <a:xfrm>
            <a:off x="609600" y="1974574"/>
            <a:ext cx="10972800" cy="4151590"/>
          </a:xfrm>
        </p:spPr>
        <p:txBody>
          <a:bodyPr/>
          <a:lstStyle/>
          <a:p>
            <a:r>
              <a:rPr lang="en-GB" dirty="0"/>
              <a:t>Based on software reuse where systems are integrated from existing components or application systems (sometimes called COTS -Commercial-off-the-shelf) systems).</a:t>
            </a:r>
          </a:p>
          <a:p>
            <a:r>
              <a:rPr lang="en-GB" dirty="0"/>
              <a:t>Reused elements may be configured to adapt their behaviour and functionality to a user’s requirements</a:t>
            </a:r>
          </a:p>
          <a:p>
            <a:r>
              <a:rPr lang="en-GB" dirty="0"/>
              <a:t>Reuse is now the standard approach for building many types of business system</a:t>
            </a:r>
          </a:p>
          <a:p>
            <a:endParaRPr lang="en-GB" dirty="0"/>
          </a:p>
          <a:p>
            <a:pPr lvl="1"/>
            <a:r>
              <a:rPr lang="en-GB" sz="1400" i="1" dirty="0"/>
              <a:t>Reuse covered in more depth in Chapter 15 in Sommerville book.</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A0833A16-226A-275D-6080-F7D67E958304}"/>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92924"/>
          </a:xfrm>
        </p:spPr>
        <p:txBody>
          <a:bodyPr/>
          <a:lstStyle/>
          <a:p>
            <a:r>
              <a:rPr lang="en-US" dirty="0"/>
              <a:t>Types of reusable software</a:t>
            </a:r>
          </a:p>
        </p:txBody>
      </p:sp>
      <p:sp>
        <p:nvSpPr>
          <p:cNvPr id="3" name="Content Placeholder 2"/>
          <p:cNvSpPr>
            <a:spLocks noGrp="1"/>
          </p:cNvSpPr>
          <p:nvPr>
            <p:ph idx="1"/>
          </p:nvPr>
        </p:nvSpPr>
        <p:spPr>
          <a:xfrm>
            <a:off x="609600" y="2014330"/>
            <a:ext cx="10972800" cy="4111834"/>
          </a:xfrm>
        </p:spPr>
        <p:txBody>
          <a:bodyPr/>
          <a:lstStyle/>
          <a:p>
            <a:r>
              <a:rPr lang="en-GB" dirty="0"/>
              <a:t>Stand-alone application systems (sometimes called COTS) that are configured for use in a particular environment.</a:t>
            </a:r>
          </a:p>
          <a:p>
            <a:r>
              <a:rPr lang="en-GB" dirty="0"/>
              <a:t>Collections of objects that are developed as a package to be integrated with a component framework such as .NET or J2EE.</a:t>
            </a:r>
          </a:p>
          <a:p>
            <a:r>
              <a:rPr lang="en-GB" dirty="0"/>
              <a:t>Web services that are developed according to service standards and which are available for remote invocation. </a:t>
            </a: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B63C7D71-7F46-CA6E-2303-270B324ABC0E}"/>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pic>
        <p:nvPicPr>
          <p:cNvPr id="2" name="Picture 1" descr="2.3 Reuse oriented SE.eps"/>
          <p:cNvPicPr>
            <a:picLocks noChangeAspect="1"/>
          </p:cNvPicPr>
          <p:nvPr/>
        </p:nvPicPr>
        <p:blipFill rotWithShape="1">
          <a:blip r:embed="rId2">
            <a:extLst>
              <a:ext uri="{28A0092B-C50C-407E-A947-70E740481C1C}">
                <a14:useLocalDpi xmlns:a14="http://schemas.microsoft.com/office/drawing/2010/main" val="0"/>
              </a:ext>
            </a:extLst>
          </a:blip>
          <a:srcRect b="39770"/>
          <a:stretch/>
        </p:blipFill>
        <p:spPr>
          <a:xfrm>
            <a:off x="39756" y="2264759"/>
            <a:ext cx="12032974" cy="3592702"/>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DCEB8F60-BB5C-73B3-D87E-17F27634D032}"/>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process stages</a:t>
            </a:r>
          </a:p>
        </p:txBody>
      </p:sp>
      <p:sp>
        <p:nvSpPr>
          <p:cNvPr id="3" name="Content Placeholder 2"/>
          <p:cNvSpPr>
            <a:spLocks noGrp="1"/>
          </p:cNvSpPr>
          <p:nvPr>
            <p:ph idx="1"/>
          </p:nvPr>
        </p:nvSpPr>
        <p:spPr>
          <a:xfrm>
            <a:off x="609600" y="2093843"/>
            <a:ext cx="10972800" cy="4032321"/>
          </a:xfrm>
        </p:spPr>
        <p:txBody>
          <a:bodyPr/>
          <a:lstStyle/>
          <a:p>
            <a:r>
              <a:rPr lang="en-US" dirty="0"/>
              <a:t>Requirements specification</a:t>
            </a:r>
          </a:p>
          <a:p>
            <a:r>
              <a:rPr lang="en-US" dirty="0"/>
              <a:t>Software discovery and evaluation</a:t>
            </a:r>
          </a:p>
          <a:p>
            <a:r>
              <a:rPr lang="en-US" dirty="0"/>
              <a:t>Requirements refinement</a:t>
            </a:r>
          </a:p>
          <a:p>
            <a:r>
              <a:rPr lang="en-US" dirty="0"/>
              <a:t>Application system configuration</a:t>
            </a:r>
          </a:p>
          <a:p>
            <a:r>
              <a:rPr lang="en-US" dirty="0"/>
              <a:t>Component adaptation and integration</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7080F6A1-398C-56CB-4D77-2B8309F9745E}"/>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26411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WEEK 2</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a:xfrm>
            <a:off x="609600" y="2186609"/>
            <a:ext cx="10972800" cy="3939555"/>
          </a:xfrm>
        </p:spPr>
        <p:txBody>
          <a:bodyPr/>
          <a:lstStyle/>
          <a:p>
            <a:r>
              <a:rPr lang="en-US" dirty="0"/>
              <a:t>Reduced costs and risks as less software is developed from scratch</a:t>
            </a:r>
          </a:p>
          <a:p>
            <a:r>
              <a:rPr lang="en-US" dirty="0"/>
              <a:t>Faster delivery and deployment of system</a:t>
            </a:r>
          </a:p>
          <a:p>
            <a:r>
              <a:rPr lang="en-US" dirty="0"/>
              <a:t>But requirements compromises are inevitable so system may not meet real needs of users</a:t>
            </a:r>
          </a:p>
          <a:p>
            <a:r>
              <a:rPr lang="en-US" dirty="0"/>
              <a:t>Loss of control over evolution of reused system elements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101F1013-FFB9-D94F-667D-A106C30DBC82}"/>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914283"/>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E0AD-63E9-8F0F-80F2-4F2D42E8AE86}"/>
              </a:ext>
            </a:extLst>
          </p:cNvPr>
          <p:cNvSpPr>
            <a:spLocks noGrp="1"/>
          </p:cNvSpPr>
          <p:nvPr>
            <p:ph type="title"/>
          </p:nvPr>
        </p:nvSpPr>
        <p:spPr/>
        <p:txBody>
          <a:bodyPr/>
          <a:lstStyle/>
          <a:p>
            <a:r>
              <a:rPr lang="en-US" dirty="0"/>
              <a:t>Process activities</a:t>
            </a:r>
          </a:p>
        </p:txBody>
      </p:sp>
      <p:sp>
        <p:nvSpPr>
          <p:cNvPr id="3" name="Text Placeholder 2">
            <a:extLst>
              <a:ext uri="{FF2B5EF4-FFF2-40B4-BE49-F238E27FC236}">
                <a16:creationId xmlns:a16="http://schemas.microsoft.com/office/drawing/2014/main" id="{EA79EBD2-BE01-A1ED-D067-0DD30FB6AD9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734137B-9B5F-8F9E-C669-718DF10CB5A6}"/>
              </a:ext>
            </a:extLst>
          </p:cNvPr>
          <p:cNvSpPr>
            <a:spLocks noGrp="1"/>
          </p:cNvSpPr>
          <p:nvPr>
            <p:ph type="ftr" sz="quarter" idx="11"/>
          </p:nvPr>
        </p:nvSpPr>
        <p:spPr/>
        <p:txBody>
          <a:bodyPr/>
          <a:lstStyle/>
          <a:p>
            <a:r>
              <a:rPr lang="en-US"/>
              <a:t>TEACH A COURSE</a:t>
            </a:r>
            <a:endParaRPr lang="en-US" dirty="0"/>
          </a:p>
        </p:txBody>
      </p:sp>
      <p:sp>
        <p:nvSpPr>
          <p:cNvPr id="5" name="Slide Number Placeholder 4">
            <a:extLst>
              <a:ext uri="{FF2B5EF4-FFF2-40B4-BE49-F238E27FC236}">
                <a16:creationId xmlns:a16="http://schemas.microsoft.com/office/drawing/2014/main" id="{1988C231-6C1E-C9C0-9744-98A9F1FDE604}"/>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6" name="Rectangle 5">
            <a:extLst>
              <a:ext uri="{FF2B5EF4-FFF2-40B4-BE49-F238E27FC236}">
                <a16:creationId xmlns:a16="http://schemas.microsoft.com/office/drawing/2014/main" id="{3F417997-BDF9-AE48-B7D2-FE16740C1AC2}"/>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53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activities</a:t>
            </a:r>
            <a:endParaRPr lang="en-US" dirty="0"/>
          </a:p>
        </p:txBody>
      </p:sp>
      <p:sp>
        <p:nvSpPr>
          <p:cNvPr id="5" name="Content Placeholder 4"/>
          <p:cNvSpPr>
            <a:spLocks noGrp="1"/>
          </p:cNvSpPr>
          <p:nvPr>
            <p:ph idx="1"/>
          </p:nvPr>
        </p:nvSpPr>
        <p:spPr>
          <a:xfrm>
            <a:off x="609600" y="1961322"/>
            <a:ext cx="10972800" cy="4164842"/>
          </a:xfrm>
        </p:spPr>
        <p:txBody>
          <a:bodyPr>
            <a:normAutofit/>
          </a:bodyPr>
          <a:lstStyle/>
          <a:p>
            <a:r>
              <a:rPr lang="en-GB" sz="2800" dirty="0"/>
              <a:t>Real software processes are inter-leaved sequences of technical, collaborative and managerial activities with the overall goal of specifying, designing, implementing and testing a software system. </a:t>
            </a:r>
          </a:p>
          <a:p>
            <a:r>
              <a:rPr lang="en-GB" sz="2800" dirty="0"/>
              <a:t>The four basic process activities of specification, development, validation and evolution are organized differently in different development processes. </a:t>
            </a:r>
          </a:p>
          <a:p>
            <a:r>
              <a:rPr lang="en-GB" sz="2800" dirty="0"/>
              <a:t>For example, in the waterfall model, they are organized in sequence, whereas in incremental development they are interleaved. </a:t>
            </a:r>
            <a:endParaRPr lang="en-US" sz="2800"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81F0946F-BEC9-AE6D-1A3C-D8E68CF3CA0D}"/>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7280" y="154083"/>
            <a:ext cx="10058400" cy="1450757"/>
          </a:xfrm>
        </p:spPr>
        <p:txBody>
          <a:bodyPr/>
          <a:lstStyle/>
          <a:p>
            <a:r>
              <a:rPr lang="en-GB" dirty="0"/>
              <a:t>The requirements engineering process</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pic>
        <p:nvPicPr>
          <p:cNvPr id="2" name="Picture 1"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232591"/>
            <a:ext cx="9332968" cy="50622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B19B14DD-0F72-3109-A809-C9BA31ABCF56}"/>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a:t>Software specification</a:t>
            </a:r>
          </a:p>
        </p:txBody>
      </p:sp>
      <p:sp>
        <p:nvSpPr>
          <p:cNvPr id="84995" name="Rectangle 3"/>
          <p:cNvSpPr>
            <a:spLocks noGrp="1" noChangeArrowheads="1"/>
          </p:cNvSpPr>
          <p:nvPr>
            <p:ph idx="1"/>
          </p:nvPr>
        </p:nvSpPr>
        <p:spPr>
          <a:xfrm>
            <a:off x="1097280" y="2186609"/>
            <a:ext cx="9303864" cy="3939555"/>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6B1D8D97-9C44-116C-C17D-4102A43E2C79}"/>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idx="1"/>
          </p:nvPr>
        </p:nvSpPr>
        <p:spPr>
          <a:xfrm>
            <a:off x="609600" y="1961322"/>
            <a:ext cx="10972800" cy="4164842"/>
          </a:xfrm>
        </p:spPr>
        <p:txBody>
          <a:bodyPr/>
          <a:lstStyle/>
          <a:p>
            <a:r>
              <a:rPr lang="en-GB" dirty="0"/>
              <a:t>The process of converting the system specification into an executable system.</a:t>
            </a:r>
          </a:p>
          <a:p>
            <a:r>
              <a:rPr lang="en-GB" dirty="0"/>
              <a:t>Software design</a:t>
            </a:r>
          </a:p>
          <a:p>
            <a:pPr lvl="1"/>
            <a:r>
              <a:rPr lang="en-GB" dirty="0"/>
              <a:t>Design a software structure that realises the specification;</a:t>
            </a:r>
          </a:p>
          <a:p>
            <a:r>
              <a:rPr lang="en-GB" dirty="0"/>
              <a:t>Implementation</a:t>
            </a:r>
          </a:p>
          <a:p>
            <a:pPr lvl="1"/>
            <a:r>
              <a:rPr lang="en-GB" dirty="0"/>
              <a:t>Translate this structure into an executable program;</a:t>
            </a:r>
          </a:p>
          <a:p>
            <a:r>
              <a:rPr lang="en-GB" dirty="0"/>
              <a:t>The activities of design and implementation are closely related and may be inter-leaved.</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6FD7146E-380B-BB43-4E89-E17292A9AAD8}"/>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pic>
        <p:nvPicPr>
          <p:cNvPr id="4" name="Picture 3" descr="2.5 Design-process.eps"/>
          <p:cNvPicPr>
            <a:picLocks noChangeAspect="1"/>
          </p:cNvPicPr>
          <p:nvPr/>
        </p:nvPicPr>
        <p:blipFill>
          <a:blip r:embed="rId2"/>
          <a:stretch>
            <a:fillRect/>
          </a:stretch>
        </p:blipFill>
        <p:spPr>
          <a:xfrm>
            <a:off x="2717349" y="1109950"/>
            <a:ext cx="6818262" cy="509097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284A54E0-D7F1-E1F4-7715-2A6B7B62D22E}"/>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a:xfrm>
            <a:off x="609600" y="2146852"/>
            <a:ext cx="10972800" cy="3979312"/>
          </a:xfrm>
        </p:spPr>
        <p:txBody>
          <a:bodyPr/>
          <a:lstStyle/>
          <a:p>
            <a:r>
              <a:rPr lang="en-GB" i="1" dirty="0"/>
              <a:t>Architectural design,</a:t>
            </a:r>
            <a:r>
              <a:rPr lang="en-GB" dirty="0"/>
              <a:t> where you identify the overall structure of the system, the principal components (subsystems or modules), their relationships and how they are distributed.</a:t>
            </a:r>
          </a:p>
          <a:p>
            <a:r>
              <a:rPr lang="en-GB" i="1" dirty="0"/>
              <a:t>Database design, </a:t>
            </a:r>
            <a:r>
              <a:rPr lang="en-GB" dirty="0"/>
              <a:t>where you design the system data structures and how these are to be represented in a database. </a:t>
            </a:r>
          </a:p>
          <a:p>
            <a:r>
              <a:rPr lang="en-GB" i="1" dirty="0"/>
              <a:t>Interface design,</a:t>
            </a:r>
            <a:r>
              <a:rPr lang="en-GB" dirty="0"/>
              <a:t> where you define the interfaces between system components. </a:t>
            </a:r>
          </a:p>
          <a:p>
            <a:r>
              <a:rPr lang="en-GB" i="1" dirty="0"/>
              <a:t>Component selection and design, </a:t>
            </a:r>
            <a:r>
              <a:rPr lang="en-GB" dirty="0"/>
              <a:t>where you search for reusable components. If unavailable, you design how it will operate.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5E982785-0F23-7A3B-8E08-8C9F9B41FE59}"/>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a:xfrm>
            <a:off x="609600" y="2093843"/>
            <a:ext cx="10972800" cy="4032321"/>
          </a:xfrm>
        </p:spPr>
        <p:txBody>
          <a:bodyPr/>
          <a:lstStyle/>
          <a:p>
            <a:r>
              <a:rPr lang="en-US" dirty="0"/>
              <a:t>The software is implemented either by developing a program or programs or by configuring an application system.</a:t>
            </a:r>
          </a:p>
          <a:p>
            <a:r>
              <a:rPr lang="en-US" dirty="0"/>
              <a:t>Design and implementation are interleaved activities for most types of software system.</a:t>
            </a:r>
          </a:p>
          <a:p>
            <a:r>
              <a:rPr lang="en-US" dirty="0"/>
              <a:t>Programming is an individual activity with no standard process.</a:t>
            </a:r>
          </a:p>
          <a:p>
            <a:r>
              <a:rPr lang="en-US" dirty="0"/>
              <a:t>Debugging is the activity of finding program faults and correcting these faults.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CBC94E14-6D39-43F4-AD0E-2A5D38C956A0}"/>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38374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idx="1"/>
          </p:nvPr>
        </p:nvSpPr>
        <p:spPr>
          <a:xfrm>
            <a:off x="609600" y="2160104"/>
            <a:ext cx="10972800" cy="3966060"/>
          </a:xfrm>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51132B5-0D6E-0442-ED49-B14470ADFB19}"/>
              </a:ext>
            </a:extLst>
          </p:cNvPr>
          <p:cNvSpPr/>
          <p:nvPr/>
        </p:nvSpPr>
        <p:spPr>
          <a:xfrm>
            <a:off x="26504" y="6460090"/>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3051" y="286604"/>
            <a:ext cx="10512629" cy="992924"/>
          </a:xfrm>
        </p:spPr>
        <p:txBody>
          <a:bodyPr/>
          <a:lstStyle/>
          <a:p>
            <a:r>
              <a:rPr lang="en-GB" dirty="0"/>
              <a:t>The software process</a:t>
            </a:r>
          </a:p>
        </p:txBody>
      </p:sp>
      <p:sp>
        <p:nvSpPr>
          <p:cNvPr id="17411" name="Rectangle 3"/>
          <p:cNvSpPr>
            <a:spLocks noGrp="1" noChangeArrowheads="1"/>
          </p:cNvSpPr>
          <p:nvPr>
            <p:ph idx="1"/>
          </p:nvPr>
        </p:nvSpPr>
        <p:spPr>
          <a:xfrm>
            <a:off x="609600" y="1921565"/>
            <a:ext cx="10972800" cy="4204599"/>
          </a:xfrm>
        </p:spPr>
        <p:txBody>
          <a:bodyPr/>
          <a:lstStyle/>
          <a:p>
            <a:r>
              <a:rPr lang="en-GB" dirty="0"/>
              <a:t>A structured set of activities required to develop a software system. </a:t>
            </a:r>
          </a:p>
          <a:p>
            <a:r>
              <a:rPr lang="en-GB" dirty="0"/>
              <a:t>Many different software processes but all involve:</a:t>
            </a:r>
          </a:p>
          <a:p>
            <a:pPr lvl="1"/>
            <a:r>
              <a:rPr lang="en-GB" dirty="0"/>
              <a:t>Specification – defining what the system should do;</a:t>
            </a:r>
          </a:p>
          <a:p>
            <a:pPr lvl="1"/>
            <a:r>
              <a:rPr lang="en-GB" dirty="0"/>
              <a:t>Design and implementation – defining the organization of the system and implementing the system;</a:t>
            </a:r>
          </a:p>
          <a:p>
            <a:pPr lvl="1"/>
            <a:r>
              <a:rPr lang="en-GB" dirty="0"/>
              <a:t>Validation – checking that it does what the customer wants;</a:t>
            </a:r>
          </a:p>
          <a:p>
            <a:pPr lvl="1"/>
            <a:r>
              <a:rPr lang="en-GB" dirty="0"/>
              <a:t>Evolution – changing the system in response to changing customer needs.</a:t>
            </a:r>
          </a:p>
          <a:p>
            <a:r>
              <a:rPr lang="en-GB" dirty="0"/>
              <a:t>A software process model is an abstract representation of a process. It presents a description of a process from some particular perspective.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pic>
        <p:nvPicPr>
          <p:cNvPr id="4" name="Picture 3" descr="2.6 Testing-process.eps"/>
          <p:cNvPicPr>
            <a:picLocks noChangeAspect="1"/>
          </p:cNvPicPr>
          <p:nvPr/>
        </p:nvPicPr>
        <p:blipFill>
          <a:blip r:embed="rId2"/>
          <a:stretch>
            <a:fillRect/>
          </a:stretch>
        </p:blipFill>
        <p:spPr>
          <a:xfrm>
            <a:off x="1287627" y="2575475"/>
            <a:ext cx="9359643" cy="2545166"/>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C3CF630-D157-CAD8-9424-2F2C2EDE3302}"/>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idx="1"/>
          </p:nvPr>
        </p:nvSpPr>
        <p:spPr>
          <a:xfrm>
            <a:off x="609600" y="2107096"/>
            <a:ext cx="10972800" cy="4019068"/>
          </a:xfrm>
        </p:spPr>
        <p:txBody>
          <a:bodyPr/>
          <a:lstStyle/>
          <a:p>
            <a:r>
              <a:rPr lang="en-GB" dirty="0"/>
              <a:t>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Customer testing</a:t>
            </a:r>
          </a:p>
          <a:p>
            <a:pPr lvl="1"/>
            <a:r>
              <a:rPr lang="en-GB" dirty="0"/>
              <a:t>Testing with customer data to check that the system meets the customer’s needs.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485248BA-C7D6-CE7C-C206-3D873F5DEA25}"/>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 (V-model)</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pic>
        <p:nvPicPr>
          <p:cNvPr id="4" name="Picture 3" descr="2.7 Testing-phases.eps"/>
          <p:cNvPicPr>
            <a:picLocks noChangeAspect="1"/>
          </p:cNvPicPr>
          <p:nvPr/>
        </p:nvPicPr>
        <p:blipFill>
          <a:blip r:embed="rId2"/>
          <a:stretch>
            <a:fillRect/>
          </a:stretch>
        </p:blipFill>
        <p:spPr>
          <a:xfrm>
            <a:off x="262209" y="2132625"/>
            <a:ext cx="11355106" cy="392361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D289C8B6-D426-F2E8-73B8-1235997C00F5}"/>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idx="1"/>
          </p:nvPr>
        </p:nvSpPr>
        <p:spPr>
          <a:xfrm>
            <a:off x="609600" y="2107096"/>
            <a:ext cx="10972800" cy="4019068"/>
          </a:xfrm>
        </p:spPr>
        <p:txBody>
          <a:bodyPr>
            <a:normAutofit/>
          </a:bodyPr>
          <a:lstStyle/>
          <a:p>
            <a:r>
              <a:rPr lang="en-GB" sz="2800" dirty="0"/>
              <a:t>Software is inherently flexible and can change. </a:t>
            </a:r>
          </a:p>
          <a:p>
            <a:r>
              <a:rPr lang="en-GB" sz="2800" dirty="0"/>
              <a:t>As requirements change through changing business circumstances, the software that supports the business must also evolve and change.</a:t>
            </a:r>
          </a:p>
          <a:p>
            <a:r>
              <a:rPr lang="en-GB" sz="2800" dirty="0"/>
              <a:t>Although there has been a demarcation between development and evolution (maintenance) this is increasingly irrelevant as fewer and fewer systems are completely new.[talking :legacy systems]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D6B7F40-997E-404D-5B0B-9F34C5D845B8}"/>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pic>
        <p:nvPicPr>
          <p:cNvPr id="4" name="Picture 3" descr="2.8 System evolution.eps"/>
          <p:cNvPicPr>
            <a:picLocks noChangeAspect="1"/>
          </p:cNvPicPr>
          <p:nvPr/>
        </p:nvPicPr>
        <p:blipFill>
          <a:blip r:embed="rId2"/>
          <a:stretch>
            <a:fillRect/>
          </a:stretch>
        </p:blipFill>
        <p:spPr>
          <a:xfrm>
            <a:off x="480677" y="2264835"/>
            <a:ext cx="11035459" cy="3395526"/>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645BBB5C-3976-58F6-3570-0D235CBB3891}"/>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Second Week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endParaRPr lang="en-US" sz="1600" dirty="0">
              <a:solidFill>
                <a:schemeClr val="accent1">
                  <a:lumMod val="40000"/>
                  <a:lumOff val="60000"/>
                </a:schemeClr>
              </a:solidFill>
            </a:endParaRP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pic>
        <p:nvPicPr>
          <p:cNvPr id="4" name="Picture Placeholder 3">
            <a:extLst>
              <a:ext uri="{FF2B5EF4-FFF2-40B4-BE49-F238E27FC236}">
                <a16:creationId xmlns:a16="http://schemas.microsoft.com/office/drawing/2014/main" id="{BFB7B247-5B11-2969-6289-3D72C2CDA014}"/>
              </a:ext>
            </a:extLst>
          </p:cNvPr>
          <p:cNvPicPr>
            <a:picLocks noGrp="1" noChangeAspect="1"/>
          </p:cNvPicPr>
          <p:nvPr>
            <p:ph type="pic" idx="1"/>
          </p:nvPr>
        </p:nvPicPr>
        <p:blipFill>
          <a:blip r:embed="rId3"/>
          <a:srcRect t="8354" b="8354"/>
          <a:stretch>
            <a:fillRect/>
          </a:stretch>
        </p:blipFill>
        <p:spPr>
          <a:xfrm>
            <a:off x="1" y="0"/>
            <a:ext cx="12192000" cy="4578350"/>
          </a:xfrm>
        </p:spPr>
      </p:pic>
    </p:spTree>
    <p:extLst>
      <p:ext uri="{BB962C8B-B14F-4D97-AF65-F5344CB8AC3E}">
        <p14:creationId xmlns:p14="http://schemas.microsoft.com/office/powerpoint/2010/main" val="140989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6604"/>
            <a:ext cx="10546080" cy="992924"/>
          </a:xfrm>
        </p:spPr>
        <p:txBody>
          <a:bodyPr/>
          <a:lstStyle/>
          <a:p>
            <a:r>
              <a:rPr lang="en-US" dirty="0"/>
              <a:t>Software process descriptions</a:t>
            </a:r>
          </a:p>
        </p:txBody>
      </p:sp>
      <p:sp>
        <p:nvSpPr>
          <p:cNvPr id="3" name="Content Placeholder 2"/>
          <p:cNvSpPr>
            <a:spLocks noGrp="1"/>
          </p:cNvSpPr>
          <p:nvPr>
            <p:ph idx="1"/>
          </p:nvPr>
        </p:nvSpPr>
        <p:spPr>
          <a:xfrm>
            <a:off x="609600" y="2054087"/>
            <a:ext cx="10972800" cy="4072077"/>
          </a:xfrm>
        </p:spPr>
        <p:txBody>
          <a:bodyPr/>
          <a:lstStyle/>
          <a:p>
            <a:r>
              <a:rPr lang="en-GB" dirty="0"/>
              <a:t>When we describe and discuss processes, we usually talk about the activities in these processes such as specifying a data model, designing a user interface, etc. and the ordering of these activities.</a:t>
            </a:r>
          </a:p>
          <a:p>
            <a:r>
              <a:rPr lang="en-GB" dirty="0"/>
              <a:t>Process descriptions may also include:</a:t>
            </a:r>
          </a:p>
          <a:p>
            <a:pPr lvl="1"/>
            <a:r>
              <a:rPr lang="en-GB" dirty="0"/>
              <a:t>Products, which are the outcomes of a process activity; </a:t>
            </a:r>
          </a:p>
          <a:p>
            <a:pPr lvl="1"/>
            <a:r>
              <a:rPr lang="en-GB" dirty="0"/>
              <a:t>Roles, which reflect the responsibilities of the people involved in the process;</a:t>
            </a:r>
          </a:p>
          <a:p>
            <a:pPr lvl="1"/>
            <a:r>
              <a:rPr lang="en-GB" dirty="0"/>
              <a:t>Pre- and post-conditions, which are statements that are true before and after a process activity has been enacted or a product produced.   </a:t>
            </a:r>
            <a:endParaRPr lang="en-US" dirty="0"/>
          </a:p>
        </p:txBody>
      </p:sp>
      <p:sp>
        <p:nvSpPr>
          <p:cNvPr id="7" name="Footer Placeholder 6"/>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Rectangle 4">
            <a:extLst>
              <a:ext uri="{FF2B5EF4-FFF2-40B4-BE49-F238E27FC236}">
                <a16:creationId xmlns:a16="http://schemas.microsoft.com/office/drawing/2014/main" id="{5F5B1499-DDFA-02FF-EC4D-31BB2797D75B}"/>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997D-2193-97FC-9A44-5946369C7487}"/>
              </a:ext>
            </a:extLst>
          </p:cNvPr>
          <p:cNvSpPr>
            <a:spLocks noGrp="1"/>
          </p:cNvSpPr>
          <p:nvPr>
            <p:ph type="title"/>
          </p:nvPr>
        </p:nvSpPr>
        <p:spPr/>
        <p:txBody>
          <a:bodyPr/>
          <a:lstStyle/>
          <a:p>
            <a:r>
              <a:rPr lang="en-US" dirty="0"/>
              <a:t>Process VS Product</a:t>
            </a:r>
          </a:p>
        </p:txBody>
      </p:sp>
      <p:sp>
        <p:nvSpPr>
          <p:cNvPr id="6" name="Text Placeholder 5">
            <a:extLst>
              <a:ext uri="{FF2B5EF4-FFF2-40B4-BE49-F238E27FC236}">
                <a16:creationId xmlns:a16="http://schemas.microsoft.com/office/drawing/2014/main" id="{7C925478-6BD4-118C-D7BF-5F76FC712A1B}"/>
              </a:ext>
            </a:extLst>
          </p:cNvPr>
          <p:cNvSpPr>
            <a:spLocks noGrp="1"/>
          </p:cNvSpPr>
          <p:nvPr>
            <p:ph type="body" idx="1"/>
          </p:nvPr>
        </p:nvSpPr>
        <p:spPr/>
        <p:txBody>
          <a:bodyPr/>
          <a:lstStyle/>
          <a:p>
            <a:r>
              <a:rPr lang="en-US" dirty="0"/>
              <a:t>PROCESS</a:t>
            </a:r>
          </a:p>
        </p:txBody>
      </p:sp>
      <p:sp>
        <p:nvSpPr>
          <p:cNvPr id="7" name="Content Placeholder 6">
            <a:extLst>
              <a:ext uri="{FF2B5EF4-FFF2-40B4-BE49-F238E27FC236}">
                <a16:creationId xmlns:a16="http://schemas.microsoft.com/office/drawing/2014/main" id="{A36C421A-3E13-1B51-F235-D5535627B49C}"/>
              </a:ext>
            </a:extLst>
          </p:cNvPr>
          <p:cNvSpPr>
            <a:spLocks noGrp="1"/>
          </p:cNvSpPr>
          <p:nvPr>
            <p:ph sz="half" idx="2"/>
          </p:nvPr>
        </p:nvSpPr>
        <p:spPr/>
        <p:txBody>
          <a:bodyPr/>
          <a:lstStyle/>
          <a:p>
            <a:r>
              <a:rPr lang="en-US" dirty="0"/>
              <a:t>"Software process" refers to the series of activities and tasks that are carried out to develop a software system. This includes activities such as requirements gathering, design, implementation, testing, and maintenance. </a:t>
            </a:r>
          </a:p>
        </p:txBody>
      </p:sp>
      <p:sp>
        <p:nvSpPr>
          <p:cNvPr id="8" name="Text Placeholder 7">
            <a:extLst>
              <a:ext uri="{FF2B5EF4-FFF2-40B4-BE49-F238E27FC236}">
                <a16:creationId xmlns:a16="http://schemas.microsoft.com/office/drawing/2014/main" id="{625D8323-0BFD-372A-FA0B-C87C01CF4E63}"/>
              </a:ext>
            </a:extLst>
          </p:cNvPr>
          <p:cNvSpPr>
            <a:spLocks noGrp="1"/>
          </p:cNvSpPr>
          <p:nvPr>
            <p:ph type="body" sz="quarter" idx="3"/>
          </p:nvPr>
        </p:nvSpPr>
        <p:spPr/>
        <p:txBody>
          <a:bodyPr/>
          <a:lstStyle/>
          <a:p>
            <a:r>
              <a:rPr lang="en-US" dirty="0"/>
              <a:t>PRODUCT</a:t>
            </a:r>
          </a:p>
        </p:txBody>
      </p:sp>
      <p:sp>
        <p:nvSpPr>
          <p:cNvPr id="9" name="Content Placeholder 8">
            <a:extLst>
              <a:ext uri="{FF2B5EF4-FFF2-40B4-BE49-F238E27FC236}">
                <a16:creationId xmlns:a16="http://schemas.microsoft.com/office/drawing/2014/main" id="{FF84D353-7A53-16EE-45A2-4629B4FAD25F}"/>
              </a:ext>
            </a:extLst>
          </p:cNvPr>
          <p:cNvSpPr>
            <a:spLocks noGrp="1"/>
          </p:cNvSpPr>
          <p:nvPr>
            <p:ph sz="quarter" idx="4"/>
          </p:nvPr>
        </p:nvSpPr>
        <p:spPr/>
        <p:txBody>
          <a:bodyPr/>
          <a:lstStyle/>
          <a:p>
            <a:r>
              <a:rPr lang="en-US" dirty="0"/>
              <a:t>"Software product" refers to the end result of the software development process. It is the result of the software process, and it includes the source code, documentation, and other artifacts that make up the software system. </a:t>
            </a:r>
          </a:p>
        </p:txBody>
      </p:sp>
      <p:sp>
        <p:nvSpPr>
          <p:cNvPr id="4" name="Footer Placeholder 3">
            <a:extLst>
              <a:ext uri="{FF2B5EF4-FFF2-40B4-BE49-F238E27FC236}">
                <a16:creationId xmlns:a16="http://schemas.microsoft.com/office/drawing/2014/main" id="{866E862C-E745-3ABA-560D-D8C5CA712E68}"/>
              </a:ext>
            </a:extLst>
          </p:cNvPr>
          <p:cNvSpPr>
            <a:spLocks noGrp="1"/>
          </p:cNvSpPr>
          <p:nvPr>
            <p:ph type="ftr" sz="quarter" idx="11"/>
          </p:nvPr>
        </p:nvSpPr>
        <p:spPr/>
        <p:txBody>
          <a:bodyPr/>
          <a:lstStyle/>
          <a:p>
            <a:pPr>
              <a:defRPr/>
            </a:pPr>
            <a:r>
              <a:rPr lang="en-US"/>
              <a:t>Chapter 2 Software Processes</a:t>
            </a:r>
          </a:p>
        </p:txBody>
      </p:sp>
      <p:sp>
        <p:nvSpPr>
          <p:cNvPr id="5" name="Slide Number Placeholder 4">
            <a:extLst>
              <a:ext uri="{FF2B5EF4-FFF2-40B4-BE49-F238E27FC236}">
                <a16:creationId xmlns:a16="http://schemas.microsoft.com/office/drawing/2014/main" id="{0F1E0D50-A705-38C8-B0D4-1C10A4DF1C06}"/>
              </a:ext>
            </a:extLst>
          </p:cNvPr>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10" name="Rectangle 9">
            <a:extLst>
              <a:ext uri="{FF2B5EF4-FFF2-40B4-BE49-F238E27FC236}">
                <a16:creationId xmlns:a16="http://schemas.microsoft.com/office/drawing/2014/main" id="{C4DFA9D1-89E7-763A-0D83-34728598DBD6}"/>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59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B48D72-E0CE-8142-FA4E-79B282BD4A5E}"/>
              </a:ext>
            </a:extLst>
          </p:cNvPr>
          <p:cNvSpPr>
            <a:spLocks noGrp="1"/>
          </p:cNvSpPr>
          <p:nvPr>
            <p:ph type="ftr" sz="quarter" idx="11"/>
          </p:nvPr>
        </p:nvSpPr>
        <p:spPr/>
        <p:txBody>
          <a:bodyPr/>
          <a:lstStyle/>
          <a:p>
            <a:pPr>
              <a:defRPr/>
            </a:pPr>
            <a:r>
              <a:rPr lang="en-US"/>
              <a:t>Chapter 2 Software Processes</a:t>
            </a:r>
          </a:p>
        </p:txBody>
      </p:sp>
      <p:sp>
        <p:nvSpPr>
          <p:cNvPr id="5" name="Slide Number Placeholder 4">
            <a:extLst>
              <a:ext uri="{FF2B5EF4-FFF2-40B4-BE49-F238E27FC236}">
                <a16:creationId xmlns:a16="http://schemas.microsoft.com/office/drawing/2014/main" id="{132DEB9A-AF2D-6104-8BE5-03F416A21B1A}"/>
              </a:ext>
            </a:extLst>
          </p:cNvPr>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pic>
        <p:nvPicPr>
          <p:cNvPr id="2050" name="Picture 2" descr="How to Identify &amp; Manage Stakeholders - Product Management">
            <a:extLst>
              <a:ext uri="{FF2B5EF4-FFF2-40B4-BE49-F238E27FC236}">
                <a16:creationId xmlns:a16="http://schemas.microsoft.com/office/drawing/2014/main" id="{5565CF5E-3849-FE09-187D-B930309D8F5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32941" y="0"/>
            <a:ext cx="8420100" cy="64468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DEB3141-32CC-98E5-BAC2-77EC024662A1}"/>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99013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6603"/>
            <a:ext cx="10546080" cy="992924"/>
          </a:xfrm>
        </p:spPr>
        <p:txBody>
          <a:bodyPr/>
          <a:lstStyle/>
          <a:p>
            <a:r>
              <a:rPr lang="en-US" dirty="0"/>
              <a:t>Plan-driven and agile processes</a:t>
            </a:r>
          </a:p>
        </p:txBody>
      </p:sp>
      <p:sp>
        <p:nvSpPr>
          <p:cNvPr id="3" name="Content Placeholder 2"/>
          <p:cNvSpPr>
            <a:spLocks noGrp="1"/>
          </p:cNvSpPr>
          <p:nvPr>
            <p:ph idx="1"/>
          </p:nvPr>
        </p:nvSpPr>
        <p:spPr>
          <a:xfrm>
            <a:off x="609600" y="2113377"/>
            <a:ext cx="10972800" cy="4525963"/>
          </a:xfrm>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endParaRPr lang="en-US" dirty="0"/>
          </a:p>
        </p:txBody>
      </p:sp>
      <p:sp>
        <p:nvSpPr>
          <p:cNvPr id="6" name="Date Placeholder 5"/>
          <p:cNvSpPr>
            <a:spLocks noGrp="1"/>
          </p:cNvSpPr>
          <p:nvPr>
            <p:ph type="dt" sz="half" idx="10"/>
          </p:nvPr>
        </p:nvSpPr>
        <p:spPr/>
        <p:txBody>
          <a:bodyPr/>
          <a:lstStyle/>
          <a:p>
            <a:pPr>
              <a:defRPr/>
            </a:pPr>
            <a:endParaRPr lang="en-US" dirty="0"/>
          </a:p>
        </p:txBody>
      </p:sp>
      <p:sp>
        <p:nvSpPr>
          <p:cNvPr id="7" name="Rectangle 6">
            <a:extLst>
              <a:ext uri="{FF2B5EF4-FFF2-40B4-BE49-F238E27FC236}">
                <a16:creationId xmlns:a16="http://schemas.microsoft.com/office/drawing/2014/main" id="{F3B9431C-2F63-3299-0FA9-4F9DC56B46EE}"/>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process models</a:t>
            </a:r>
          </a:p>
        </p:txBody>
      </p:sp>
      <p:sp>
        <p:nvSpPr>
          <p:cNvPr id="6" name="Text Placeholder 5">
            <a:extLst>
              <a:ext uri="{FF2B5EF4-FFF2-40B4-BE49-F238E27FC236}">
                <a16:creationId xmlns:a16="http://schemas.microsoft.com/office/drawing/2014/main" id="{911036BE-90A0-32C0-5E53-6C66EC3104D0}"/>
              </a:ext>
            </a:extLst>
          </p:cNvPr>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Rectangle 6">
            <a:extLst>
              <a:ext uri="{FF2B5EF4-FFF2-40B4-BE49-F238E27FC236}">
                <a16:creationId xmlns:a16="http://schemas.microsoft.com/office/drawing/2014/main" id="{F6B6EB7A-566A-2B84-03A0-36E6085FB766}"/>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54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97280" y="286603"/>
            <a:ext cx="10058400" cy="800075"/>
          </a:xfrm>
        </p:spPr>
        <p:txBody>
          <a:bodyPr/>
          <a:lstStyle/>
          <a:p>
            <a:r>
              <a:rPr lang="en-GB" dirty="0"/>
              <a:t>Software process models</a:t>
            </a:r>
          </a:p>
        </p:txBody>
      </p:sp>
      <p:sp>
        <p:nvSpPr>
          <p:cNvPr id="25603" name="Rectangle 3"/>
          <p:cNvSpPr>
            <a:spLocks noGrp="1" noChangeArrowheads="1"/>
          </p:cNvSpPr>
          <p:nvPr>
            <p:ph idx="1"/>
          </p:nvPr>
        </p:nvSpPr>
        <p:spPr>
          <a:xfrm>
            <a:off x="609600" y="1921565"/>
            <a:ext cx="11145078" cy="4204599"/>
          </a:xfrm>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Integration and configuration / Reuse</a:t>
            </a:r>
          </a:p>
          <a:p>
            <a:pPr lvl="1"/>
            <a:r>
              <a:rPr lang="en-GB" dirty="0"/>
              <a:t>The system is assembled from existing configurable components. May be plan-driven or agile.</a:t>
            </a:r>
          </a:p>
          <a:p>
            <a:r>
              <a:rPr lang="en-GB" dirty="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a:t>Chapter 2 Software Processes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18FE9762-747E-2732-7B7C-4A3F9F1301EB}"/>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5236A05-3599-4152-8DD9-B0D397D938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2504</TotalTime>
  <Words>1705</Words>
  <Application>Microsoft Office PowerPoint</Application>
  <PresentationFormat>Widescreen</PresentationFormat>
  <Paragraphs>234</Paragraphs>
  <Slides>36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RetrospectVTI</vt:lpstr>
      <vt:lpstr>Software Engineering</vt:lpstr>
      <vt:lpstr>WEEK 2</vt:lpstr>
      <vt:lpstr>The software process</vt:lpstr>
      <vt:lpstr>Software process descriptions</vt:lpstr>
      <vt:lpstr>Process VS Product</vt:lpstr>
      <vt:lpstr>PowerPoint Presentation</vt:lpstr>
      <vt:lpstr>Plan-driven and agile processes</vt:lpstr>
      <vt:lpstr>Software process models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Integration and configuration</vt:lpstr>
      <vt:lpstr>Types of reusable software</vt:lpstr>
      <vt:lpstr>Reuse-oriented software engineering</vt:lpstr>
      <vt:lpstr>Key process stages</vt:lpstr>
      <vt:lpstr>Advantages and disadvantages</vt:lpstr>
      <vt:lpstr>Process activities</vt:lpstr>
      <vt:lpstr>Process activities</vt:lpstr>
      <vt:lpstr>The requirements engineering process </vt:lpstr>
      <vt:lpstr>Software specification</vt:lpstr>
      <vt:lpstr>Software design and implementation</vt:lpstr>
      <vt:lpstr>A general model of the design process  </vt:lpstr>
      <vt:lpstr>Design activities</vt:lpstr>
      <vt:lpstr>System implementation</vt:lpstr>
      <vt:lpstr>Software validation</vt:lpstr>
      <vt:lpstr>Stages of testing </vt:lpstr>
      <vt:lpstr>Testing stages</vt:lpstr>
      <vt:lpstr>Testing phases in a plan-driven software process (V-model)</vt:lpstr>
      <vt:lpstr>Software evolution</vt:lpstr>
      <vt:lpstr>System evolution </vt:lpstr>
      <vt:lpstr>Second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Engr .M Umer Haroon .</cp:lastModifiedBy>
  <cp:revision>8</cp:revision>
  <dcterms:created xsi:type="dcterms:W3CDTF">2023-01-23T10:36:57Z</dcterms:created>
  <dcterms:modified xsi:type="dcterms:W3CDTF">2023-02-04T17:12:20Z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