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50"/>
  </p:notesMasterIdLst>
  <p:handoutMasterIdLst>
    <p:handoutMasterId r:id="rId51"/>
  </p:handoutMasterIdLst>
  <p:sldIdLst>
    <p:sldId id="256" r:id="rId5"/>
    <p:sldId id="261" r:id="rId6"/>
    <p:sldId id="337" r:id="rId7"/>
    <p:sldId id="273" r:id="rId8"/>
    <p:sldId id="325" r:id="rId9"/>
    <p:sldId id="349" r:id="rId10"/>
    <p:sldId id="312" r:id="rId11"/>
    <p:sldId id="313" r:id="rId12"/>
    <p:sldId id="265" r:id="rId13"/>
    <p:sldId id="328" r:id="rId14"/>
    <p:sldId id="316" r:id="rId15"/>
    <p:sldId id="355" r:id="rId16"/>
    <p:sldId id="356" r:id="rId17"/>
    <p:sldId id="354" r:id="rId18"/>
    <p:sldId id="323" r:id="rId19"/>
    <p:sldId id="324" r:id="rId20"/>
    <p:sldId id="322" r:id="rId21"/>
    <p:sldId id="268" r:id="rId22"/>
    <p:sldId id="350" r:id="rId23"/>
    <p:sldId id="257" r:id="rId24"/>
    <p:sldId id="298" r:id="rId25"/>
    <p:sldId id="320" r:id="rId26"/>
    <p:sldId id="271" r:id="rId27"/>
    <p:sldId id="259" r:id="rId28"/>
    <p:sldId id="260" r:id="rId29"/>
    <p:sldId id="351" r:id="rId30"/>
    <p:sldId id="275" r:id="rId31"/>
    <p:sldId id="330" r:id="rId32"/>
    <p:sldId id="276" r:id="rId33"/>
    <p:sldId id="352" r:id="rId34"/>
    <p:sldId id="262" r:id="rId35"/>
    <p:sldId id="278" r:id="rId36"/>
    <p:sldId id="301" r:id="rId37"/>
    <p:sldId id="303" r:id="rId38"/>
    <p:sldId id="357" r:id="rId39"/>
    <p:sldId id="279" r:id="rId40"/>
    <p:sldId id="282" r:id="rId41"/>
    <p:sldId id="305" r:id="rId42"/>
    <p:sldId id="263" r:id="rId43"/>
    <p:sldId id="306" r:id="rId44"/>
    <p:sldId id="307" r:id="rId45"/>
    <p:sldId id="283" r:id="rId46"/>
    <p:sldId id="295" r:id="rId47"/>
    <p:sldId id="297" r:id="rId48"/>
    <p:sldId id="29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291" autoAdjust="0"/>
  </p:normalViewPr>
  <p:slideViewPr>
    <p:cSldViewPr snapToGrid="0" showGuides="1">
      <p:cViewPr varScale="1">
        <p:scale>
          <a:sx n="72" d="100"/>
          <a:sy n="72" d="100"/>
        </p:scale>
        <p:origin x="576"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2/5/2023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44</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45</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2/5/2023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2/5/2023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extLst>
      <p:ext uri="{BB962C8B-B14F-4D97-AF65-F5344CB8AC3E}">
        <p14:creationId xmlns:p14="http://schemas.microsoft.com/office/powerpoint/2010/main" val="344536282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2/5/2023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6155221" cy="1280161"/>
          </a:xfrm>
        </p:spPr>
        <p:txBody>
          <a:bodyPr anchor="ctr">
            <a:normAutofit/>
          </a:bodyPr>
          <a:lstStyle/>
          <a:p>
            <a:pPr algn="r"/>
            <a:r>
              <a:rPr lang="en-US" sz="4800" dirty="0">
                <a:solidFill>
                  <a:srgbClr val="FFFFFF"/>
                </a:solidFill>
              </a:rPr>
              <a:t>Software Engineering</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127172" y="5166359"/>
            <a:ext cx="3866045" cy="1188721"/>
          </a:xfrm>
        </p:spPr>
        <p:txBody>
          <a:bodyPr anchor="ctr">
            <a:normAutofit/>
          </a:bodyPr>
          <a:lstStyle/>
          <a:p>
            <a:r>
              <a:rPr lang="en-US" sz="1500" dirty="0"/>
              <a:t>WEEK 3</a:t>
            </a:r>
          </a:p>
          <a:p>
            <a:r>
              <a:rPr lang="en-US" sz="1500" dirty="0"/>
              <a:t>ENGR. Muhammad UMER HAROON</a:t>
            </a:r>
          </a:p>
        </p:txBody>
      </p:sp>
      <p:pic>
        <p:nvPicPr>
          <p:cNvPr id="8" name="Picture 7">
            <a:extLst>
              <a:ext uri="{FF2B5EF4-FFF2-40B4-BE49-F238E27FC236}">
                <a16:creationId xmlns:a16="http://schemas.microsoft.com/office/drawing/2014/main" id="{9FC4A8DE-8C95-D569-0C45-438031F9B1F4}"/>
              </a:ext>
            </a:extLst>
          </p:cNvPr>
          <p:cNvPicPr>
            <a:picLocks noChangeAspect="1"/>
          </p:cNvPicPr>
          <p:nvPr/>
        </p:nvPicPr>
        <p:blipFill>
          <a:blip r:embed="rId3"/>
          <a:stretch>
            <a:fillRect/>
          </a:stretch>
        </p:blipFill>
        <p:spPr>
          <a:xfrm>
            <a:off x="0" y="0"/>
            <a:ext cx="4623445" cy="4908555"/>
          </a:xfrm>
          <a:prstGeom prst="rect">
            <a:avLst/>
          </a:prstGeom>
        </p:spPr>
      </p:pic>
      <p:pic>
        <p:nvPicPr>
          <p:cNvPr id="1028" name="Picture 4">
            <a:extLst>
              <a:ext uri="{FF2B5EF4-FFF2-40B4-BE49-F238E27FC236}">
                <a16:creationId xmlns:a16="http://schemas.microsoft.com/office/drawing/2014/main" id="{53931E9B-13F2-2371-B086-8EDFC126D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928" y="-16743"/>
            <a:ext cx="4452731" cy="49420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E36BAE5-969F-926F-0FFE-4348C0B97A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827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development</a:t>
            </a:r>
          </a:p>
        </p:txBody>
      </p:sp>
      <p:sp>
        <p:nvSpPr>
          <p:cNvPr id="3" name="Content Placeholder 2"/>
          <p:cNvSpPr>
            <a:spLocks noGrp="1"/>
          </p:cNvSpPr>
          <p:nvPr>
            <p:ph idx="1"/>
          </p:nvPr>
        </p:nvSpPr>
        <p:spPr>
          <a:xfrm>
            <a:off x="609600" y="2054087"/>
            <a:ext cx="10972800" cy="4072077"/>
          </a:xfrm>
        </p:spPr>
        <p:txBody>
          <a:bodyPr>
            <a:normAutofit/>
          </a:bodyPr>
          <a:lstStyle/>
          <a:p>
            <a:r>
              <a:rPr lang="en-US" sz="3200" dirty="0"/>
              <a:t>May be based on rapid prototyping languages or tools</a:t>
            </a:r>
          </a:p>
          <a:p>
            <a:r>
              <a:rPr lang="en-US" sz="3200" dirty="0"/>
              <a:t>May involve leaving out functionality</a:t>
            </a:r>
          </a:p>
          <a:p>
            <a:pPr lvl="1"/>
            <a:r>
              <a:rPr lang="en-US" sz="2800" dirty="0"/>
              <a:t>Prototype should focus on areas of the product that are not well-understood;</a:t>
            </a:r>
          </a:p>
          <a:p>
            <a:pPr lvl="1"/>
            <a:r>
              <a:rPr lang="en-US" sz="2800" dirty="0"/>
              <a:t>Error checking and recovery may not be included in the prototype;</a:t>
            </a:r>
          </a:p>
          <a:p>
            <a:pPr lvl="1"/>
            <a:r>
              <a:rPr lang="en-US" sz="2800" dirty="0"/>
              <a:t>Focus on functional rather than non-functional requirements such as reliability and security</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D1E4EFBF-2583-4382-E483-725C023724CC}"/>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Throw-away prototypes</a:t>
            </a:r>
          </a:p>
        </p:txBody>
      </p:sp>
      <p:sp>
        <p:nvSpPr>
          <p:cNvPr id="1184771" name="Rectangle 3"/>
          <p:cNvSpPr>
            <a:spLocks noGrp="1" noChangeArrowheads="1"/>
          </p:cNvSpPr>
          <p:nvPr>
            <p:ph idx="1"/>
          </p:nvPr>
        </p:nvSpPr>
        <p:spPr>
          <a:xfrm>
            <a:off x="609600" y="2186609"/>
            <a:ext cx="10972800" cy="3939555"/>
          </a:xfrm>
        </p:spPr>
        <p:txBody>
          <a:bodyPr>
            <a:normAutofit lnSpcReduction="10000"/>
          </a:bodyPr>
          <a:lstStyle/>
          <a:p>
            <a:r>
              <a:rPr lang="en-US" sz="3200" dirty="0"/>
              <a:t>Prototypes should be discarded after development as they are not a good basis for a production system:</a:t>
            </a:r>
          </a:p>
          <a:p>
            <a:pPr lvl="1"/>
            <a:r>
              <a:rPr lang="en-US" sz="2800" dirty="0"/>
              <a:t>It may be impossible to tune the system to meet non-functional requirements;</a:t>
            </a:r>
          </a:p>
          <a:p>
            <a:pPr lvl="1"/>
            <a:r>
              <a:rPr lang="en-US" sz="2800" dirty="0"/>
              <a:t>Prototypes are normally undocumented;</a:t>
            </a:r>
          </a:p>
          <a:p>
            <a:pPr lvl="1"/>
            <a:r>
              <a:rPr lang="en-US" sz="2800" dirty="0"/>
              <a:t>The prototype structure is usually degraded through rapid change;</a:t>
            </a:r>
          </a:p>
          <a:p>
            <a:pPr lvl="1"/>
            <a:r>
              <a:rPr lang="en-US" sz="2800" dirty="0"/>
              <a:t>The prototype probably will not meet normal </a:t>
            </a:r>
            <a:r>
              <a:rPr lang="en-US" sz="2800" dirty="0" err="1"/>
              <a:t>organisational</a:t>
            </a:r>
            <a:r>
              <a:rPr lang="en-US" sz="2800" dirty="0"/>
              <a:t> quality standards.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9" name="Rectangle 8">
            <a:extLst>
              <a:ext uri="{FF2B5EF4-FFF2-40B4-BE49-F238E27FC236}">
                <a16:creationId xmlns:a16="http://schemas.microsoft.com/office/drawing/2014/main" id="{E506C175-8340-B12B-1CBE-064124A8328E}"/>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963B-3241-BF12-BE37-4929DB136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C45428-ADEA-2A02-9C9E-1D08CAE4A40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A9F315E-591C-CC4A-4511-EFE83E8CA36F}"/>
              </a:ext>
            </a:extLst>
          </p:cNvPr>
          <p:cNvSpPr>
            <a:spLocks noGrp="1"/>
          </p:cNvSpPr>
          <p:nvPr>
            <p:ph type="ftr" sz="quarter" idx="11"/>
          </p:nvPr>
        </p:nvSpPr>
        <p:spPr/>
        <p:txBody>
          <a:bodyPr/>
          <a:lstStyle/>
          <a:p>
            <a:pPr>
              <a:defRPr/>
            </a:pPr>
            <a:r>
              <a:rPr lang="en-US"/>
              <a:t>Chapter 2 Software Processes</a:t>
            </a:r>
          </a:p>
        </p:txBody>
      </p:sp>
      <p:sp>
        <p:nvSpPr>
          <p:cNvPr id="5" name="Slide Number Placeholder 4">
            <a:extLst>
              <a:ext uri="{FF2B5EF4-FFF2-40B4-BE49-F238E27FC236}">
                <a16:creationId xmlns:a16="http://schemas.microsoft.com/office/drawing/2014/main" id="{A23F1629-EB12-9F42-4DD3-8AD8830AFEC3}"/>
              </a:ext>
            </a:extLst>
          </p:cNvPr>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pic>
        <p:nvPicPr>
          <p:cNvPr id="2050" name="Picture 2" descr="example of prototyping">
            <a:extLst>
              <a:ext uri="{FF2B5EF4-FFF2-40B4-BE49-F238E27FC236}">
                <a16:creationId xmlns:a16="http://schemas.microsoft.com/office/drawing/2014/main" id="{93488676-86E1-42AC-67EB-AA880DAF1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5" y="175938"/>
            <a:ext cx="11900452" cy="59502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0DB4803-F9C9-F21A-6249-1DA77C065B09}"/>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4863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49C7-26E3-FE82-1825-168EBECD8E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7F090-7DDB-FBA0-F5F0-31DCA76A461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0CAA1E5-0396-1526-D381-A26BFE1064B4}"/>
              </a:ext>
            </a:extLst>
          </p:cNvPr>
          <p:cNvSpPr>
            <a:spLocks noGrp="1"/>
          </p:cNvSpPr>
          <p:nvPr>
            <p:ph type="ftr" sz="quarter" idx="11"/>
          </p:nvPr>
        </p:nvSpPr>
        <p:spPr/>
        <p:txBody>
          <a:bodyPr/>
          <a:lstStyle/>
          <a:p>
            <a:pPr>
              <a:defRPr/>
            </a:pPr>
            <a:r>
              <a:rPr lang="en-US"/>
              <a:t>Chapter 2 Software Processes</a:t>
            </a:r>
          </a:p>
        </p:txBody>
      </p:sp>
      <p:sp>
        <p:nvSpPr>
          <p:cNvPr id="5" name="Slide Number Placeholder 4">
            <a:extLst>
              <a:ext uri="{FF2B5EF4-FFF2-40B4-BE49-F238E27FC236}">
                <a16:creationId xmlns:a16="http://schemas.microsoft.com/office/drawing/2014/main" id="{82EEEBD9-6D6E-6C53-5171-08A98BB8E20B}"/>
              </a:ext>
            </a:extLst>
          </p:cNvPr>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6" name="Rectangle 5">
            <a:extLst>
              <a:ext uri="{FF2B5EF4-FFF2-40B4-BE49-F238E27FC236}">
                <a16:creationId xmlns:a16="http://schemas.microsoft.com/office/drawing/2014/main" id="{D1102AE6-4AFF-E3FB-3791-26026799F63F}"/>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5 ways to level up your prototyping workflow in Figma">
            <a:extLst>
              <a:ext uri="{FF2B5EF4-FFF2-40B4-BE49-F238E27FC236}">
                <a16:creationId xmlns:a16="http://schemas.microsoft.com/office/drawing/2014/main" id="{437B283A-0D38-4E21-FE34-D4899ED33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7"/>
            <a:ext cx="10283687" cy="681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4358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F69C-6E99-97A8-3982-F50D0DCCA689}"/>
              </a:ext>
            </a:extLst>
          </p:cNvPr>
          <p:cNvSpPr>
            <a:spLocks noGrp="1"/>
          </p:cNvSpPr>
          <p:nvPr>
            <p:ph type="title"/>
          </p:nvPr>
        </p:nvSpPr>
        <p:spPr/>
        <p:txBody>
          <a:bodyPr/>
          <a:lstStyle/>
          <a:p>
            <a:r>
              <a:rPr lang="en-US" dirty="0"/>
              <a:t>Agile Development</a:t>
            </a:r>
          </a:p>
        </p:txBody>
      </p:sp>
      <p:sp>
        <p:nvSpPr>
          <p:cNvPr id="3" name="Text Placeholder 2">
            <a:extLst>
              <a:ext uri="{FF2B5EF4-FFF2-40B4-BE49-F238E27FC236}">
                <a16:creationId xmlns:a16="http://schemas.microsoft.com/office/drawing/2014/main" id="{38D7DA4A-4C6A-A38D-CA79-D6D95AE202A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FEBD02B-24C1-3C68-8143-B8B64FD54844}"/>
              </a:ext>
            </a:extLst>
          </p:cNvPr>
          <p:cNvSpPr>
            <a:spLocks noGrp="1"/>
          </p:cNvSpPr>
          <p:nvPr>
            <p:ph type="ftr" sz="quarter" idx="11"/>
          </p:nvPr>
        </p:nvSpPr>
        <p:spPr/>
        <p:txBody>
          <a:bodyPr/>
          <a:lstStyle/>
          <a:p>
            <a:r>
              <a:rPr lang="en-US"/>
              <a:t>TEACH A COURSE</a:t>
            </a:r>
            <a:endParaRPr lang="en-US" dirty="0"/>
          </a:p>
        </p:txBody>
      </p:sp>
      <p:sp>
        <p:nvSpPr>
          <p:cNvPr id="5" name="Slide Number Placeholder 4">
            <a:extLst>
              <a:ext uri="{FF2B5EF4-FFF2-40B4-BE49-F238E27FC236}">
                <a16:creationId xmlns:a16="http://schemas.microsoft.com/office/drawing/2014/main" id="{9ABB33D6-6602-3D99-1C6C-4B9D39343A04}"/>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6" name="Rectangle 5">
            <a:extLst>
              <a:ext uri="{FF2B5EF4-FFF2-40B4-BE49-F238E27FC236}">
                <a16:creationId xmlns:a16="http://schemas.microsoft.com/office/drawing/2014/main" id="{F39E100C-69C5-FA33-D19F-CDE7CC89940E}"/>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25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a:xfrm>
            <a:off x="609600" y="2239617"/>
            <a:ext cx="10972800" cy="3886547"/>
          </a:xfrm>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A50C25D5-E93C-26EB-3D35-CD2FDDDE0208}"/>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a:xfrm>
            <a:off x="609600" y="2107096"/>
            <a:ext cx="10972800" cy="4019068"/>
          </a:xfrm>
        </p:spPr>
        <p:txBody>
          <a:bodyPr/>
          <a:lstStyle/>
          <a:p>
            <a:pPr algn="just"/>
            <a:r>
              <a:rPr lang="en-US" dirty="0"/>
              <a:t>Plan-driven development</a:t>
            </a:r>
          </a:p>
          <a:p>
            <a:pPr lvl="1" algn="just"/>
            <a:r>
              <a:rPr lang="en-US" dirty="0"/>
              <a:t>A plan-driven approach to software engineering is based around separate development stages with the outputs to be produced at each of these stages planned in advance.</a:t>
            </a:r>
          </a:p>
          <a:p>
            <a:pPr lvl="1" algn="just"/>
            <a:r>
              <a:rPr lang="en-US" dirty="0"/>
              <a:t>Not necessarily waterfall model – plan-driven, incremental development is possible</a:t>
            </a:r>
          </a:p>
          <a:p>
            <a:pPr algn="just"/>
            <a:r>
              <a:rPr lang="en-US" dirty="0"/>
              <a:t>Agile development</a:t>
            </a:r>
          </a:p>
          <a:p>
            <a:pPr lvl="1" algn="just"/>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D851ECC1-1EA2-20F3-418C-939F26D239BE}"/>
              </a:ext>
            </a:extLst>
          </p:cNvPr>
          <p:cNvSpPr/>
          <p:nvPr/>
        </p:nvSpPr>
        <p:spPr>
          <a:xfrm>
            <a:off x="119270" y="6460090"/>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55838"/>
            <a:ext cx="8229600" cy="1143000"/>
          </a:xfrm>
        </p:spPr>
        <p:txBody>
          <a:bodyPr/>
          <a:lstStyle/>
          <a:p>
            <a:pPr algn="ctr"/>
            <a:r>
              <a:rPr lang="en-US" dirty="0"/>
              <a:t>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6F5E8408-44AC-C714-47A5-B923D20FE641}"/>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a:xfrm>
            <a:off x="609600" y="2146852"/>
            <a:ext cx="10972800" cy="3979312"/>
          </a:xfrm>
        </p:spPr>
        <p:txBody>
          <a:bodyPr/>
          <a:lstStyle/>
          <a:p>
            <a:r>
              <a:rPr lang="en-US" dirty="0"/>
              <a:t>Dissatisfaction with the overheads involved in software design methods of the 1980s and 1990s led to the creation of agile methods. These methods:</a:t>
            </a:r>
          </a:p>
          <a:p>
            <a:pPr lvl="1"/>
            <a:r>
              <a:rPr lang="en-US" dirty="0"/>
              <a:t>Focus on the code rather than the design</a:t>
            </a:r>
          </a:p>
          <a:p>
            <a:pPr lvl="1"/>
            <a:r>
              <a:rPr lang="en-US" dirty="0"/>
              <a:t>Are based on an iterative approach to software development</a:t>
            </a:r>
          </a:p>
          <a:p>
            <a:pPr lvl="1"/>
            <a:r>
              <a:rPr lang="en-US" dirty="0"/>
              <a:t>Are intended to deliver working software quickly and evolve this quickly to meet changing requirements.</a:t>
            </a:r>
          </a:p>
          <a:p>
            <a:r>
              <a:rPr lang="en-US"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3E8843CA-776C-89E9-4BA1-B4F3FBEFF554}"/>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a:xfrm>
            <a:off x="609600" y="2292626"/>
            <a:ext cx="10972800" cy="3833538"/>
          </a:xfrm>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9C28DA68-C669-A9E8-982A-FEBCC084B4FC}"/>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0A00267-202F-22FA-3095-FDEA74C091A6}"/>
              </a:ext>
            </a:extLst>
          </p:cNvPr>
          <p:cNvSpPr txBox="1"/>
          <p:nvPr/>
        </p:nvSpPr>
        <p:spPr>
          <a:xfrm>
            <a:off x="643051" y="2058034"/>
            <a:ext cx="11145102" cy="954107"/>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sz="2800" dirty="0"/>
              <a:t>The Agile Manifesto states that the Agile method is about improving</a:t>
            </a:r>
          </a:p>
          <a:p>
            <a:r>
              <a:rPr lang="en-US" sz="2800" dirty="0"/>
              <a:t> software development by doing it and sharing that knowledge with others.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WEEK 3</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7721" y="-46027"/>
            <a:ext cx="7534264" cy="6857990"/>
          </a:xfrm>
          <a:prstGeom prst="rect">
            <a:avLst/>
          </a:prstGeo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97280" y="286604"/>
            <a:ext cx="10058400" cy="1171136"/>
          </a:xfrm>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graphicFrame>
        <p:nvGraphicFramePr>
          <p:cNvPr id="4" name="Table 3"/>
          <p:cNvGraphicFramePr>
            <a:graphicFrameLocks noGrp="1"/>
          </p:cNvGraphicFramePr>
          <p:nvPr/>
        </p:nvGraphicFramePr>
        <p:xfrm>
          <a:off x="1981201" y="1661728"/>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532D4CC4-BA8F-F7E4-5754-4CD5B6B23712}"/>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3CA813-C0DE-1FCD-7170-222645E4E534}"/>
              </a:ext>
            </a:extLst>
          </p:cNvPr>
          <p:cNvSpPr txBox="1"/>
          <p:nvPr/>
        </p:nvSpPr>
        <p:spPr>
          <a:xfrm>
            <a:off x="4334869" y="3895397"/>
            <a:ext cx="5875930"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The development team's abilities should be acknowledged and utilized. Team members should be free to find their own methods of working without strict processes.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a:xfrm>
            <a:off x="609600" y="2199861"/>
            <a:ext cx="10972800" cy="3926303"/>
          </a:xfrm>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13BC1288-314B-F526-9877-8C20AAA0B2ED}"/>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4238"/>
            <a:ext cx="8229600" cy="1143000"/>
          </a:xfrm>
        </p:spPr>
        <p:txBody>
          <a:bodyPr/>
          <a:lstStyle/>
          <a:p>
            <a:pPr algn="ctr"/>
            <a:r>
              <a:rPr lang="en-US" dirty="0"/>
              <a:t>Agile development techniques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75E298E4-72E9-E518-D336-B6BF42D29D69}"/>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a:xfrm>
            <a:off x="609600" y="2292626"/>
            <a:ext cx="10972800" cy="3833538"/>
          </a:xfrm>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EEA61EB0-2F9C-A959-9648-ABAAD104E951}"/>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641A89-C59F-5E85-7586-3EDC77DE3668}"/>
              </a:ext>
            </a:extLst>
          </p:cNvPr>
          <p:cNvSpPr txBox="1"/>
          <p:nvPr/>
        </p:nvSpPr>
        <p:spPr>
          <a:xfrm>
            <a:off x="3604591" y="5180175"/>
            <a:ext cx="8135393"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b="0" i="0" dirty="0">
                <a:solidFill>
                  <a:srgbClr val="D1D5DB"/>
                </a:solidFill>
                <a:effectLst/>
                <a:latin typeface="Söhne"/>
              </a:rPr>
              <a:t>The ideal team size in Extreme Programming (XP) is small,</a:t>
            </a:r>
          </a:p>
          <a:p>
            <a:r>
              <a:rPr lang="en-US" sz="2400" b="0" i="0" dirty="0">
                <a:solidFill>
                  <a:srgbClr val="D1D5DB"/>
                </a:solidFill>
                <a:effectLst/>
                <a:latin typeface="Söhne"/>
              </a:rPr>
              <a:t> typically between 2 to 10 people. </a:t>
            </a:r>
            <a:endParaRPr lang="en-US"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pic>
        <p:nvPicPr>
          <p:cNvPr id="4" name="Picture 3" descr="3.3-XP-ReleaseCycle.eps"/>
          <p:cNvPicPr>
            <a:picLocks noChangeAspect="1"/>
          </p:cNvPicPr>
          <p:nvPr/>
        </p:nvPicPr>
        <p:blipFill>
          <a:blip r:embed="rId2"/>
          <a:stretch>
            <a:fillRect/>
          </a:stretch>
        </p:blipFill>
        <p:spPr>
          <a:xfrm>
            <a:off x="2716428"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C414D47D-3A9D-A8ED-132F-92B7B0ABC839}"/>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07181004"/>
              </p:ext>
            </p:extLst>
          </p:nvPr>
        </p:nvGraphicFramePr>
        <p:xfrm>
          <a:off x="1097280" y="1842052"/>
          <a:ext cx="10058400" cy="4608877"/>
        </p:xfrm>
        <a:graphic>
          <a:graphicData uri="http://schemas.openxmlformats.org/drawingml/2006/table">
            <a:tbl>
              <a:tblPr/>
              <a:tblGrid>
                <a:gridCol w="2850816">
                  <a:extLst>
                    <a:ext uri="{9D8B030D-6E8A-4147-A177-3AD203B41FA5}">
                      <a16:colId xmlns:a16="http://schemas.microsoft.com/office/drawing/2014/main" val="20000"/>
                    </a:ext>
                  </a:extLst>
                </a:gridCol>
                <a:gridCol w="7207584">
                  <a:extLst>
                    <a:ext uri="{9D8B030D-6E8A-4147-A177-3AD203B41FA5}">
                      <a16:colId xmlns:a16="http://schemas.microsoft.com/office/drawing/2014/main" val="20001"/>
                    </a:ext>
                  </a:extLst>
                </a:gridCol>
              </a:tblGrid>
              <a:tr h="4460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101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036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477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783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783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563D20F9-DD25-3FAF-6532-FEBA99CBD375}"/>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04884641"/>
              </p:ext>
            </p:extLst>
          </p:nvPr>
        </p:nvGraphicFramePr>
        <p:xfrm>
          <a:off x="1192696" y="1990725"/>
          <a:ext cx="9962984" cy="4385982"/>
        </p:xfrm>
        <a:graphic>
          <a:graphicData uri="http://schemas.openxmlformats.org/drawingml/2006/table">
            <a:tbl>
              <a:tblPr firstRow="1" bandRow="1">
                <a:tableStyleId>{69CF1AB2-1976-4502-BF36-3FF5EA218861}</a:tableStyleId>
              </a:tblPr>
              <a:tblGrid>
                <a:gridCol w="2771239">
                  <a:extLst>
                    <a:ext uri="{9D8B030D-6E8A-4147-A177-3AD203B41FA5}">
                      <a16:colId xmlns:a16="http://schemas.microsoft.com/office/drawing/2014/main" val="20000"/>
                    </a:ext>
                  </a:extLst>
                </a:gridCol>
                <a:gridCol w="7191745">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F639F5ED-49C2-9BC8-6146-0BCE446F8B9B}"/>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9713E33-0F91-4176-4DDB-42280C70E939}"/>
              </a:ext>
            </a:extLst>
          </p:cNvPr>
          <p:cNvSpPr txBox="1"/>
          <p:nvPr/>
        </p:nvSpPr>
        <p:spPr>
          <a:xfrm>
            <a:off x="3979563" y="2570922"/>
            <a:ext cx="7176117"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b="0" i="0" dirty="0">
                <a:solidFill>
                  <a:srgbClr val="D1D5DB"/>
                </a:solidFill>
                <a:effectLst/>
                <a:latin typeface="Söhne"/>
              </a:rPr>
              <a:t>Developers work in pairs to cover all aspects of the system,</a:t>
            </a:r>
          </a:p>
          <a:p>
            <a:r>
              <a:rPr lang="en-US" b="0" i="0" dirty="0">
                <a:solidFill>
                  <a:srgbClr val="D1D5DB"/>
                </a:solidFill>
                <a:effectLst/>
                <a:latin typeface="Söhne"/>
              </a:rPr>
              <a:t> avoiding specialized areas and ensuring all developers are responsible for all the code.</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a:xfrm>
            <a:off x="609600" y="2014330"/>
            <a:ext cx="10972800" cy="4111834"/>
          </a:xfrm>
        </p:spPr>
        <p:txBody>
          <a:bodyPr/>
          <a:lstStyle/>
          <a:p>
            <a:r>
              <a:rPr lang="en-US" dirty="0"/>
              <a:t>Incremental development is supported through small, frequent system releases.</a:t>
            </a:r>
          </a:p>
          <a:p>
            <a:r>
              <a:rPr lang="en-US" dirty="0"/>
              <a:t>Customer involvement means full-time customer engagement with the team.</a:t>
            </a:r>
          </a:p>
          <a:p>
            <a:r>
              <a:rPr lang="en-US" dirty="0"/>
              <a:t>People not process through pair programming, collective ownership and a process that avoids long working hours.</a:t>
            </a:r>
          </a:p>
          <a:p>
            <a:r>
              <a:rPr lang="en-US" dirty="0"/>
              <a:t>Change supported through regular system releases.</a:t>
            </a:r>
          </a:p>
          <a:p>
            <a:r>
              <a:rPr lang="en-US" dirty="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EFF1D5F1-5CEE-FAD2-F411-26A70399AF2A}"/>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a:xfrm>
            <a:off x="609600" y="2054087"/>
            <a:ext cx="10972800" cy="4072077"/>
          </a:xfrm>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74E88F7A-34F0-6A3C-047B-180EB1DC3DA1}"/>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AE83D8-C413-3E31-359B-C5711F1ED154}"/>
              </a:ext>
            </a:extLst>
          </p:cNvPr>
          <p:cNvSpPr txBox="1"/>
          <p:nvPr/>
        </p:nvSpPr>
        <p:spPr>
          <a:xfrm>
            <a:off x="819822" y="2994991"/>
            <a:ext cx="107286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b="0" i="0" dirty="0">
                <a:solidFill>
                  <a:srgbClr val="D1D5DB"/>
                </a:solidFill>
                <a:effectLst/>
                <a:latin typeface="Söhne"/>
              </a:rPr>
              <a:t>So, even though Agile development incorporates practices from XP,</a:t>
            </a:r>
          </a:p>
          <a:p>
            <a:r>
              <a:rPr lang="en-US" b="0" i="0" dirty="0">
                <a:solidFill>
                  <a:srgbClr val="D1D5DB"/>
                </a:solidFill>
                <a:effectLst/>
                <a:latin typeface="Söhne"/>
              </a:rPr>
              <a:t>the original XP method is not commonly used.</a:t>
            </a:r>
            <a:endParaRPr lang="en-US" dirty="0"/>
          </a:p>
        </p:txBody>
      </p:sp>
    </p:spTree>
    <p:extLst>
      <p:ext uri="{BB962C8B-B14F-4D97-AF65-F5344CB8AC3E}">
        <p14:creationId xmlns:p14="http://schemas.microsoft.com/office/powerpoint/2010/main" val="3246645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a:xfrm>
            <a:off x="609600" y="2107096"/>
            <a:ext cx="10972800" cy="4019068"/>
          </a:xfrm>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43C323B2-3402-7FF5-A8A5-BB0A88483C9B}"/>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0722"/>
            <a:ext cx="8229600" cy="1143000"/>
          </a:xfrm>
        </p:spPr>
        <p:txBody>
          <a:bodyPr/>
          <a:lstStyle/>
          <a:p>
            <a:pPr algn="ctr"/>
            <a:r>
              <a:rPr lang="en-US" dirty="0"/>
              <a:t>Coping with change</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2F40B217-CFA3-039D-AB43-8F0283FC902E}"/>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93944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119270" y="2134126"/>
            <a:ext cx="3485321" cy="1280145"/>
          </a:xfrm>
        </p:spPr>
        <p:txBody>
          <a:bodyPr/>
          <a:lstStyle/>
          <a:p>
            <a:r>
              <a:rPr lang="en-US" dirty="0"/>
              <a:t>A ‘prescribing </a:t>
            </a:r>
            <a:br>
              <a:rPr lang="en-US" dirty="0"/>
            </a:br>
            <a:r>
              <a:rPr lang="en-US" dirty="0"/>
              <a:t>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pic>
        <p:nvPicPr>
          <p:cNvPr id="4" name="Picture 3" descr="3.5 StoryCard.eps"/>
          <p:cNvPicPr>
            <a:picLocks noChangeAspect="1"/>
          </p:cNvPicPr>
          <p:nvPr/>
        </p:nvPicPr>
        <p:blipFill>
          <a:blip r:embed="rId2"/>
          <a:stretch>
            <a:fillRect/>
          </a:stretch>
        </p:blipFill>
        <p:spPr>
          <a:xfrm>
            <a:off x="3737113" y="49028"/>
            <a:ext cx="8386816" cy="6730486"/>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7011F55A-0FBE-3854-0330-5F5AAEFF4DB0}"/>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pic>
        <p:nvPicPr>
          <p:cNvPr id="4" name="Picture 3" descr="3.6 TaskCards.eps"/>
          <p:cNvPicPr>
            <a:picLocks noChangeAspect="1"/>
          </p:cNvPicPr>
          <p:nvPr/>
        </p:nvPicPr>
        <p:blipFill>
          <a:blip r:embed="rId2"/>
          <a:stretch>
            <a:fillRect/>
          </a:stretch>
        </p:blipFill>
        <p:spPr>
          <a:xfrm>
            <a:off x="2857382" y="1760871"/>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F1BB7CB4-79D6-DB2D-2FBD-5A483200AE0E}"/>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a:xfrm>
            <a:off x="609600" y="1974574"/>
            <a:ext cx="10972800" cy="4151590"/>
          </a:xfrm>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322F7FE8-C5CE-A94D-14A2-BB6862AE9D44}"/>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a:xfrm>
            <a:off x="609600" y="1974574"/>
            <a:ext cx="10972800" cy="4151590"/>
          </a:xfrm>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4BD40BC6-5C57-F7A5-A007-E7544EBCB6BA}"/>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a:xfrm>
            <a:off x="609600" y="2120348"/>
            <a:ext cx="10972800" cy="4005816"/>
          </a:xfrm>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E2C2C56C-0FCD-910B-B19E-B704052E1FA2}"/>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A8D-221F-6170-904E-54A85906F1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2B9C1B-FC56-0FDA-B9CE-1FD3B516153E}"/>
              </a:ext>
            </a:extLst>
          </p:cNvPr>
          <p:cNvSpPr>
            <a:spLocks noGrp="1"/>
          </p:cNvSpPr>
          <p:nvPr>
            <p:ph idx="1"/>
          </p:nvPr>
        </p:nvSpPr>
        <p:spPr/>
        <p:txBody>
          <a:bodyPr>
            <a:normAutofit/>
          </a:bodyPr>
          <a:lstStyle/>
          <a:p>
            <a:r>
              <a:rPr lang="en-US" sz="11200" dirty="0"/>
              <a:t>BREAK </a:t>
            </a:r>
          </a:p>
        </p:txBody>
      </p:sp>
      <p:sp>
        <p:nvSpPr>
          <p:cNvPr id="4" name="Footer Placeholder 3">
            <a:extLst>
              <a:ext uri="{FF2B5EF4-FFF2-40B4-BE49-F238E27FC236}">
                <a16:creationId xmlns:a16="http://schemas.microsoft.com/office/drawing/2014/main" id="{FD1742A4-D1BC-E41F-19E4-17E416AFD58C}"/>
              </a:ext>
            </a:extLst>
          </p:cNvPr>
          <p:cNvSpPr>
            <a:spLocks noGrp="1"/>
          </p:cNvSpPr>
          <p:nvPr>
            <p:ph type="ftr" sz="quarter" idx="11"/>
          </p:nvPr>
        </p:nvSpPr>
        <p:spPr/>
        <p:txBody>
          <a:bodyPr/>
          <a:lstStyle/>
          <a:p>
            <a:pPr>
              <a:defRPr/>
            </a:pPr>
            <a:r>
              <a:rPr lang="en-US"/>
              <a:t>Chapter 2 Software Processes</a:t>
            </a:r>
          </a:p>
        </p:txBody>
      </p:sp>
      <p:sp>
        <p:nvSpPr>
          <p:cNvPr id="5" name="Slide Number Placeholder 4">
            <a:extLst>
              <a:ext uri="{FF2B5EF4-FFF2-40B4-BE49-F238E27FC236}">
                <a16:creationId xmlns:a16="http://schemas.microsoft.com/office/drawing/2014/main" id="{E24086FD-D33B-7520-7E1E-7BB2B8A9044E}"/>
              </a:ext>
            </a:extLst>
          </p:cNvPr>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Tree>
    <p:extLst>
      <p:ext uri="{BB962C8B-B14F-4D97-AF65-F5344CB8AC3E}">
        <p14:creationId xmlns:p14="http://schemas.microsoft.com/office/powerpoint/2010/main" val="309002826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a:xfrm>
            <a:off x="609600" y="2067339"/>
            <a:ext cx="10972800" cy="4058825"/>
          </a:xfrm>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1CA2076E-A11B-7007-D773-42BE0777BC52}"/>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a:xfrm>
            <a:off x="609600" y="2213113"/>
            <a:ext cx="10972800" cy="3913051"/>
          </a:xfrm>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CCE5B60E-D359-246B-8B1A-B1FAF9729EE0}"/>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a:xfrm>
            <a:off x="609600" y="2027583"/>
            <a:ext cx="10972800" cy="4098581"/>
          </a:xfrm>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AFA2DDF9-F6E8-A863-2235-8353C8912443}"/>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pic>
        <p:nvPicPr>
          <p:cNvPr id="4" name="Picture 3" descr="3.7 DoseChecking.eps"/>
          <p:cNvPicPr>
            <a:picLocks noChangeAspect="1"/>
          </p:cNvPicPr>
          <p:nvPr/>
        </p:nvPicPr>
        <p:blipFill>
          <a:blip r:embed="rId2"/>
          <a:stretch>
            <a:fillRect/>
          </a:stretch>
        </p:blipFill>
        <p:spPr>
          <a:xfrm>
            <a:off x="2329736"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DA6EE13B-BCC3-0807-FB21-7FCD1FB98EE6}"/>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a:xfrm>
            <a:off x="609600" y="1868557"/>
            <a:ext cx="10972800" cy="4257607"/>
          </a:xfrm>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t>
            </a:r>
            <a:r>
              <a:rPr lang="en-US" dirty="0" err="1"/>
              <a:t>analysing</a:t>
            </a:r>
            <a:r>
              <a:rPr lang="en-US" dirty="0"/>
              <a:t> requirements) as well as the costs of implementing new functionality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2CB5B90C-7B39-3D67-5FCE-C1CDF1F235C7}"/>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a:xfrm>
            <a:off x="609600" y="1842052"/>
            <a:ext cx="10972800" cy="4284112"/>
          </a:xfrm>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875F8D59-0760-8BC3-228E-42138717AF3F}"/>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a:xfrm>
            <a:off x="609600" y="1934817"/>
            <a:ext cx="10972800" cy="4191347"/>
          </a:xfrm>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6BEDE82D-5D5D-363D-97E8-8547694B4D49}"/>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a:xfrm>
            <a:off x="609600" y="2067339"/>
            <a:ext cx="10972800" cy="4058825"/>
          </a:xfrm>
        </p:spPr>
        <p:txBody>
          <a:bodyPr/>
          <a:lstStyle/>
          <a:p>
            <a:pPr>
              <a:lnSpc>
                <a:spcPct val="90000"/>
              </a:lnSpc>
            </a:pPr>
            <a:r>
              <a:rPr lang="en-US" dirty="0"/>
              <a:t>Pair programming involves programmers working in pairs, developing code together.</a:t>
            </a:r>
          </a:p>
          <a:p>
            <a:pPr>
              <a:lnSpc>
                <a:spcPct val="90000"/>
              </a:lnSpc>
            </a:pPr>
            <a:r>
              <a:rPr lang="en-US" dirty="0"/>
              <a:t>This helps develop common ownership of code and spreads knowledge across the team.</a:t>
            </a:r>
          </a:p>
          <a:p>
            <a:pPr>
              <a:lnSpc>
                <a:spcPct val="90000"/>
              </a:lnSpc>
            </a:pPr>
            <a:r>
              <a:rPr lang="en-US" dirty="0"/>
              <a:t>It serves as an informal review process as each line of code is looked at by more than 1 person.</a:t>
            </a:r>
          </a:p>
          <a:p>
            <a:pPr>
              <a:lnSpc>
                <a:spcPct val="90000"/>
              </a:lnSpc>
            </a:pPr>
            <a:r>
              <a:rPr lang="en-US" dirty="0"/>
              <a:t>It encourages refactoring as the whole team can benefit from improving the system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26D02AEF-841A-E9CB-5519-9FF2D516FA60}"/>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a:xfrm>
            <a:off x="609600" y="1974574"/>
            <a:ext cx="10972800" cy="4151590"/>
          </a:xfrm>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DFFC782C-052B-04BC-67F6-7E9B0C3DF41F}"/>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a:lstStyle/>
          <a:p>
            <a:r>
              <a:rPr lang="en-US" dirty="0"/>
              <a:t>Second Week Summary</a:t>
            </a:r>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a:normAutofit/>
          </a:bodyPr>
          <a:lstStyle/>
          <a:p>
            <a:endParaRPr lang="en-US" sz="1600" dirty="0">
              <a:solidFill>
                <a:schemeClr val="accent1">
                  <a:lumMod val="40000"/>
                  <a:lumOff val="60000"/>
                </a:schemeClr>
              </a:solidFill>
            </a:endParaRP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pPr marL="0" indent="0">
              <a:buNone/>
            </a:pPr>
            <a:r>
              <a:rPr lang="en-US" dirty="0"/>
              <a:t>Here is what we learned</a:t>
            </a: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44</a:t>
            </a:fld>
            <a:endParaRPr lang="en-US" dirty="0"/>
          </a:p>
        </p:txBody>
      </p: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36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5" name="Picture Placeholder 4">
            <a:extLst>
              <a:ext uri="{FF2B5EF4-FFF2-40B4-BE49-F238E27FC236}">
                <a16:creationId xmlns:a16="http://schemas.microsoft.com/office/drawing/2014/main" id="{3F8564EF-0897-908B-4E19-3B4697C25FBE}"/>
              </a:ext>
            </a:extLst>
          </p:cNvPr>
          <p:cNvSpPr>
            <a:spLocks noGrp="1"/>
          </p:cNvSpPr>
          <p:nvPr>
            <p:ph type="pic" idx="1"/>
          </p:nvPr>
        </p:nvSpPr>
        <p:spPr/>
      </p:sp>
      <p:pic>
        <p:nvPicPr>
          <p:cNvPr id="1026" name="Picture 2" descr="Dua For Steadfast In Religion | Duas Revival | Mercy of Allah">
            <a:extLst>
              <a:ext uri="{FF2B5EF4-FFF2-40B4-BE49-F238E27FC236}">
                <a16:creationId xmlns:a16="http://schemas.microsoft.com/office/drawing/2014/main" id="{3074AAB6-BD5D-D20F-D624-04727B065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075"/>
            <a:ext cx="1219198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9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costs of rework</a:t>
            </a:r>
          </a:p>
        </p:txBody>
      </p:sp>
      <p:sp>
        <p:nvSpPr>
          <p:cNvPr id="3" name="Content Placeholder 2"/>
          <p:cNvSpPr>
            <a:spLocks noGrp="1"/>
          </p:cNvSpPr>
          <p:nvPr>
            <p:ph idx="1"/>
          </p:nvPr>
        </p:nvSpPr>
        <p:spPr>
          <a:xfrm>
            <a:off x="609600" y="2332383"/>
            <a:ext cx="10972800" cy="3793781"/>
          </a:xfrm>
        </p:spPr>
        <p:txBody>
          <a:bodyPr/>
          <a:lstStyle/>
          <a:p>
            <a:r>
              <a:rPr lang="en-GB" dirty="0"/>
              <a:t>Change anticipation, where the software process includes activities that can anticipate possible changes before significant rework is required. </a:t>
            </a:r>
          </a:p>
          <a:p>
            <a:pPr lvl="1"/>
            <a:r>
              <a:rPr lang="en-GB" dirty="0"/>
              <a:t>For example, a prototype system may be developed to show some key features of the system to customers. </a:t>
            </a:r>
          </a:p>
          <a:p>
            <a:r>
              <a:rPr lang="en-GB" dirty="0"/>
              <a:t>Change tolerance, where the process is designed so that changes can be accommodated at relatively low cost.</a:t>
            </a:r>
          </a:p>
          <a:p>
            <a:pPr lvl="1"/>
            <a:r>
              <a:rPr lang="en-GB" dirty="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A39262CB-4138-696F-D6C2-5F6920B1E8E4}"/>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changing requirements</a:t>
            </a:r>
          </a:p>
        </p:txBody>
      </p:sp>
      <p:sp>
        <p:nvSpPr>
          <p:cNvPr id="3" name="Content Placeholder 2"/>
          <p:cNvSpPr>
            <a:spLocks noGrp="1"/>
          </p:cNvSpPr>
          <p:nvPr>
            <p:ph idx="1"/>
          </p:nvPr>
        </p:nvSpPr>
        <p:spPr>
          <a:xfrm>
            <a:off x="609600" y="2186609"/>
            <a:ext cx="10972800" cy="3939555"/>
          </a:xfrm>
        </p:spPr>
        <p:txBody>
          <a:bodyPr/>
          <a:lstStyle/>
          <a:p>
            <a:r>
              <a:rPr lang="en-GB" dirty="0"/>
              <a:t>System prototyping, where a version of the system or part of the system is developed quickly to check the customer’s requirements and the feasibility of design decisions. This approach supports change anticipation. </a:t>
            </a:r>
          </a:p>
          <a:p>
            <a:r>
              <a:rPr lang="en-GB" dirty="0"/>
              <a:t>Incremental delivery, where system increments are delivered to the customer for comment and experimentation. This supports both change avoidance and change tolerance. </a:t>
            </a:r>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B5D91D3F-6EB6-1BA1-D4EC-E33563B42710}"/>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098324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idx="1"/>
          </p:nvPr>
        </p:nvSpPr>
        <p:spPr>
          <a:xfrm>
            <a:off x="609600" y="2186609"/>
            <a:ext cx="10972800" cy="3939555"/>
          </a:xfrm>
        </p:spPr>
        <p:txBody>
          <a:bodyPr/>
          <a:lstStyle/>
          <a:p>
            <a:r>
              <a:rPr lang="en-US" dirty="0"/>
              <a:t>A prototype is an initial version of a system used to demonstrate concepts and try out design options.</a:t>
            </a:r>
          </a:p>
          <a:p>
            <a:r>
              <a:rPr lang="en-US" dirty="0"/>
              <a:t>A prototype can be used in:</a:t>
            </a:r>
          </a:p>
          <a:p>
            <a:pPr lvl="1"/>
            <a:r>
              <a:rPr lang="en-US" dirty="0"/>
              <a:t>The requirements engineering process to help with requirements elicitation and validation;</a:t>
            </a:r>
          </a:p>
          <a:p>
            <a:pPr lvl="1"/>
            <a:r>
              <a:rPr lang="en-US" dirty="0"/>
              <a:t>In design processes to explore options and develop a UI design;</a:t>
            </a:r>
          </a:p>
          <a:p>
            <a:pPr lvl="1"/>
            <a:r>
              <a:rPr lang="en-US" dirty="0"/>
              <a:t>In the testing process to run back-to-back tests.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23523557-4E94-F53E-ECAA-8D1CE7AF4AB4}"/>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t>Benefits of prototyping</a:t>
            </a:r>
          </a:p>
        </p:txBody>
      </p:sp>
      <p:sp>
        <p:nvSpPr>
          <p:cNvPr id="1182723" name="Rectangle 3"/>
          <p:cNvSpPr>
            <a:spLocks noGrp="1" noChangeArrowheads="1"/>
          </p:cNvSpPr>
          <p:nvPr>
            <p:ph idx="1"/>
          </p:nvPr>
        </p:nvSpPr>
        <p:spPr>
          <a:xfrm>
            <a:off x="609600" y="1961322"/>
            <a:ext cx="10972800" cy="4164842"/>
          </a:xfrm>
        </p:spPr>
        <p:txBody>
          <a:bodyPr/>
          <a:lstStyle/>
          <a:p>
            <a:r>
              <a:rPr lang="en-US" dirty="0"/>
              <a:t>Improved system usability.</a:t>
            </a:r>
          </a:p>
          <a:p>
            <a:r>
              <a:rPr lang="en-US" dirty="0"/>
              <a:t>A closer match to users’ real needs.</a:t>
            </a:r>
          </a:p>
          <a:p>
            <a:r>
              <a:rPr lang="en-US" dirty="0"/>
              <a:t>Improved design quality.</a:t>
            </a:r>
          </a:p>
          <a:p>
            <a:r>
              <a:rPr lang="en-US" dirty="0"/>
              <a:t>Improved maintainability.</a:t>
            </a:r>
          </a:p>
          <a:p>
            <a:r>
              <a:rPr lang="en-US" dirty="0"/>
              <a:t>Reduced development effort.</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2FA4A92E-71CE-F31B-1F50-C32FC98DEE24}"/>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a:t>The process of prototype development</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pic>
        <p:nvPicPr>
          <p:cNvPr id="4" name="Picture 3" descr="2.9 PrototypeProcess.eps"/>
          <p:cNvPicPr>
            <a:picLocks noChangeAspect="1"/>
          </p:cNvPicPr>
          <p:nvPr/>
        </p:nvPicPr>
        <p:blipFill>
          <a:blip r:embed="rId2"/>
          <a:stretch>
            <a:fillRect/>
          </a:stretch>
        </p:blipFill>
        <p:spPr>
          <a:xfrm>
            <a:off x="2494575" y="2608353"/>
            <a:ext cx="7627164" cy="216292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EC02F51D-1F06-53BF-07AE-A226DEC31C9E}"/>
              </a:ext>
            </a:extLst>
          </p:cNvPr>
          <p:cNvSpPr/>
          <p:nvPr/>
        </p:nvSpPr>
        <p:spPr>
          <a:xfrm>
            <a:off x="119270" y="6446838"/>
            <a:ext cx="1207273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236A05-3599-4152-8DD9-B0D397D938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3144</TotalTime>
  <Words>2828</Words>
  <Application>Microsoft Office PowerPoint</Application>
  <PresentationFormat>Widescreen</PresentationFormat>
  <Paragraphs>327</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Söhne</vt:lpstr>
      <vt:lpstr>Times New Roman</vt:lpstr>
      <vt:lpstr>Wingdings</vt:lpstr>
      <vt:lpstr>RetrospectVTI</vt:lpstr>
      <vt:lpstr>Software Engineering</vt:lpstr>
      <vt:lpstr>WEEK 3</vt:lpstr>
      <vt:lpstr>Coping with change</vt:lpstr>
      <vt:lpstr>Coping with change</vt:lpstr>
      <vt:lpstr>Reducing the costs of rework</vt:lpstr>
      <vt:lpstr>Coping with changing requirements</vt:lpstr>
      <vt:lpstr>Software prototyping</vt:lpstr>
      <vt:lpstr>Benefits of prototyping</vt:lpstr>
      <vt:lpstr>The process of prototype development </vt:lpstr>
      <vt:lpstr>Prototype development</vt:lpstr>
      <vt:lpstr>Throw-away prototypes</vt:lpstr>
      <vt:lpstr>PowerPoint Presentation</vt:lpstr>
      <vt:lpstr>PowerPoint Presentation</vt:lpstr>
      <vt:lpstr>Agile Development</vt:lpstr>
      <vt:lpstr>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PowerPoint Presentation</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Second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Engr .M Umer Haroon .</cp:lastModifiedBy>
  <cp:revision>10</cp:revision>
  <dcterms:created xsi:type="dcterms:W3CDTF">2023-01-23T10:36:57Z</dcterms:created>
  <dcterms:modified xsi:type="dcterms:W3CDTF">2023-02-05T17:02:40Z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