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49"/>
  </p:notesMasterIdLst>
  <p:handoutMasterIdLst>
    <p:handoutMasterId r:id="rId50"/>
  </p:handoutMasterIdLst>
  <p:sldIdLst>
    <p:sldId id="256" r:id="rId5"/>
    <p:sldId id="261" r:id="rId6"/>
    <p:sldId id="346" r:id="rId7"/>
    <p:sldId id="347" r:id="rId8"/>
    <p:sldId id="348" r:id="rId9"/>
    <p:sldId id="349" r:id="rId10"/>
    <p:sldId id="340" r:id="rId11"/>
    <p:sldId id="309" r:id="rId12"/>
    <p:sldId id="342" r:id="rId13"/>
    <p:sldId id="331" r:id="rId14"/>
    <p:sldId id="332" r:id="rId15"/>
    <p:sldId id="313" r:id="rId16"/>
    <p:sldId id="341" r:id="rId17"/>
    <p:sldId id="293" r:id="rId18"/>
    <p:sldId id="294" r:id="rId19"/>
    <p:sldId id="310" r:id="rId20"/>
    <p:sldId id="311" r:id="rId21"/>
    <p:sldId id="314" r:id="rId22"/>
    <p:sldId id="321" r:id="rId23"/>
    <p:sldId id="288" r:id="rId24"/>
    <p:sldId id="312" r:id="rId25"/>
    <p:sldId id="325" r:id="rId26"/>
    <p:sldId id="333" r:id="rId27"/>
    <p:sldId id="326" r:id="rId28"/>
    <p:sldId id="334" r:id="rId29"/>
    <p:sldId id="327" r:id="rId30"/>
    <p:sldId id="350" r:id="rId31"/>
    <p:sldId id="335" r:id="rId32"/>
    <p:sldId id="336" r:id="rId33"/>
    <p:sldId id="315" r:id="rId34"/>
    <p:sldId id="328" r:id="rId35"/>
    <p:sldId id="329" r:id="rId36"/>
    <p:sldId id="337" r:id="rId37"/>
    <p:sldId id="289" r:id="rId38"/>
    <p:sldId id="338" r:id="rId39"/>
    <p:sldId id="316" r:id="rId40"/>
    <p:sldId id="291" r:id="rId41"/>
    <p:sldId id="339" r:id="rId42"/>
    <p:sldId id="343" r:id="rId43"/>
    <p:sldId id="344" r:id="rId44"/>
    <p:sldId id="345" r:id="rId45"/>
    <p:sldId id="290" r:id="rId46"/>
    <p:sldId id="297"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4291" autoAdjust="0"/>
  </p:normalViewPr>
  <p:slideViewPr>
    <p:cSldViewPr snapToGrid="0" showGuides="1">
      <p:cViewPr varScale="1">
        <p:scale>
          <a:sx n="114" d="100"/>
          <a:sy n="114" d="100"/>
        </p:scale>
        <p:origin x="354" y="1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2/17/2023</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43</a:t>
            </a:fld>
            <a:endParaRPr lang="en-US" dirty="0"/>
          </a:p>
        </p:txBody>
      </p:sp>
    </p:spTree>
    <p:extLst>
      <p:ext uri="{BB962C8B-B14F-4D97-AF65-F5344CB8AC3E}">
        <p14:creationId xmlns:p14="http://schemas.microsoft.com/office/powerpoint/2010/main" val="197765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44</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D96A7EE9-F079-4AED-9858-DCD74447B2DE}" type="datetime1">
              <a:rPr lang="en-US" smtClean="0"/>
              <a:t>2/17/2023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dirty="0"/>
              <a:t>TEACH A COURSE</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28FFFC33-8D3D-A6D5-20FE-9AB62F6CF511}"/>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1821FD72-49BE-4A27-B81D-6695ECD46A0C}" type="datetime1">
              <a:rPr lang="en-US" smtClean="0"/>
              <a:t>2/17/2023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D03E571-AF56-D3B8-F04D-5950A1DB9D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397F0DEF-140C-43BE-9FE2-8C6F0F16B2BD}" type="datetime1">
              <a:rPr lang="en-US" smtClean="0"/>
              <a:t>2/17/2023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C5B1450-F86A-12C0-28A4-8CB94DD587C3}"/>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9071F196-4D99-4CA1-AF3D-D9270AA86530}" type="datetime1">
              <a:rPr lang="en-US" smtClean="0"/>
              <a:t>2/17/2023</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dirty="0"/>
              <a:t>TEACH A COURSE</a:t>
            </a:r>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2" name="Rectangle 1">
            <a:extLst>
              <a:ext uri="{FF2B5EF4-FFF2-40B4-BE49-F238E27FC236}">
                <a16:creationId xmlns:a16="http://schemas.microsoft.com/office/drawing/2014/main" id="{F5B55352-8616-4865-366E-663809A29435}"/>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B475C95-6709-4448-8164-8B465DDBFDB6}" type="datetime1">
              <a:rPr lang="en-US" smtClean="0"/>
              <a:t>2/17/2023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Rectangle 8">
            <a:extLst>
              <a:ext uri="{FF2B5EF4-FFF2-40B4-BE49-F238E27FC236}">
                <a16:creationId xmlns:a16="http://schemas.microsoft.com/office/drawing/2014/main" id="{73796825-CA5E-BFB2-A993-4138C6EC5AA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9231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978429"/>
            <a:ext cx="10972800" cy="4147735"/>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
        <p:nvSpPr>
          <p:cNvPr id="7" name="Rectangle 6">
            <a:extLst>
              <a:ext uri="{FF2B5EF4-FFF2-40B4-BE49-F238E27FC236}">
                <a16:creationId xmlns:a16="http://schemas.microsoft.com/office/drawing/2014/main" id="{48CBE9E0-8883-5F27-9A7C-8AB50EEACA8A}"/>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831847869"/>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60C3818-5B7F-4F38-B42C-7D48EDABA17E}" type="datetime1">
              <a:rPr lang="en-US" smtClean="0"/>
              <a:t>2/17/2023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4" name="Rectangle 3">
            <a:extLst>
              <a:ext uri="{FF2B5EF4-FFF2-40B4-BE49-F238E27FC236}">
                <a16:creationId xmlns:a16="http://schemas.microsoft.com/office/drawing/2014/main" id="{689EC199-041D-DF8C-0B64-1929DC3CB63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E9209D8F-547E-4C36-AE3A-50B051D9F239}" type="datetime1">
              <a:rPr lang="en-US" smtClean="0"/>
              <a:t>2/17/2023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TEACH A COURSE</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6B952F-8970-CDDB-6FFA-7457F7C1F80D}"/>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2/17/2023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70CE74-C776-041D-64BD-AF10535709E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2/17/2023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14BBFE9-AB19-A71F-0BA3-35C9C3F3F144}"/>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1064CC3-3A25-40C5-8F52-C7B371775282}" type="datetime1">
              <a:rPr lang="en-US" smtClean="0"/>
              <a:t>2/17/2023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TEACH A COURSE</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73B83DE-23C5-6AA4-2B8F-8E0E32D1CA4B}"/>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6553904-8E92-4E81-A5F1-2FE23324A701}" type="datetime1">
              <a:rPr lang="en-US" smtClean="0"/>
              <a:t>2/17/2023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TEACH A COURSE</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a:extLst>
              <a:ext uri="{FF2B5EF4-FFF2-40B4-BE49-F238E27FC236}">
                <a16:creationId xmlns:a16="http://schemas.microsoft.com/office/drawing/2014/main" id="{BCD55B4A-8737-6C0A-2BA0-DB9E59930EC0}"/>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6F61582-894B-4548-8F6A-77DD222024CA}" type="datetime1">
              <a:rPr lang="en-US" smtClean="0"/>
              <a:t>2/17/2023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TEACH A COURSE</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3" name="Rectangle 2">
            <a:extLst>
              <a:ext uri="{FF2B5EF4-FFF2-40B4-BE49-F238E27FC236}">
                <a16:creationId xmlns:a16="http://schemas.microsoft.com/office/drawing/2014/main" id="{F4FDB0A4-F64B-3AE3-7405-F96FA0F71452}"/>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BCE8B62D-7B77-49C5-A369-DA7962108BC9}" type="datetime1">
              <a:rPr lang="en-US" smtClean="0"/>
              <a:t>2/17/2023</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dirty="0"/>
              <a:t>TEACH A COURSE</a:t>
            </a:r>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34DB337-642A-353C-1E06-B91F0AA7EE2E}"/>
              </a:ext>
            </a:extLst>
          </p:cNvPr>
          <p:cNvSpPr/>
          <p:nvPr userDrawn="1"/>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 id="2147483742" r:id="rId14"/>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6155221" cy="1280161"/>
          </a:xfrm>
        </p:spPr>
        <p:txBody>
          <a:bodyPr anchor="ctr">
            <a:normAutofit/>
          </a:bodyPr>
          <a:lstStyle/>
          <a:p>
            <a:pPr algn="r"/>
            <a:r>
              <a:rPr lang="en-US" sz="4800" dirty="0">
                <a:solidFill>
                  <a:srgbClr val="FFFFFF"/>
                </a:solidFill>
              </a:rPr>
              <a:t>Software Engineering</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127172" y="5166359"/>
            <a:ext cx="3866045" cy="1188721"/>
          </a:xfrm>
        </p:spPr>
        <p:txBody>
          <a:bodyPr anchor="ctr">
            <a:normAutofit/>
          </a:bodyPr>
          <a:lstStyle/>
          <a:p>
            <a:r>
              <a:rPr lang="en-US" sz="1500" dirty="0"/>
              <a:t>WEEK 4</a:t>
            </a:r>
          </a:p>
          <a:p>
            <a:r>
              <a:rPr lang="en-US" sz="1500" dirty="0"/>
              <a:t>ENGR. Muhammad UMER HAROON</a:t>
            </a:r>
          </a:p>
        </p:txBody>
      </p:sp>
      <p:pic>
        <p:nvPicPr>
          <p:cNvPr id="5" name="Picture 4">
            <a:extLst>
              <a:ext uri="{FF2B5EF4-FFF2-40B4-BE49-F238E27FC236}">
                <a16:creationId xmlns:a16="http://schemas.microsoft.com/office/drawing/2014/main" id="{25BC6950-B750-F0B9-2CEC-3A6D564E290B}"/>
              </a:ext>
            </a:extLst>
          </p:cNvPr>
          <p:cNvPicPr>
            <a:picLocks noChangeAspect="1"/>
          </p:cNvPicPr>
          <p:nvPr/>
        </p:nvPicPr>
        <p:blipFill>
          <a:blip r:embed="rId3"/>
          <a:stretch>
            <a:fillRect/>
          </a:stretch>
        </p:blipFill>
        <p:spPr>
          <a:xfrm>
            <a:off x="-34" y="0"/>
            <a:ext cx="4878341" cy="4942039"/>
          </a:xfrm>
          <a:prstGeom prst="rect">
            <a:avLst/>
          </a:prstGeom>
        </p:spPr>
      </p:pic>
      <p:pic>
        <p:nvPicPr>
          <p:cNvPr id="7" name="Picture 6">
            <a:extLst>
              <a:ext uri="{FF2B5EF4-FFF2-40B4-BE49-F238E27FC236}">
                <a16:creationId xmlns:a16="http://schemas.microsoft.com/office/drawing/2014/main" id="{EB594017-A763-00E7-1AF5-7E77E53AA83B}"/>
              </a:ext>
            </a:extLst>
          </p:cNvPr>
          <p:cNvPicPr>
            <a:picLocks noChangeAspect="1"/>
          </p:cNvPicPr>
          <p:nvPr/>
        </p:nvPicPr>
        <p:blipFill rotWithShape="1">
          <a:blip r:embed="rId4"/>
          <a:srcRect l="1745"/>
          <a:stretch/>
        </p:blipFill>
        <p:spPr>
          <a:xfrm>
            <a:off x="4876766" y="-1"/>
            <a:ext cx="4878341" cy="4942039"/>
          </a:xfrm>
          <a:prstGeom prst="rect">
            <a:avLst/>
          </a:prstGeom>
        </p:spPr>
      </p:pic>
      <p:pic>
        <p:nvPicPr>
          <p:cNvPr id="10" name="Picture 9">
            <a:extLst>
              <a:ext uri="{FF2B5EF4-FFF2-40B4-BE49-F238E27FC236}">
                <a16:creationId xmlns:a16="http://schemas.microsoft.com/office/drawing/2014/main" id="{B02D8E96-DC39-5FA3-F353-EF5659029E48}"/>
              </a:ext>
            </a:extLst>
          </p:cNvPr>
          <p:cNvPicPr>
            <a:picLocks noChangeAspect="1"/>
          </p:cNvPicPr>
          <p:nvPr/>
        </p:nvPicPr>
        <p:blipFill rotWithShape="1">
          <a:blip r:embed="rId5"/>
          <a:srcRect l="16441"/>
          <a:stretch/>
        </p:blipFill>
        <p:spPr>
          <a:xfrm>
            <a:off x="8127172" y="0"/>
            <a:ext cx="4074990" cy="4942038"/>
          </a:xfrm>
          <a:prstGeom prst="rect">
            <a:avLst/>
          </a:prstGeom>
        </p:spPr>
      </p:pic>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nvPr>
        </p:nvGraphicFramePr>
        <p:xfrm>
          <a:off x="1981200" y="1809751"/>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C8485876-1CBC-AF3A-1B8B-8B86BC5DD3F2}"/>
              </a:ext>
            </a:extLst>
          </p:cNvPr>
          <p:cNvSpPr/>
          <p:nvPr/>
        </p:nvSpPr>
        <p:spPr>
          <a:xfrm>
            <a:off x="507076" y="6409190"/>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nvPr>
        </p:nvGraphicFramePr>
        <p:xfrm>
          <a:off x="1866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752BE75E-357E-571D-0C6A-AFDEC8537B12}"/>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5122" name="Picture 2" descr="How important is the role of a Scrum Master? | by David Pereira | UX  Collective">
            <a:extLst>
              <a:ext uri="{FF2B5EF4-FFF2-40B4-BE49-F238E27FC236}">
                <a16:creationId xmlns:a16="http://schemas.microsoft.com/office/drawing/2014/main" id="{DEF11645-D88F-2AAC-22E6-013914658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565" y="6375634"/>
            <a:ext cx="6286500" cy="6286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61F536-38CF-0A9A-5B91-9C56B34D0BB2}"/>
              </a:ext>
            </a:extLst>
          </p:cNvPr>
          <p:cNvSpPr txBox="1"/>
          <p:nvPr/>
        </p:nvSpPr>
        <p:spPr>
          <a:xfrm>
            <a:off x="1639299" y="148038"/>
            <a:ext cx="8457201" cy="147732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The ScrumMaster acts as a servant-leader, helping the team to deliver the best possible product increment in each sprint.</a:t>
            </a:r>
          </a:p>
          <a:p>
            <a:endParaRPr lang="en-US" dirty="0"/>
          </a:p>
          <a:p>
            <a:r>
              <a:rPr lang="en-US" dirty="0"/>
              <a:t>In this way, the ScrumMaster is different from a traditional project manager, who is often responsible for controlling and directing the project.</a:t>
            </a:r>
            <a:endParaRPr lang="en-PK" dirty="0"/>
          </a:p>
        </p:txBody>
      </p:sp>
    </p:spTree>
    <p:extLst>
      <p:ext uri="{BB962C8B-B14F-4D97-AF65-F5344CB8AC3E}">
        <p14:creationId xmlns:p14="http://schemas.microsoft.com/office/powerpoint/2010/main" val="18154012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648 -0.16342 L 0.04648 -0.16319 C 0.0625 -0.17291 0.07891 -0.18102 0.09466 -0.19166 C 0.10195 -0.19652 0.10963 -0.2 0.11667 -0.20648 C 0.12656 -0.21527 0.13568 -0.22615 0.14492 -0.23703 C 0.16406 -0.25949 0.17057 -0.26921 0.18555 -0.29815 C 0.19583 -0.31805 0.20638 -0.33796 0.21575 -0.35926 C 0.22669 -0.38402 0.23398 -0.40764 0.24049 -0.43634 C 0.24427 -0.45301 0.24805 -0.46944 0.25091 -0.48657 C 0.25456 -0.50902 0.25612 -0.54074 0.25781 -0.56365 C 0.25742 -0.59745 0.25898 -0.62893 0.2543 -0.66157 C 0.25208 -0.67708 0.24726 -0.69699 0.24336 -0.7118 C 0.24128 -0.71921 0.23945 -0.72662 0.23711 -0.73379 C 0.23437 -0.7419 0.23138 -0.74953 0.22812 -0.75694 C 0.21823 -0.77986 0.21367 -0.78889 0.20404 -0.80717 C 0.20273 -0.80972 0.18815 -0.83819 0.1862 -0.84027 C 0.17695 -0.85 0.16771 -0.86111 0.15729 -0.86713 C 0.15039 -0.87106 0.1431 -0.87315 0.13594 -0.87569 C 0.11549 -0.88264 0.10898 -0.8831 0.08919 -0.88796 C 0.08463 -0.88912 0.07995 -0.89027 0.07539 -0.89166 L 0.04583 -0.89027 C 0.0444 -0.89027 0.04297 -0.88981 0.04167 -0.88912 C 0.03997 -0.88819 0.03854 -0.88657 0.03685 -0.88541 C 0.03138 -0.88171 0.02526 -0.88032 0.02031 -0.87453 L 0.01836 -0.87199 L 0.02109 -0.89514 " pathEditMode="relative" rAng="0" ptsTypes="AAAAAAAAAAAAAAAAAAAAAAAAAA">
                                      <p:cBhvr>
                                        <p:cTn id="6" dur="2000" fill="hold"/>
                                        <p:tgtEl>
                                          <p:spTgt spid="5122"/>
                                        </p:tgtEl>
                                        <p:attrNameLst>
                                          <p:attrName>ppt_x</p:attrName>
                                          <p:attrName>ppt_y</p:attrName>
                                        </p:attrNameLst>
                                      </p:cBhvr>
                                      <p:rCtr x="9154" y="-36574"/>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3AFC8D62-849A-59BE-FD58-E46A2976924D}"/>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97B9-DFAB-CB6D-834D-09C031C8A4D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7751879-B160-3904-A339-11C108A0FA8F}"/>
              </a:ext>
            </a:extLst>
          </p:cNvPr>
          <p:cNvSpPr>
            <a:spLocks noGrp="1"/>
          </p:cNvSpPr>
          <p:nvPr>
            <p:ph idx="1"/>
          </p:nvPr>
        </p:nvSpPr>
        <p:spPr/>
        <p:txBody>
          <a:bodyPr/>
          <a:lstStyle/>
          <a:p>
            <a:endParaRPr lang="en-PK"/>
          </a:p>
        </p:txBody>
      </p:sp>
      <p:sp>
        <p:nvSpPr>
          <p:cNvPr id="4" name="Footer Placeholder 3">
            <a:extLst>
              <a:ext uri="{FF2B5EF4-FFF2-40B4-BE49-F238E27FC236}">
                <a16:creationId xmlns:a16="http://schemas.microsoft.com/office/drawing/2014/main" id="{33A0152C-CD24-142D-3D08-798AE490ECFB}"/>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16EE85D2-8F72-066F-4558-87C59D991444}"/>
              </a:ext>
            </a:extLst>
          </p:cNvPr>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4098" name="Picture 2" descr="Image">
            <a:extLst>
              <a:ext uri="{FF2B5EF4-FFF2-40B4-BE49-F238E27FC236}">
                <a16:creationId xmlns:a16="http://schemas.microsoft.com/office/drawing/2014/main" id="{84F3D47B-EC65-E392-24B1-9806F7AA7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859" y="46037"/>
            <a:ext cx="9710737" cy="67659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4386EBC-56C0-37DE-B689-F904890F069D}"/>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77061568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9A365873-6C70-33B7-F16E-F0160605B421}"/>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28EC4D43-3A40-5C2D-FE9A-AB55B196BDDA}"/>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pPr algn="just"/>
            <a:r>
              <a:rPr lang="en-GB" dirty="0"/>
              <a:t>The ‘Scrum master’ is a facilitator who arranges daily meetings, tracks the backlog of work to be done, records decisions, measures progress against the backlog and communicates with customers and management outside of the team.</a:t>
            </a:r>
          </a:p>
          <a:p>
            <a:pPr algn="just"/>
            <a:r>
              <a:rPr lang="en-GB" dirty="0"/>
              <a:t>The whole team attends short daily meetings (Scrums) where all team members share information, describe their progress since the last meeting, problems that have arisen and what is planned for the following day. </a:t>
            </a:r>
          </a:p>
          <a:p>
            <a:pPr lvl="1" algn="just"/>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305D3444-9745-5BE3-B631-503A37C73374}"/>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1586391D-E34E-1938-9265-6D4CBC83B35A}"/>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682" y="788680"/>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FF208021-E098-3CDE-9807-E4C32FB1EE8F}"/>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TextBox 7">
            <a:extLst>
              <a:ext uri="{FF2B5EF4-FFF2-40B4-BE49-F238E27FC236}">
                <a16:creationId xmlns:a16="http://schemas.microsoft.com/office/drawing/2014/main" id="{28C8AF90-C336-29FE-44C3-CC6175484964}"/>
              </a:ext>
            </a:extLst>
          </p:cNvPr>
          <p:cNvSpPr txBox="1"/>
          <p:nvPr/>
        </p:nvSpPr>
        <p:spPr>
          <a:xfrm>
            <a:off x="6064430" y="0"/>
            <a:ext cx="6094602" cy="203132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0" i="0" dirty="0">
                <a:solidFill>
                  <a:schemeClr val="bg1"/>
                </a:solidFill>
                <a:effectLst/>
                <a:latin typeface="Söhne"/>
              </a:rPr>
              <a:t>Distributed Scrum is a method of implementing the Scrum framework in a distributed or remote setting, where team members are located in different geographic locations or work from different sites. In a distributed Scrum environment, the team must overcome the challenges of coordinating work and communicating effectively across different time zones, cultures, and languages.</a:t>
            </a:r>
            <a:endParaRPr lang="en-PK" dirty="0">
              <a:solidFill>
                <a:schemeClr val="bg1"/>
              </a:solidFill>
            </a:endParaRPr>
          </a:p>
        </p:txBody>
      </p:sp>
      <p:pic>
        <p:nvPicPr>
          <p:cNvPr id="8194" name="Picture 2" descr="Debatable | Logopedia | Fandom">
            <a:extLst>
              <a:ext uri="{FF2B5EF4-FFF2-40B4-BE49-F238E27FC236}">
                <a16:creationId xmlns:a16="http://schemas.microsoft.com/office/drawing/2014/main" id="{2870E59A-5F48-F3DD-E52B-2061CE1471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89" t="9298" r="9792" b="17246"/>
          <a:stretch/>
        </p:blipFill>
        <p:spPr bwMode="auto">
          <a:xfrm>
            <a:off x="2625754" y="1904589"/>
            <a:ext cx="6744749" cy="337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77279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anim calcmode="lin" valueType="num">
                                      <p:cBhvr>
                                        <p:cTn id="15" dur="500" fill="hold"/>
                                        <p:tgtEl>
                                          <p:spTgt spid="8194"/>
                                        </p:tgtEl>
                                        <p:attrNameLst>
                                          <p:attrName>ppt_w</p:attrName>
                                        </p:attrNameLst>
                                      </p:cBhvr>
                                      <p:tavLst>
                                        <p:tav tm="0">
                                          <p:val>
                                            <p:fltVal val="0"/>
                                          </p:val>
                                        </p:tav>
                                        <p:tav tm="100000">
                                          <p:val>
                                            <p:strVal val="#ppt_w"/>
                                          </p:val>
                                        </p:tav>
                                      </p:tavLst>
                                    </p:anim>
                                    <p:anim calcmode="lin" valueType="num">
                                      <p:cBhvr>
                                        <p:cTn id="16" dur="500" fill="hold"/>
                                        <p:tgtEl>
                                          <p:spTgt spid="8194"/>
                                        </p:tgtEl>
                                        <p:attrNameLst>
                                          <p:attrName>ppt_h</p:attrName>
                                        </p:attrNameLst>
                                      </p:cBhvr>
                                      <p:tavLst>
                                        <p:tav tm="0">
                                          <p:val>
                                            <p:fltVal val="0"/>
                                          </p:val>
                                        </p:tav>
                                        <p:tav tm="100000">
                                          <p:val>
                                            <p:strVal val="#ppt_h"/>
                                          </p:val>
                                        </p:tav>
                                      </p:tavLst>
                                    </p:anim>
                                    <p:animEffect transition="in" filter="fade">
                                      <p:cBhvr>
                                        <p:cTn id="1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6" name="Rectangle 5">
            <a:extLst>
              <a:ext uri="{FF2B5EF4-FFF2-40B4-BE49-F238E27FC236}">
                <a16:creationId xmlns:a16="http://schemas.microsoft.com/office/drawing/2014/main" id="{5E84D8F2-6F9D-DA9A-FB35-D022CD5EE3FF}"/>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WEEK 4</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216000" indent="0">
              <a:spcAft>
                <a:spcPts val="0"/>
              </a:spcAft>
              <a:buFont typeface="Calibri" panose="020F0502020204030204" pitchFamily="34" charset="0"/>
              <a:buNone/>
            </a:pPr>
            <a:endParaRPr lang="en-US" dirty="0">
              <a:solidFill>
                <a:srgbClr val="FFFFFF"/>
              </a:solidFill>
            </a:endParaRP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7721" y="-46027"/>
            <a:ext cx="7534264" cy="6857990"/>
          </a:xfrm>
          <a:prstGeom prst="rect">
            <a:avLst/>
          </a:prstGeom>
        </p:spPr>
      </p:pic>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5BE05C2A-E7E9-F079-0A45-E182B6263DD4}"/>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6374A5EE-4607-CD05-8819-06C6CCBA6F91}"/>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E14D465B-EC04-4E36-3452-751C8D8CAA5C}"/>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050CB7B4-A1CC-2E7E-EACD-0D1916E82CF5}"/>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24670E4C-D3D2-6F71-3625-F316B0C0BB24}"/>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AD29FEFF-AA2F-3C50-4899-AC38D342E24C}"/>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1031846" y="2004969"/>
            <a:ext cx="10209402" cy="4121195"/>
          </a:xfrm>
        </p:spPr>
        <p:txBody>
          <a:bodyPr>
            <a:normAutofit/>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F552934B-F599-D418-1C99-B8D1BCA66D43}"/>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19BFE-E69C-E55D-3DA3-39952A310513}"/>
              </a:ext>
            </a:extLst>
          </p:cNvPr>
          <p:cNvSpPr>
            <a:spLocks noGrp="1"/>
          </p:cNvSpPr>
          <p:nvPr>
            <p:ph idx="1"/>
          </p:nvPr>
        </p:nvSpPr>
        <p:spPr/>
        <p:txBody>
          <a:bodyPr/>
          <a:lstStyle/>
          <a:p>
            <a:pPr marL="0" indent="0">
              <a:buNone/>
            </a:pPr>
            <a:r>
              <a:rPr lang="en-US" dirty="0"/>
              <a:t>When ever this uncle appears</a:t>
            </a:r>
          </a:p>
          <a:p>
            <a:pPr marL="0" indent="0">
              <a:buNone/>
            </a:pPr>
            <a:r>
              <a:rPr lang="en-US" dirty="0"/>
              <a:t>You are supposed to</a:t>
            </a:r>
          </a:p>
          <a:p>
            <a:pPr marL="0" indent="0">
              <a:buNone/>
            </a:pPr>
            <a:r>
              <a:rPr lang="en-US" dirty="0"/>
              <a:t>Read that content your self</a:t>
            </a:r>
            <a:endParaRPr lang="en-PK" dirty="0"/>
          </a:p>
        </p:txBody>
      </p:sp>
      <p:sp>
        <p:nvSpPr>
          <p:cNvPr id="4" name="Footer Placeholder 3">
            <a:extLst>
              <a:ext uri="{FF2B5EF4-FFF2-40B4-BE49-F238E27FC236}">
                <a16:creationId xmlns:a16="http://schemas.microsoft.com/office/drawing/2014/main" id="{E4ECCC11-838D-3D73-854C-366C2AAFE306}"/>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898DEF4E-8B7B-E857-9A28-08AB2B76F346}"/>
              </a:ext>
            </a:extLst>
          </p:cNvPr>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pic>
        <p:nvPicPr>
          <p:cNvPr id="6" name="Picture 2" descr="Know Yourself by Leon Quinn on Dribbble">
            <a:extLst>
              <a:ext uri="{FF2B5EF4-FFF2-40B4-BE49-F238E27FC236}">
                <a16:creationId xmlns:a16="http://schemas.microsoft.com/office/drawing/2014/main" id="{C9CF5CE3-A931-AA14-5B00-0CBC2A353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A0FFB48-D7B2-51FC-5852-1AA70A18A096}"/>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55345960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5149"/>
            <a:ext cx="10058400" cy="1450757"/>
          </a:xfrm>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59192662"/>
              </p:ext>
            </p:extLst>
          </p:nvPr>
        </p:nvGraphicFramePr>
        <p:xfrm>
          <a:off x="1981200" y="1902205"/>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4752D477-5BD7-0CCF-A6C3-73CF0FAE1063}"/>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2" descr="Know Yourself by Leon Quinn on Dribbble">
            <a:extLst>
              <a:ext uri="{FF2B5EF4-FFF2-40B4-BE49-F238E27FC236}">
                <a16:creationId xmlns:a16="http://schemas.microsoft.com/office/drawing/2014/main" id="{C151F6F3-5290-9B66-D9BA-56E7DF4A5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168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nvPr>
        </p:nvGraphicFramePr>
        <p:xfrm>
          <a:off x="1981200" y="2197101"/>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9EE732FB-022B-3B9C-B74F-38336746AAD1}"/>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2" descr="Know Yourself by Leon Quinn on Dribbble">
            <a:extLst>
              <a:ext uri="{FF2B5EF4-FFF2-40B4-BE49-F238E27FC236}">
                <a16:creationId xmlns:a16="http://schemas.microsoft.com/office/drawing/2014/main" id="{276CEC61-8390-3B0E-0602-DB41CCFCF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210" y="325154"/>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87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CBB5-2A4E-5AC8-BDB7-D43B82A07CF1}"/>
              </a:ext>
            </a:extLst>
          </p:cNvPr>
          <p:cNvSpPr>
            <a:spLocks noGrp="1"/>
          </p:cNvSpPr>
          <p:nvPr>
            <p:ph type="title"/>
          </p:nvPr>
        </p:nvSpPr>
        <p:spPr/>
        <p:txBody>
          <a:bodyPr/>
          <a:lstStyle/>
          <a:p>
            <a:r>
              <a:rPr lang="en-US" dirty="0"/>
              <a:t>A test case example</a:t>
            </a:r>
            <a:endParaRPr lang="en-PK" dirty="0"/>
          </a:p>
        </p:txBody>
      </p:sp>
      <p:sp>
        <p:nvSpPr>
          <p:cNvPr id="3" name="Content Placeholder 2">
            <a:extLst>
              <a:ext uri="{FF2B5EF4-FFF2-40B4-BE49-F238E27FC236}">
                <a16:creationId xmlns:a16="http://schemas.microsoft.com/office/drawing/2014/main" id="{9CA4A0EE-42C1-3BB8-BEC1-F97BED0A635E}"/>
              </a:ext>
            </a:extLst>
          </p:cNvPr>
          <p:cNvSpPr>
            <a:spLocks noGrp="1"/>
          </p:cNvSpPr>
          <p:nvPr>
            <p:ph idx="1"/>
          </p:nvPr>
        </p:nvSpPr>
        <p:spPr/>
        <p:txBody>
          <a:bodyPr>
            <a:normAutofit lnSpcReduction="10000"/>
          </a:bodyPr>
          <a:lstStyle/>
          <a:p>
            <a:pPr marL="0" indent="0">
              <a:buNone/>
            </a:pPr>
            <a:r>
              <a:rPr lang="en-US" dirty="0"/>
              <a:t>&lt;?</a:t>
            </a:r>
            <a:r>
              <a:rPr lang="en-US" dirty="0" err="1"/>
              <a:t>php</a:t>
            </a:r>
            <a:endParaRPr lang="en-US" dirty="0"/>
          </a:p>
          <a:p>
            <a:pPr marL="0" indent="0">
              <a:buNone/>
            </a:pPr>
            <a:r>
              <a:rPr lang="en-US" dirty="0"/>
              <a:t>function </a:t>
            </a:r>
            <a:r>
              <a:rPr lang="en-US" dirty="0" err="1"/>
              <a:t>test_addition</a:t>
            </a:r>
            <a:r>
              <a:rPr lang="en-US" dirty="0"/>
              <a:t>()</a:t>
            </a:r>
          </a:p>
          <a:p>
            <a:pPr marL="0" indent="0">
              <a:buNone/>
            </a:pPr>
            <a:r>
              <a:rPr lang="en-US" dirty="0"/>
              <a:t>{</a:t>
            </a:r>
          </a:p>
          <a:p>
            <a:pPr marL="0" indent="0">
              <a:buNone/>
            </a:pPr>
            <a:r>
              <a:rPr lang="en-US" dirty="0"/>
              <a:t>    $result = addition(1, 2);</a:t>
            </a:r>
          </a:p>
          <a:p>
            <a:pPr marL="0" indent="0">
              <a:buNone/>
            </a:pPr>
            <a:r>
              <a:rPr lang="en-US" dirty="0"/>
              <a:t>    if ($result !== 3) {</a:t>
            </a:r>
          </a:p>
          <a:p>
            <a:pPr marL="0" indent="0">
              <a:buNone/>
            </a:pPr>
            <a:r>
              <a:rPr lang="en-US" dirty="0"/>
              <a:t>        throw new Exception("1 + 2 should equal 3, but got {$result}");</a:t>
            </a:r>
          </a:p>
          <a:p>
            <a:pPr marL="0" indent="0">
              <a:buNone/>
            </a:pPr>
            <a:r>
              <a:rPr lang="en-US" dirty="0"/>
              <a:t>    }</a:t>
            </a:r>
          </a:p>
          <a:p>
            <a:pPr marL="0" indent="0">
              <a:buNone/>
            </a:pPr>
            <a:r>
              <a:rPr lang="en-US" dirty="0"/>
              <a:t>}</a:t>
            </a:r>
          </a:p>
          <a:p>
            <a:endParaRPr lang="en-PK" dirty="0"/>
          </a:p>
        </p:txBody>
      </p:sp>
      <p:sp>
        <p:nvSpPr>
          <p:cNvPr id="4" name="Footer Placeholder 3">
            <a:extLst>
              <a:ext uri="{FF2B5EF4-FFF2-40B4-BE49-F238E27FC236}">
                <a16:creationId xmlns:a16="http://schemas.microsoft.com/office/drawing/2014/main" id="{78247568-3BFC-B1E6-28DE-2305D685413F}"/>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9E7A31A2-B421-FDB2-1543-DB76DA9C43CB}"/>
              </a:ext>
            </a:extLst>
          </p:cNvPr>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Rectangle 5">
            <a:extLst>
              <a:ext uri="{FF2B5EF4-FFF2-40B4-BE49-F238E27FC236}">
                <a16:creationId xmlns:a16="http://schemas.microsoft.com/office/drawing/2014/main" id="{F28257D1-BDE5-9291-263D-68472A0B92DE}"/>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017275361"/>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50"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9469472C-7B52-15B1-C36C-BE91A85BA082}"/>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847287" y="1988191"/>
            <a:ext cx="10419127" cy="4137973"/>
          </a:xfrm>
        </p:spPr>
        <p:txBody>
          <a:bodyPr>
            <a:normAutofit fontScale="85000" lnSpcReduction="10000"/>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A4F1DDA5-4A7D-56A2-43AC-A639631D0045}"/>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2" descr="Know Yourself by Leon Quinn on Dribbble">
            <a:extLst>
              <a:ext uri="{FF2B5EF4-FFF2-40B4-BE49-F238E27FC236}">
                <a16:creationId xmlns:a16="http://schemas.microsoft.com/office/drawing/2014/main" id="{DF1F500E-841C-6A12-D781-5D41D936E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8226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distributed.</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3A0AC1F1-537B-5E8A-EF7D-020CEEEEF78C}"/>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2" descr="Know Yourself by Leon Quinn on Dribbble">
            <a:extLst>
              <a:ext uri="{FF2B5EF4-FFF2-40B4-BE49-F238E27FC236}">
                <a16:creationId xmlns:a16="http://schemas.microsoft.com/office/drawing/2014/main" id="{1D9F1508-16EE-46BA-918F-8E157A75D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0318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3D9AA924-BAEE-43DA-68CA-AA9380FFD09D}"/>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2" descr="Know Yourself by Leon Quinn on Dribbble">
            <a:extLst>
              <a:ext uri="{FF2B5EF4-FFF2-40B4-BE49-F238E27FC236}">
                <a16:creationId xmlns:a16="http://schemas.microsoft.com/office/drawing/2014/main" id="{7F7D855B-1814-1E39-44F7-E4587EDF1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07078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‘brownfield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2C5D4964-DABB-B937-42E2-5D8A839AE657}"/>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8" name="Picture 2" descr="Know Yourself by Leon Quinn on Dribbble">
            <a:extLst>
              <a:ext uri="{FF2B5EF4-FFF2-40B4-BE49-F238E27FC236}">
                <a16:creationId xmlns:a16="http://schemas.microsoft.com/office/drawing/2014/main" id="{4EB27768-940F-B772-016A-B32C89616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DF36A6E0-B83F-10F3-5848-B6C369C305C7}"/>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2" descr="Know Yourself by Leon Quinn on Dribbble">
            <a:extLst>
              <a:ext uri="{FF2B5EF4-FFF2-40B4-BE49-F238E27FC236}">
                <a16:creationId xmlns:a16="http://schemas.microsoft.com/office/drawing/2014/main" id="{A97BAFEB-657F-0951-EB77-7814DCB03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900" y="1943100"/>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A9A1950D-AE39-DA0F-C94F-D6205FE9CE4C}"/>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55FC09C6-1187-199D-A942-9BC0971C5B84}"/>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8" name="Picture 2" descr="Know Yourself by Leon Quinn on Dribbble">
            <a:extLst>
              <a:ext uri="{FF2B5EF4-FFF2-40B4-BE49-F238E27FC236}">
                <a16:creationId xmlns:a16="http://schemas.microsoft.com/office/drawing/2014/main" id="{1D50B47A-237B-B6E7-AF8F-382D88DCA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593" y="-427677"/>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normAutofit fontScale="92500" lnSpcReduction="10000"/>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67D3B3A6-FD1A-8223-B1BC-A331542D4349}"/>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TextBox 7">
            <a:extLst>
              <a:ext uri="{FF2B5EF4-FFF2-40B4-BE49-F238E27FC236}">
                <a16:creationId xmlns:a16="http://schemas.microsoft.com/office/drawing/2014/main" id="{BEB27B59-28E4-8ADA-F272-8C9B2CE54501}"/>
              </a:ext>
            </a:extLst>
          </p:cNvPr>
          <p:cNvSpPr txBox="1"/>
          <p:nvPr/>
        </p:nvSpPr>
        <p:spPr>
          <a:xfrm>
            <a:off x="4052182" y="74185"/>
            <a:ext cx="8310520" cy="1200329"/>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"Multi-team Scrum" refers to the approach of using the Scrum framework to manage multiple teams working on a single project. In this approach, each team has its own Scrum Master and Product Owner, but they all work together to deliver a single product. </a:t>
            </a:r>
            <a:endParaRPr lang="en-PK" dirty="0"/>
          </a:p>
        </p:txBody>
      </p:sp>
    </p:spTree>
    <p:extLst>
      <p:ext uri="{BB962C8B-B14F-4D97-AF65-F5344CB8AC3E}">
        <p14:creationId xmlns:p14="http://schemas.microsoft.com/office/powerpoint/2010/main" val="183554942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EBF8-CD3D-3577-2070-C3744AC78975}"/>
              </a:ext>
            </a:extLst>
          </p:cNvPr>
          <p:cNvSpPr>
            <a:spLocks noGrp="1"/>
          </p:cNvSpPr>
          <p:nvPr>
            <p:ph type="title"/>
          </p:nvPr>
        </p:nvSpPr>
        <p:spPr/>
        <p:txBody>
          <a:bodyPr/>
          <a:lstStyle/>
          <a:p>
            <a:r>
              <a:rPr lang="en-US" dirty="0"/>
              <a:t>velocity</a:t>
            </a:r>
            <a:endParaRPr lang="en-PK" dirty="0"/>
          </a:p>
        </p:txBody>
      </p:sp>
      <p:sp>
        <p:nvSpPr>
          <p:cNvPr id="3" name="Content Placeholder 2">
            <a:extLst>
              <a:ext uri="{FF2B5EF4-FFF2-40B4-BE49-F238E27FC236}">
                <a16:creationId xmlns:a16="http://schemas.microsoft.com/office/drawing/2014/main" id="{EF7ACE71-9306-4758-7A1D-595D803B27F3}"/>
              </a:ext>
            </a:extLst>
          </p:cNvPr>
          <p:cNvSpPr>
            <a:spLocks noGrp="1"/>
          </p:cNvSpPr>
          <p:nvPr>
            <p:ph idx="1"/>
          </p:nvPr>
        </p:nvSpPr>
        <p:spPr/>
        <p:txBody>
          <a:bodyPr/>
          <a:lstStyle/>
          <a:p>
            <a:endParaRPr lang="en-PK"/>
          </a:p>
        </p:txBody>
      </p:sp>
      <p:sp>
        <p:nvSpPr>
          <p:cNvPr id="4" name="Footer Placeholder 3">
            <a:extLst>
              <a:ext uri="{FF2B5EF4-FFF2-40B4-BE49-F238E27FC236}">
                <a16:creationId xmlns:a16="http://schemas.microsoft.com/office/drawing/2014/main" id="{AA09D10D-A974-1586-D879-27B9A0BE455C}"/>
              </a:ext>
            </a:extLst>
          </p:cNvPr>
          <p:cNvSpPr>
            <a:spLocks noGrp="1"/>
          </p:cNvSpPr>
          <p:nvPr>
            <p:ph type="ftr" sz="quarter" idx="11"/>
          </p:nvPr>
        </p:nvSpPr>
        <p:spPr/>
        <p:txBody>
          <a:bodyPr/>
          <a:lstStyle/>
          <a:p>
            <a:pPr>
              <a:defRPr/>
            </a:pPr>
            <a:r>
              <a:rPr lang="en-US"/>
              <a:t>Chapter 3 Agile Software Development</a:t>
            </a:r>
          </a:p>
        </p:txBody>
      </p:sp>
      <p:pic>
        <p:nvPicPr>
          <p:cNvPr id="1026" name="Picture 2">
            <a:extLst>
              <a:ext uri="{FF2B5EF4-FFF2-40B4-BE49-F238E27FC236}">
                <a16:creationId xmlns:a16="http://schemas.microsoft.com/office/drawing/2014/main" id="{BEAC2F26-C831-5B0F-13E1-CE5A23B8F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24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145381"/>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5187-966C-DCC5-8001-38AC78915C5A}"/>
              </a:ext>
            </a:extLst>
          </p:cNvPr>
          <p:cNvSpPr>
            <a:spLocks noGrp="1"/>
          </p:cNvSpPr>
          <p:nvPr>
            <p:ph type="title"/>
          </p:nvPr>
        </p:nvSpPr>
        <p:spPr/>
        <p:txBody>
          <a:bodyPr/>
          <a:lstStyle/>
          <a:p>
            <a:r>
              <a:rPr lang="en-US" dirty="0"/>
              <a:t>Write code to pass the test</a:t>
            </a:r>
            <a:endParaRPr lang="en-PK" dirty="0"/>
          </a:p>
        </p:txBody>
      </p:sp>
      <p:sp>
        <p:nvSpPr>
          <p:cNvPr id="3" name="Content Placeholder 2">
            <a:extLst>
              <a:ext uri="{FF2B5EF4-FFF2-40B4-BE49-F238E27FC236}">
                <a16:creationId xmlns:a16="http://schemas.microsoft.com/office/drawing/2014/main" id="{AB0F48CB-4CB0-0CEB-F676-9F78331FA1FC}"/>
              </a:ext>
            </a:extLst>
          </p:cNvPr>
          <p:cNvSpPr>
            <a:spLocks noGrp="1"/>
          </p:cNvSpPr>
          <p:nvPr>
            <p:ph idx="1"/>
          </p:nvPr>
        </p:nvSpPr>
        <p:spPr/>
        <p:txBody>
          <a:bodyPr/>
          <a:lstStyle/>
          <a:p>
            <a:endParaRPr lang="en-PK"/>
          </a:p>
        </p:txBody>
      </p:sp>
      <p:sp>
        <p:nvSpPr>
          <p:cNvPr id="4" name="Footer Placeholder 3">
            <a:extLst>
              <a:ext uri="{FF2B5EF4-FFF2-40B4-BE49-F238E27FC236}">
                <a16:creationId xmlns:a16="http://schemas.microsoft.com/office/drawing/2014/main" id="{950FA7CC-B1B7-7051-AE0C-6473712B1CE7}"/>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C7BF4AEA-8925-006B-6034-B764D0B919DF}"/>
              </a:ext>
            </a:extLst>
          </p:cNvPr>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Rectangle 5">
            <a:extLst>
              <a:ext uri="{FF2B5EF4-FFF2-40B4-BE49-F238E27FC236}">
                <a16:creationId xmlns:a16="http://schemas.microsoft.com/office/drawing/2014/main" id="{6736AFAE-359F-155D-2DD5-FDB95ECD3410}"/>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21928831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273D-5A2D-8AFF-0F16-4C561202EC8E}"/>
              </a:ext>
            </a:extLst>
          </p:cNvPr>
          <p:cNvSpPr>
            <a:spLocks noGrp="1"/>
          </p:cNvSpPr>
          <p:nvPr>
            <p:ph type="title"/>
          </p:nvPr>
        </p:nvSpPr>
        <p:spPr/>
        <p:txBody>
          <a:bodyPr/>
          <a:lstStyle/>
          <a:p>
            <a:r>
              <a:rPr lang="en-US" dirty="0"/>
              <a:t>Product backlog</a:t>
            </a:r>
            <a:endParaRPr lang="en-PK" dirty="0"/>
          </a:p>
        </p:txBody>
      </p:sp>
      <p:sp>
        <p:nvSpPr>
          <p:cNvPr id="3" name="Content Placeholder 2">
            <a:extLst>
              <a:ext uri="{FF2B5EF4-FFF2-40B4-BE49-F238E27FC236}">
                <a16:creationId xmlns:a16="http://schemas.microsoft.com/office/drawing/2014/main" id="{C76B3A2C-4EED-5566-4CE1-D93F7AFBCF8D}"/>
              </a:ext>
            </a:extLst>
          </p:cNvPr>
          <p:cNvSpPr>
            <a:spLocks noGrp="1"/>
          </p:cNvSpPr>
          <p:nvPr>
            <p:ph idx="1"/>
          </p:nvPr>
        </p:nvSpPr>
        <p:spPr/>
        <p:txBody>
          <a:bodyPr/>
          <a:lstStyle/>
          <a:p>
            <a:r>
              <a:rPr lang="en-US" dirty="0"/>
              <a:t>Discussed already</a:t>
            </a:r>
            <a:endParaRPr lang="en-PK" dirty="0"/>
          </a:p>
        </p:txBody>
      </p:sp>
      <p:sp>
        <p:nvSpPr>
          <p:cNvPr id="4" name="Footer Placeholder 3">
            <a:extLst>
              <a:ext uri="{FF2B5EF4-FFF2-40B4-BE49-F238E27FC236}">
                <a16:creationId xmlns:a16="http://schemas.microsoft.com/office/drawing/2014/main" id="{310EC30B-90DB-E91F-5D90-EC3D8AA55D70}"/>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51A661E3-53B8-FABE-15C4-1B39F1BAB1FF}"/>
              </a:ext>
            </a:extLst>
          </p:cNvPr>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extLst>
      <p:ext uri="{BB962C8B-B14F-4D97-AF65-F5344CB8AC3E}">
        <p14:creationId xmlns:p14="http://schemas.microsoft.com/office/powerpoint/2010/main" val="46837489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2CF6-A5D2-A97E-C924-EDB7E2EB4134}"/>
              </a:ext>
            </a:extLst>
          </p:cNvPr>
          <p:cNvSpPr>
            <a:spLocks noGrp="1"/>
          </p:cNvSpPr>
          <p:nvPr>
            <p:ph type="title"/>
          </p:nvPr>
        </p:nvSpPr>
        <p:spPr/>
        <p:txBody>
          <a:bodyPr/>
          <a:lstStyle/>
          <a:p>
            <a:r>
              <a:rPr lang="en-US" dirty="0"/>
              <a:t>Sprint backlog</a:t>
            </a:r>
            <a:endParaRPr lang="en-PK" dirty="0"/>
          </a:p>
        </p:txBody>
      </p:sp>
      <p:sp>
        <p:nvSpPr>
          <p:cNvPr id="3" name="Content Placeholder 2">
            <a:extLst>
              <a:ext uri="{FF2B5EF4-FFF2-40B4-BE49-F238E27FC236}">
                <a16:creationId xmlns:a16="http://schemas.microsoft.com/office/drawing/2014/main" id="{B4BBCF58-7767-4B33-68CE-810BBB6CF3DB}"/>
              </a:ext>
            </a:extLst>
          </p:cNvPr>
          <p:cNvSpPr>
            <a:spLocks noGrp="1"/>
          </p:cNvSpPr>
          <p:nvPr>
            <p:ph idx="1"/>
          </p:nvPr>
        </p:nvSpPr>
        <p:spPr/>
        <p:txBody>
          <a:bodyPr/>
          <a:lstStyle/>
          <a:p>
            <a:r>
              <a:rPr lang="en-US" dirty="0"/>
              <a:t>Discussed already</a:t>
            </a:r>
            <a:endParaRPr lang="en-PK" dirty="0"/>
          </a:p>
          <a:p>
            <a:pPr marL="0" indent="0">
              <a:buNone/>
            </a:pPr>
            <a:endParaRPr lang="en-PK" dirty="0"/>
          </a:p>
        </p:txBody>
      </p:sp>
      <p:sp>
        <p:nvSpPr>
          <p:cNvPr id="4" name="Footer Placeholder 3">
            <a:extLst>
              <a:ext uri="{FF2B5EF4-FFF2-40B4-BE49-F238E27FC236}">
                <a16:creationId xmlns:a16="http://schemas.microsoft.com/office/drawing/2014/main" id="{E2744BDB-FAF3-3D24-4CEB-A8F361C681C3}"/>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1938328F-DB2A-806A-0837-8DB8E6F445BC}"/>
              </a:ext>
            </a:extLst>
          </p:cNvPr>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extLst>
      <p:ext uri="{BB962C8B-B14F-4D97-AF65-F5344CB8AC3E}">
        <p14:creationId xmlns:p14="http://schemas.microsoft.com/office/powerpoint/2010/main" val="37297890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998290" y="2021747"/>
            <a:ext cx="10157390" cy="4104417"/>
          </a:xfrm>
        </p:spPr>
        <p:txBody>
          <a:bodyPr>
            <a:normAutofit lnSpcReduction="10000"/>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95FC0FC8-3B64-76F0-5AEA-C13897066E9F}"/>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TextBox 7">
            <a:extLst>
              <a:ext uri="{FF2B5EF4-FFF2-40B4-BE49-F238E27FC236}">
                <a16:creationId xmlns:a16="http://schemas.microsoft.com/office/drawing/2014/main" id="{4E850422-E5FD-B225-F2BB-9860D91D90EA}"/>
              </a:ext>
            </a:extLst>
          </p:cNvPr>
          <p:cNvSpPr txBox="1"/>
          <p:nvPr/>
        </p:nvSpPr>
        <p:spPr>
          <a:xfrm>
            <a:off x="5203291" y="286603"/>
            <a:ext cx="6499201" cy="147732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GB" sz="1800" dirty="0"/>
              <a:t>CULTURAL RESISTANCE :</a:t>
            </a:r>
            <a:endParaRPr lang="en-US" dirty="0"/>
          </a:p>
          <a:p>
            <a:r>
              <a:rPr lang="ar-AE" dirty="0"/>
              <a:t>ثقافتی مزاحمت سے مراد کسی تنظیم کے اندر افراد یا گروہوں کے اپنے کام کی ثقافت یا طرز عمل میں تبدیلی کے خلاف مزاحمت کرنے کا رجحان ہے۔ یہ مختلف طریقوں سے ظاہر ہو سکتا ہے، جیسے شکوک و شبہات، خوف، یا نئے طریقوں کو اپنانے میں ہچکچاہٹ</a:t>
            </a:r>
            <a:endParaRPr lang="en-PK" dirty="0"/>
          </a:p>
        </p:txBody>
      </p:sp>
      <p:pic>
        <p:nvPicPr>
          <p:cNvPr id="12" name="Picture 2" descr="Know Yourself by Leon Quinn on Dribbble">
            <a:extLst>
              <a:ext uri="{FF2B5EF4-FFF2-40B4-BE49-F238E27FC236}">
                <a16:creationId xmlns:a16="http://schemas.microsoft.com/office/drawing/2014/main" id="{87B816E1-1087-1E49-E826-AC65ED95D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363" y="820009"/>
            <a:ext cx="5948501" cy="6207691"/>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anim calcmode="lin" valueType="num">
                                      <p:cBhvr>
                                        <p:cTn id="14"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an is writing something">
            <a:extLst>
              <a:ext uri="{FF2B5EF4-FFF2-40B4-BE49-F238E27FC236}">
                <a16:creationId xmlns:a16="http://schemas.microsoft.com/office/drawing/2014/main" id="{0A33CFDA-BCA7-49BA-9355-8A965303C93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9658" y="0"/>
            <a:ext cx="12173884" cy="6400800"/>
          </a:xfrm>
        </p:spPr>
      </p:pic>
      <p:sp>
        <p:nvSpPr>
          <p:cNvPr id="3" name="Title 2">
            <a:extLst>
              <a:ext uri="{FF2B5EF4-FFF2-40B4-BE49-F238E27FC236}">
                <a16:creationId xmlns:a16="http://schemas.microsoft.com/office/drawing/2014/main" id="{5D346076-8F22-4F03-8E34-958F0BBF9C63}"/>
              </a:ext>
            </a:extLst>
          </p:cNvPr>
          <p:cNvSpPr>
            <a:spLocks noGrp="1"/>
          </p:cNvSpPr>
          <p:nvPr>
            <p:ph type="title"/>
          </p:nvPr>
        </p:nvSpPr>
        <p:spPr>
          <a:xfrm>
            <a:off x="5356143" y="3975295"/>
            <a:ext cx="6835858" cy="1089350"/>
          </a:xfrm>
        </p:spPr>
        <p:txBody>
          <a:bodyPr/>
          <a:lstStyle/>
          <a:p>
            <a:r>
              <a:rPr lang="en-US" dirty="0"/>
              <a:t>Fourth Week Summary</a:t>
            </a:r>
          </a:p>
        </p:txBody>
      </p:sp>
      <p:sp>
        <p:nvSpPr>
          <p:cNvPr id="4" name="Text Placeholder 3">
            <a:extLst>
              <a:ext uri="{FF2B5EF4-FFF2-40B4-BE49-F238E27FC236}">
                <a16:creationId xmlns:a16="http://schemas.microsoft.com/office/drawing/2014/main" id="{ACE4EF85-69A0-4736-9657-2914C80CE08F}"/>
              </a:ext>
            </a:extLst>
          </p:cNvPr>
          <p:cNvSpPr>
            <a:spLocks noGrp="1"/>
          </p:cNvSpPr>
          <p:nvPr>
            <p:ph type="body" sz="half" idx="2"/>
          </p:nvPr>
        </p:nvSpPr>
        <p:spPr>
          <a:xfrm>
            <a:off x="678635" y="0"/>
            <a:ext cx="3998873" cy="5852160"/>
          </a:xfrm>
        </p:spPr>
        <p:txBody>
          <a:bodyPr>
            <a:normAutofit/>
          </a:bodyPr>
          <a:lstStyle/>
          <a:p>
            <a:endParaRPr lang="en-US" sz="1600" dirty="0">
              <a:solidFill>
                <a:schemeClr val="accent1">
                  <a:lumMod val="40000"/>
                  <a:lumOff val="60000"/>
                </a:schemeClr>
              </a:solidFill>
            </a:endParaRPr>
          </a:p>
        </p:txBody>
      </p:sp>
      <p:cxnSp>
        <p:nvCxnSpPr>
          <p:cNvPr id="24" name="Straight Connector 23" descr="Line">
            <a:extLst>
              <a:ext uri="{FF2B5EF4-FFF2-40B4-BE49-F238E27FC236}">
                <a16:creationId xmlns:a16="http://schemas.microsoft.com/office/drawing/2014/main" id="{D1EE87BC-47EA-4487-9066-EB3C39096F51}"/>
              </a:ext>
            </a:extLst>
          </p:cNvPr>
          <p:cNvCxnSpPr>
            <a:cxnSpLocks/>
          </p:cNvCxnSpPr>
          <p:nvPr/>
        </p:nvCxnSpPr>
        <p:spPr>
          <a:xfrm>
            <a:off x="5770474" y="4973957"/>
            <a:ext cx="329184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D8BB1268-1039-4D54-B4AA-86EDC245C814}"/>
              </a:ext>
            </a:extLst>
          </p:cNvPr>
          <p:cNvSpPr>
            <a:spLocks noGrp="1"/>
          </p:cNvSpPr>
          <p:nvPr>
            <p:ph type="body" sz="quarter" idx="14"/>
          </p:nvPr>
        </p:nvSpPr>
        <p:spPr/>
        <p:txBody>
          <a:bodyPr/>
          <a:lstStyle/>
          <a:p>
            <a:pPr marL="0" indent="0">
              <a:buNone/>
            </a:pPr>
            <a:r>
              <a:rPr lang="en-US" dirty="0"/>
              <a:t>Here is what we learned</a:t>
            </a:r>
          </a:p>
        </p:txBody>
      </p:sp>
      <p:sp>
        <p:nvSpPr>
          <p:cNvPr id="5" name="Footer Placeholder 4">
            <a:extLst>
              <a:ext uri="{FF2B5EF4-FFF2-40B4-BE49-F238E27FC236}">
                <a16:creationId xmlns:a16="http://schemas.microsoft.com/office/drawing/2014/main" id="{AA222FA7-2183-4CD3-91EF-85FD4580E649}"/>
              </a:ext>
            </a:extLst>
          </p:cNvPr>
          <p:cNvSpPr>
            <a:spLocks noGrp="1"/>
          </p:cNvSpPr>
          <p:nvPr>
            <p:ph type="ftr" sz="quarter" idx="11"/>
          </p:nvPr>
        </p:nvSpPr>
        <p:spPr/>
        <p:txBody>
          <a:bodyPr/>
          <a:lstStyle/>
          <a:p>
            <a:r>
              <a:rPr lang="en-US" dirty="0"/>
              <a:t>TEACH A COURSE</a:t>
            </a:r>
          </a:p>
        </p:txBody>
      </p:sp>
      <p:sp>
        <p:nvSpPr>
          <p:cNvPr id="2" name="Slide Number Placeholder 1">
            <a:extLst>
              <a:ext uri="{FF2B5EF4-FFF2-40B4-BE49-F238E27FC236}">
                <a16:creationId xmlns:a16="http://schemas.microsoft.com/office/drawing/2014/main" id="{6CB6A36E-F0DA-4D85-BCF8-6898A25A79C2}"/>
              </a:ext>
            </a:extLst>
          </p:cNvPr>
          <p:cNvSpPr>
            <a:spLocks noGrp="1"/>
          </p:cNvSpPr>
          <p:nvPr>
            <p:ph type="sldNum" sz="quarter" idx="12"/>
          </p:nvPr>
        </p:nvSpPr>
        <p:spPr/>
        <p:txBody>
          <a:bodyPr/>
          <a:lstStyle/>
          <a:p>
            <a:fld id="{3A98EE3D-8CD1-4C3F-BD1C-C98C9596463C}" type="slidenum">
              <a:rPr lang="en-US" smtClean="0"/>
              <a:t>43</a:t>
            </a:fld>
            <a:endParaRPr lang="en-US" dirty="0"/>
          </a:p>
        </p:txBody>
      </p:sp>
      <p:sp>
        <p:nvSpPr>
          <p:cNvPr id="6" name="Rectangle 5">
            <a:extLst>
              <a:ext uri="{FF2B5EF4-FFF2-40B4-BE49-F238E27FC236}">
                <a16:creationId xmlns:a16="http://schemas.microsoft.com/office/drawing/2014/main" id="{A02C6C21-6ABE-53C3-3FA5-B36ADF8DD0E7}"/>
              </a:ext>
            </a:extLst>
          </p:cNvPr>
          <p:cNvSpPr/>
          <p:nvPr/>
        </p:nvSpPr>
        <p:spPr>
          <a:xfrm>
            <a:off x="26504" y="6446838"/>
            <a:ext cx="12032974" cy="41116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6836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pic>
        <p:nvPicPr>
          <p:cNvPr id="3074" name="Picture 2" descr="30-Husul e Ilm Ki Duaain - Farhat Hashmi | Islamic dua, Peace be upon him,  Holy quran">
            <a:extLst>
              <a:ext uri="{FF2B5EF4-FFF2-40B4-BE49-F238E27FC236}">
                <a16:creationId xmlns:a16="http://schemas.microsoft.com/office/drawing/2014/main" id="{77B72080-178D-0571-DA0F-EEA2D259C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14" y="-10072"/>
            <a:ext cx="9773174" cy="458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9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4087-EB13-0DA4-BDDB-AC675ACD6A5E}"/>
              </a:ext>
            </a:extLst>
          </p:cNvPr>
          <p:cNvSpPr>
            <a:spLocks noGrp="1"/>
          </p:cNvSpPr>
          <p:nvPr>
            <p:ph type="title"/>
          </p:nvPr>
        </p:nvSpPr>
        <p:spPr/>
        <p:txBody>
          <a:bodyPr/>
          <a:lstStyle/>
          <a:p>
            <a:r>
              <a:rPr lang="en-US" dirty="0"/>
              <a:t>The code</a:t>
            </a:r>
            <a:endParaRPr lang="en-PK" dirty="0"/>
          </a:p>
        </p:txBody>
      </p:sp>
      <p:sp>
        <p:nvSpPr>
          <p:cNvPr id="3" name="Content Placeholder 2">
            <a:extLst>
              <a:ext uri="{FF2B5EF4-FFF2-40B4-BE49-F238E27FC236}">
                <a16:creationId xmlns:a16="http://schemas.microsoft.com/office/drawing/2014/main" id="{5729EC63-734D-CC47-9F36-436E0315FF67}"/>
              </a:ext>
            </a:extLst>
          </p:cNvPr>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a:t>function addition($a, $b)</a:t>
            </a:r>
          </a:p>
          <a:p>
            <a:pPr marL="0" indent="0">
              <a:buNone/>
            </a:pPr>
            <a:r>
              <a:rPr lang="en-US" dirty="0"/>
              <a:t>{</a:t>
            </a:r>
          </a:p>
          <a:p>
            <a:pPr marL="0" indent="0">
              <a:buNone/>
            </a:pPr>
            <a:r>
              <a:rPr lang="en-US" dirty="0"/>
              <a:t>    return $a + $b;</a:t>
            </a:r>
          </a:p>
          <a:p>
            <a:pPr marL="0" indent="0">
              <a:buNone/>
            </a:pPr>
            <a:r>
              <a:rPr lang="en-US" dirty="0"/>
              <a:t>}</a:t>
            </a:r>
          </a:p>
          <a:p>
            <a:endParaRPr lang="en-PK" dirty="0"/>
          </a:p>
        </p:txBody>
      </p:sp>
      <p:sp>
        <p:nvSpPr>
          <p:cNvPr id="4" name="Footer Placeholder 3">
            <a:extLst>
              <a:ext uri="{FF2B5EF4-FFF2-40B4-BE49-F238E27FC236}">
                <a16:creationId xmlns:a16="http://schemas.microsoft.com/office/drawing/2014/main" id="{553B852B-49DF-5EF5-E3F0-FB5EC553CB7D}"/>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5071BCBD-2047-DFE4-6C55-1BA984E86E5D}"/>
              </a:ext>
            </a:extLst>
          </p:cNvPr>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Rectangle 5">
            <a:extLst>
              <a:ext uri="{FF2B5EF4-FFF2-40B4-BE49-F238E27FC236}">
                <a16:creationId xmlns:a16="http://schemas.microsoft.com/office/drawing/2014/main" id="{2998653C-FFAE-5CAF-E16E-DC2E2267569F}"/>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48171520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103-37B9-7F71-4566-0DC55B4ECC1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8B9D388-2589-442E-BDBA-80D9332AF3E4}"/>
              </a:ext>
            </a:extLst>
          </p:cNvPr>
          <p:cNvSpPr>
            <a:spLocks noGrp="1"/>
          </p:cNvSpPr>
          <p:nvPr>
            <p:ph idx="1"/>
          </p:nvPr>
        </p:nvSpPr>
        <p:spPr/>
        <p:txBody>
          <a:bodyPr/>
          <a:lstStyle/>
          <a:p>
            <a:endParaRPr lang="en-PK"/>
          </a:p>
        </p:txBody>
      </p:sp>
      <p:sp>
        <p:nvSpPr>
          <p:cNvPr id="4" name="Footer Placeholder 3">
            <a:extLst>
              <a:ext uri="{FF2B5EF4-FFF2-40B4-BE49-F238E27FC236}">
                <a16:creationId xmlns:a16="http://schemas.microsoft.com/office/drawing/2014/main" id="{EE07435F-93C8-CE34-F72D-80A4BC135C04}"/>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72616D72-791C-C34D-3803-49CBDD150798}"/>
              </a:ext>
            </a:extLst>
          </p:cNvPr>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Rectangle 5">
            <a:extLst>
              <a:ext uri="{FF2B5EF4-FFF2-40B4-BE49-F238E27FC236}">
                <a16:creationId xmlns:a16="http://schemas.microsoft.com/office/drawing/2014/main" id="{0D1FCB8C-683F-9AF6-A088-6A87FF04CB2C}"/>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6509115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C8D25-582B-14F3-EBAF-C1C6818534BB}"/>
              </a:ext>
            </a:extLst>
          </p:cNvPr>
          <p:cNvSpPr>
            <a:spLocks noGrp="1"/>
          </p:cNvSpPr>
          <p:nvPr>
            <p:ph sz="half" idx="1"/>
          </p:nvPr>
        </p:nvSpPr>
        <p:spPr/>
        <p:txBody>
          <a:bodyPr/>
          <a:lstStyle/>
          <a:p>
            <a:endParaRPr lang="en-PK"/>
          </a:p>
        </p:txBody>
      </p:sp>
      <p:pic>
        <p:nvPicPr>
          <p:cNvPr id="8" name="Picture 7">
            <a:extLst>
              <a:ext uri="{FF2B5EF4-FFF2-40B4-BE49-F238E27FC236}">
                <a16:creationId xmlns:a16="http://schemas.microsoft.com/office/drawing/2014/main" id="{CACCB494-474F-2D7D-EE0C-C198D741FA2A}"/>
              </a:ext>
            </a:extLst>
          </p:cNvPr>
          <p:cNvPicPr>
            <a:picLocks noChangeAspect="1"/>
          </p:cNvPicPr>
          <p:nvPr/>
        </p:nvPicPr>
        <p:blipFill>
          <a:blip r:embed="rId2"/>
          <a:stretch>
            <a:fillRect/>
          </a:stretch>
        </p:blipFill>
        <p:spPr>
          <a:xfrm>
            <a:off x="1036320" y="-26"/>
            <a:ext cx="9504727" cy="6858026"/>
          </a:xfrm>
          <a:prstGeom prst="rect">
            <a:avLst/>
          </a:prstGeom>
        </p:spPr>
      </p:pic>
    </p:spTree>
    <p:extLst>
      <p:ext uri="{BB962C8B-B14F-4D97-AF65-F5344CB8AC3E}">
        <p14:creationId xmlns:p14="http://schemas.microsoft.com/office/powerpoint/2010/main" val="78149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endParaRPr lang="en-US" dirty="0"/>
          </a:p>
        </p:txBody>
      </p:sp>
      <p:sp>
        <p:nvSpPr>
          <p:cNvPr id="4" name="Footer Placeholder 3"/>
          <p:cNvSpPr>
            <a:spLocks noGrp="1"/>
          </p:cNvSpPr>
          <p:nvPr>
            <p:ph type="ftr" sz="quarter" idx="11"/>
          </p:nvPr>
        </p:nvSpPr>
        <p:spPr/>
        <p:txBody>
          <a:bodyPr/>
          <a:lstStyle/>
          <a:p>
            <a:pPr>
              <a:defRPr/>
            </a:pPr>
            <a:r>
              <a:rPr lang="en-US" dirty="0"/>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Rectangle 6">
            <a:extLst>
              <a:ext uri="{FF2B5EF4-FFF2-40B4-BE49-F238E27FC236}">
                <a16:creationId xmlns:a16="http://schemas.microsoft.com/office/drawing/2014/main" id="{E7065AD7-143B-8CBE-CF33-9E401A62E8ED}"/>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6146" name="Picture 2" descr="CS 410/510 - Software Engineering class notes">
            <a:extLst>
              <a:ext uri="{FF2B5EF4-FFF2-40B4-BE49-F238E27FC236}">
                <a16:creationId xmlns:a16="http://schemas.microsoft.com/office/drawing/2014/main" id="{9F80747D-41E0-9102-1E56-9C91F0CE7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23" y="2551080"/>
            <a:ext cx="8474154" cy="3002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6146"/>
                                        </p:tgtEl>
                                        <p:attrNameLst>
                                          <p:attrName>ppt_w</p:attrName>
                                        </p:attrNameLst>
                                      </p:cBhvr>
                                      <p:tavLst>
                                        <p:tav tm="0">
                                          <p:val>
                                            <p:strVal val="ppt_w"/>
                                          </p:val>
                                        </p:tav>
                                        <p:tav tm="100000">
                                          <p:val>
                                            <p:fltVal val="0"/>
                                          </p:val>
                                        </p:tav>
                                      </p:tavLst>
                                    </p:anim>
                                    <p:anim calcmode="lin" valueType="num">
                                      <p:cBhvr>
                                        <p:cTn id="7" dur="500"/>
                                        <p:tgtEl>
                                          <p:spTgt spid="6146"/>
                                        </p:tgtEl>
                                        <p:attrNameLst>
                                          <p:attrName>ppt_h</p:attrName>
                                        </p:attrNameLst>
                                      </p:cBhvr>
                                      <p:tavLst>
                                        <p:tav tm="0">
                                          <p:val>
                                            <p:strVal val="ppt_h"/>
                                          </p:val>
                                        </p:tav>
                                        <p:tav tm="100000">
                                          <p:val>
                                            <p:fltVal val="0"/>
                                          </p:val>
                                        </p:tav>
                                      </p:tavLst>
                                    </p:anim>
                                    <p:animEffect transition="out" filter="fade">
                                      <p:cBhvr>
                                        <p:cTn id="8" dur="500"/>
                                        <p:tgtEl>
                                          <p:spTgt spid="6146"/>
                                        </p:tgtEl>
                                      </p:cBhvr>
                                    </p:animEffect>
                                    <p:set>
                                      <p:cBhvr>
                                        <p:cTn id="9" dur="1" fill="hold">
                                          <p:stCondLst>
                                            <p:cond delay="499"/>
                                          </p:stCondLst>
                                        </p:cTn>
                                        <p:tgtEl>
                                          <p:spTgt spid="6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C609-09D2-DDE8-AF16-D6CC40A10800}"/>
              </a:ext>
            </a:extLst>
          </p:cNvPr>
          <p:cNvSpPr>
            <a:spLocks noGrp="1"/>
          </p:cNvSpPr>
          <p:nvPr>
            <p:ph type="title"/>
          </p:nvPr>
        </p:nvSpPr>
        <p:spPr/>
        <p:txBody>
          <a:bodyPr/>
          <a:lstStyle/>
          <a:p>
            <a:r>
              <a:rPr lang="en-US" dirty="0"/>
              <a:t>Three pillars of scrum</a:t>
            </a:r>
            <a:endParaRPr lang="en-PK" dirty="0"/>
          </a:p>
        </p:txBody>
      </p:sp>
      <p:sp>
        <p:nvSpPr>
          <p:cNvPr id="3" name="Content Placeholder 2">
            <a:extLst>
              <a:ext uri="{FF2B5EF4-FFF2-40B4-BE49-F238E27FC236}">
                <a16:creationId xmlns:a16="http://schemas.microsoft.com/office/drawing/2014/main" id="{0BFC2879-9B92-7543-04B6-C2F56403BE0E}"/>
              </a:ext>
            </a:extLst>
          </p:cNvPr>
          <p:cNvSpPr>
            <a:spLocks noGrp="1"/>
          </p:cNvSpPr>
          <p:nvPr>
            <p:ph idx="1"/>
          </p:nvPr>
        </p:nvSpPr>
        <p:spPr/>
        <p:txBody>
          <a:bodyPr/>
          <a:lstStyle/>
          <a:p>
            <a:endParaRPr lang="en-PK"/>
          </a:p>
        </p:txBody>
      </p:sp>
      <p:sp>
        <p:nvSpPr>
          <p:cNvPr id="4" name="Footer Placeholder 3">
            <a:extLst>
              <a:ext uri="{FF2B5EF4-FFF2-40B4-BE49-F238E27FC236}">
                <a16:creationId xmlns:a16="http://schemas.microsoft.com/office/drawing/2014/main" id="{5477DF54-B8C2-2B13-9A8C-5705A36D4036}"/>
              </a:ext>
            </a:extLst>
          </p:cNvPr>
          <p:cNvSpPr>
            <a:spLocks noGrp="1"/>
          </p:cNvSpPr>
          <p:nvPr>
            <p:ph type="ftr" sz="quarter" idx="11"/>
          </p:nvPr>
        </p:nvSpPr>
        <p:spPr/>
        <p:txBody>
          <a:bodyPr/>
          <a:lstStyle/>
          <a:p>
            <a:pPr>
              <a:defRPr/>
            </a:pPr>
            <a:r>
              <a:rPr lang="en-US"/>
              <a:t>Chapter 3 Agile Software Development</a:t>
            </a:r>
          </a:p>
        </p:txBody>
      </p:sp>
      <p:sp>
        <p:nvSpPr>
          <p:cNvPr id="5" name="Slide Number Placeholder 4">
            <a:extLst>
              <a:ext uri="{FF2B5EF4-FFF2-40B4-BE49-F238E27FC236}">
                <a16:creationId xmlns:a16="http://schemas.microsoft.com/office/drawing/2014/main" id="{A1965CE6-D0EA-2B77-D250-3CE36E390912}"/>
              </a:ext>
            </a:extLst>
          </p:cNvPr>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pic>
        <p:nvPicPr>
          <p:cNvPr id="7172" name="Picture 4" descr="What is Scrum's Three Pillars?">
            <a:extLst>
              <a:ext uri="{FF2B5EF4-FFF2-40B4-BE49-F238E27FC236}">
                <a16:creationId xmlns:a16="http://schemas.microsoft.com/office/drawing/2014/main" id="{53828D79-0906-3C23-A2D8-0088AE72941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599" y="1981199"/>
            <a:ext cx="9809527" cy="42969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B8B4D86-4D9C-9341-F6F7-AF97F10DC2D9}"/>
              </a:ext>
            </a:extLst>
          </p:cNvPr>
          <p:cNvSpPr/>
          <p:nvPr/>
        </p:nvSpPr>
        <p:spPr>
          <a:xfrm>
            <a:off x="507076" y="6400801"/>
            <a:ext cx="11305309" cy="4571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037153990"/>
      </p:ext>
    </p:extLst>
  </p:cSld>
  <p:clrMapOvr>
    <a:masterClrMapping/>
  </p:clrMapOvr>
  <p:transition spd="med">
    <p:wipe dir="r"/>
  </p:transition>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534312_win32_fixed" id="{7DA952F3-BC8E-4B7B-859D-A36E039201B7}" vid="{8E772A5C-93BE-4922-8D82-53E2DDEA5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ABA88-74E4-4FC0-A26E-0822D1363D5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5236A05-3599-4152-8DD9-B0D397D93833}">
  <ds:schemaRefs>
    <ds:schemaRef ds:uri="http://schemas.microsoft.com/sharepoint/v3/contenttype/forms"/>
  </ds:schemaRefs>
</ds:datastoreItem>
</file>

<file path=customXml/itemProps3.xml><?xml version="1.0" encoding="utf-8"?>
<ds:datastoreItem xmlns:ds="http://schemas.openxmlformats.org/officeDocument/2006/customXml" ds:itemID="{0411285E-60A8-4134-BCBF-B1E84D96D2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4142</TotalTime>
  <Words>3003</Words>
  <Application>Microsoft Office PowerPoint</Application>
  <PresentationFormat>Widescreen</PresentationFormat>
  <Paragraphs>307</Paragraphs>
  <Slides>44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Söhne</vt:lpstr>
      <vt:lpstr>Wingdings</vt:lpstr>
      <vt:lpstr>RetrospectVTI</vt:lpstr>
      <vt:lpstr>Software Engineering</vt:lpstr>
      <vt:lpstr>WEEK 4</vt:lpstr>
      <vt:lpstr>A test case example</vt:lpstr>
      <vt:lpstr>Write code to pass the test</vt:lpstr>
      <vt:lpstr>The code</vt:lpstr>
      <vt:lpstr>PowerPoint Presentation</vt:lpstr>
      <vt:lpstr>PowerPoint Presentation</vt:lpstr>
      <vt:lpstr>Scrum</vt:lpstr>
      <vt:lpstr>Three pillars of scrum</vt:lpstr>
      <vt:lpstr>Scrum terminology (a)</vt:lpstr>
      <vt:lpstr>Scrum terminology (b)</vt:lpstr>
      <vt:lpstr>Scrum sprint cycle</vt:lpstr>
      <vt:lpstr>PowerPoint Presentation</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PowerPoint Presentation</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Scaling up to large systems</vt:lpstr>
      <vt:lpstr>Multi-team Scrum</vt:lpstr>
      <vt:lpstr>velocity</vt:lpstr>
      <vt:lpstr>Product backlog</vt:lpstr>
      <vt:lpstr>Sprint backlog</vt:lpstr>
      <vt:lpstr>Agile methods across organizations</vt:lpstr>
      <vt:lpstr>Fourth Week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Engr .M Umer Haroon .</dc:creator>
  <cp:lastModifiedBy>omar haroon</cp:lastModifiedBy>
  <cp:revision>18</cp:revision>
  <dcterms:created xsi:type="dcterms:W3CDTF">2023-01-23T10:36:57Z</dcterms:created>
  <dcterms:modified xsi:type="dcterms:W3CDTF">2023-02-17T07:06:44Z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