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31"/>
  </p:notesMasterIdLst>
  <p:handoutMasterIdLst>
    <p:handoutMasterId r:id="rId32"/>
  </p:handoutMasterIdLst>
  <p:sldIdLst>
    <p:sldId id="256" r:id="rId5"/>
    <p:sldId id="261" r:id="rId6"/>
    <p:sldId id="301" r:id="rId7"/>
    <p:sldId id="300" r:id="rId8"/>
    <p:sldId id="298" r:id="rId9"/>
    <p:sldId id="337" r:id="rId10"/>
    <p:sldId id="277" r:id="rId11"/>
    <p:sldId id="299" r:id="rId12"/>
    <p:sldId id="304" r:id="rId13"/>
    <p:sldId id="259" r:id="rId14"/>
    <p:sldId id="260" r:id="rId15"/>
    <p:sldId id="262" r:id="rId16"/>
    <p:sldId id="263" r:id="rId17"/>
    <p:sldId id="348" r:id="rId18"/>
    <p:sldId id="357" r:id="rId19"/>
    <p:sldId id="349" r:id="rId20"/>
    <p:sldId id="350" r:id="rId21"/>
    <p:sldId id="351" r:id="rId22"/>
    <p:sldId id="352" r:id="rId23"/>
    <p:sldId id="353" r:id="rId24"/>
    <p:sldId id="354" r:id="rId25"/>
    <p:sldId id="358" r:id="rId26"/>
    <p:sldId id="355" r:id="rId27"/>
    <p:sldId id="356" r:id="rId28"/>
    <p:sldId id="297"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2" autoAdjust="0"/>
    <p:restoredTop sz="94291" autoAdjust="0"/>
  </p:normalViewPr>
  <p:slideViewPr>
    <p:cSldViewPr snapToGrid="0" showGuides="1">
      <p:cViewPr>
        <p:scale>
          <a:sx n="80" d="100"/>
          <a:sy n="80" d="100"/>
        </p:scale>
        <p:origin x="90" y="60"/>
      </p:cViewPr>
      <p:guideLst>
        <p:guide orient="horz" pos="2160"/>
        <p:guide pos="3840"/>
      </p:guideLst>
    </p:cSldViewPr>
  </p:slideViewPr>
  <p:notesTextViewPr>
    <p:cViewPr>
      <p:scale>
        <a:sx n="3" d="2"/>
        <a:sy n="3" d="2"/>
      </p:scale>
      <p:origin x="0" y="0"/>
    </p:cViewPr>
  </p:notesTextViewPr>
  <p:sorterViewPr>
    <p:cViewPr>
      <p:scale>
        <a:sx n="100" d="100"/>
        <a:sy n="100" d="100"/>
      </p:scale>
      <p:origin x="0" y="-2454"/>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2/22/2023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25</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26</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2/22/2023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28FFFC33-8D3D-A6D5-20FE-9AB62F6CF511}"/>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2/22/2023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D03E571-AF56-D3B8-F04D-5950A1DB9D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2/22/2023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C5B1450-F86A-12C0-28A4-8CB94DD587C3}"/>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2/22/2023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2" name="Rectangle 1">
            <a:extLst>
              <a:ext uri="{FF2B5EF4-FFF2-40B4-BE49-F238E27FC236}">
                <a16:creationId xmlns:a16="http://schemas.microsoft.com/office/drawing/2014/main" id="{F5B55352-8616-4865-366E-663809A29435}"/>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2/22/2023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Rectangle 8">
            <a:extLst>
              <a:ext uri="{FF2B5EF4-FFF2-40B4-BE49-F238E27FC236}">
                <a16:creationId xmlns:a16="http://schemas.microsoft.com/office/drawing/2014/main" id="{73796825-CA5E-BFB2-A993-4138C6EC5A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72936"/>
            <a:ext cx="10972800" cy="3853227"/>
          </a:xfrm>
          <a:prstGeom prst="rect">
            <a:avLst/>
          </a:prstGeom>
        </p:spPr>
        <p:txBody>
          <a:bodyPr/>
          <a:lstStyle>
            <a:lvl1pPr>
              <a:spcBef>
                <a:spcPts val="600"/>
              </a:spcBef>
              <a:spcAft>
                <a:spcPts val="600"/>
              </a:spcAft>
              <a:buFont typeface="Wingdings" charset="2"/>
              <a:buChar char="²"/>
              <a:defRPr sz="2400">
                <a:solidFill>
                  <a:srgbClr val="262626"/>
                </a:solidFill>
                <a:latin typeface="Arial"/>
                <a:cs typeface="Arial"/>
              </a:defRPr>
            </a:lvl1pPr>
            <a:lvl2pPr>
              <a:spcBef>
                <a:spcPts val="300"/>
              </a:spcBef>
              <a:spcAft>
                <a:spcPts val="300"/>
              </a:spcAft>
              <a:buFont typeface="Wingdings" charset="2"/>
              <a:buChar char="§"/>
              <a:defRPr sz="2000">
                <a:solidFill>
                  <a:srgbClr val="262626"/>
                </a:solidFill>
                <a:latin typeface="Arial"/>
                <a:cs typeface="Arial"/>
              </a:defRPr>
            </a:lvl2pPr>
            <a:lvl3pPr>
              <a:defRPr sz="1800">
                <a:solidFill>
                  <a:srgbClr val="262626"/>
                </a:solidFill>
                <a:latin typeface="Arial"/>
                <a:cs typeface="Arial"/>
              </a:defRPr>
            </a:lvl3pPr>
            <a:lvl4pPr>
              <a:defRPr sz="1800">
                <a:solidFill>
                  <a:srgbClr val="262626"/>
                </a:solidFill>
                <a:latin typeface="Arial"/>
                <a:cs typeface="Arial"/>
              </a:defRPr>
            </a:lvl4pPr>
            <a:lvl5pPr>
              <a:defRPr sz="1800">
                <a:solidFill>
                  <a:srgbClr val="262626"/>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
        <p:nvSpPr>
          <p:cNvPr id="7" name="Rectangle 6">
            <a:extLst>
              <a:ext uri="{FF2B5EF4-FFF2-40B4-BE49-F238E27FC236}">
                <a16:creationId xmlns:a16="http://schemas.microsoft.com/office/drawing/2014/main" id="{3C02AD40-4EC3-E291-20AC-E27B6EF25532}"/>
              </a:ext>
            </a:extLst>
          </p:cNvPr>
          <p:cNvSpPr/>
          <p:nvPr userDrawn="1"/>
        </p:nvSpPr>
        <p:spPr>
          <a:xfrm>
            <a:off x="609600" y="6446838"/>
            <a:ext cx="11369040"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AA57D8C-1673-0B88-A938-FF1C3BF46861}"/>
              </a:ext>
            </a:extLst>
          </p:cNvPr>
          <p:cNvSpPr>
            <a:spLocks noGrp="1"/>
          </p:cNvSpPr>
          <p:nvPr>
            <p:ph type="title"/>
          </p:nvPr>
        </p:nvSpPr>
        <p:spPr/>
        <p:txBody>
          <a:bodyPr/>
          <a:lstStyle>
            <a:lvl1pPr>
              <a:defRPr>
                <a:solidFill>
                  <a:srgbClr val="262626"/>
                </a:solidFill>
              </a:defRPr>
            </a:lvl1pPr>
          </a:lstStyle>
          <a:p>
            <a:r>
              <a:rPr lang="en-US" dirty="0"/>
              <a:t>Click to edit Master title style</a:t>
            </a:r>
          </a:p>
        </p:txBody>
      </p:sp>
    </p:spTree>
    <p:extLst>
      <p:ext uri="{BB962C8B-B14F-4D97-AF65-F5344CB8AC3E}">
        <p14:creationId xmlns:p14="http://schemas.microsoft.com/office/powerpoint/2010/main" val="285835637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2/22/2023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4" name="Rectangle 3">
            <a:extLst>
              <a:ext uri="{FF2B5EF4-FFF2-40B4-BE49-F238E27FC236}">
                <a16:creationId xmlns:a16="http://schemas.microsoft.com/office/drawing/2014/main" id="{689EC199-041D-DF8C-0B64-1929DC3CB63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2/22/2023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6B952F-8970-CDDB-6FFA-7457F7C1F80D}"/>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2/22/2023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70CE74-C776-041D-64BD-AF10535709E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2/22/2023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14BBFE9-AB19-A71F-0BA3-35C9C3F3F14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2/22/2023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73B83DE-23C5-6AA4-2B8F-8E0E32D1CA4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2/22/2023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BCD55B4A-8737-6C0A-2BA0-DB9E59930EC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2/22/2023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3" name="Rectangle 2">
            <a:extLst>
              <a:ext uri="{FF2B5EF4-FFF2-40B4-BE49-F238E27FC236}">
                <a16:creationId xmlns:a16="http://schemas.microsoft.com/office/drawing/2014/main" id="{F4FDB0A4-F64B-3AE3-7405-F96FA0F71452}"/>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2/22/2023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4DB337-642A-353C-1E06-B91F0AA7EE2E}"/>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p:txBody>
          <a:bodyPr/>
          <a:lstStyle/>
          <a:p>
            <a:r>
              <a:rPr lang="en-US" dirty="0"/>
              <a:t>Software Engineering</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p:txBody>
          <a:bodyPr/>
          <a:lstStyle/>
          <a:p>
            <a:pPr algn="r"/>
            <a:r>
              <a:rPr lang="en-US" dirty="0"/>
              <a:t>WEEK 5</a:t>
            </a:r>
          </a:p>
          <a:p>
            <a:r>
              <a:rPr lang="en-US" dirty="0"/>
              <a:t>ENGR. Muhammad UMER HAROON</a:t>
            </a:r>
          </a:p>
        </p:txBody>
      </p:sp>
      <p:pic>
        <p:nvPicPr>
          <p:cNvPr id="1030" name="Picture 6" descr="Prompt: walking computer , bubbles , trending on artstation, sharp focus, studio photo, intricate details, highly detailed, by greg rutkowski">
            <a:extLst>
              <a:ext uri="{FF2B5EF4-FFF2-40B4-BE49-F238E27FC236}">
                <a16:creationId xmlns:a16="http://schemas.microsoft.com/office/drawing/2014/main" id="{832B043C-B10F-AD95-2AF5-E1D56EFF96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90"/>
          <a:stretch/>
        </p:blipFill>
        <p:spPr bwMode="auto">
          <a:xfrm>
            <a:off x="-1" y="0"/>
            <a:ext cx="3906285" cy="3187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mpt: geo2099 style, walking computer , portal , clear sky , soft ">
            <a:extLst>
              <a:ext uri="{FF2B5EF4-FFF2-40B4-BE49-F238E27FC236}">
                <a16:creationId xmlns:a16="http://schemas.microsoft.com/office/drawing/2014/main" id="{4A355EDE-AD84-799A-F919-FEE35FE51A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381" b="802"/>
          <a:stretch/>
        </p:blipFill>
        <p:spPr bwMode="auto">
          <a:xfrm>
            <a:off x="8844045" y="-40266"/>
            <a:ext cx="3346414" cy="32280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mpt: walking computer , bubbles ,wall e , clear sky, trending on artstation, sharp focus, studio photo, intricate details, highly detailed, by greg rutkowski">
            <a:extLst>
              <a:ext uri="{FF2B5EF4-FFF2-40B4-BE49-F238E27FC236}">
                <a16:creationId xmlns:a16="http://schemas.microsoft.com/office/drawing/2014/main" id="{746A4008-D61E-BE64-1616-56D6802E9C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6285" y="-22684"/>
            <a:ext cx="4937760" cy="321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7F3A6C-4486-8988-A451-772696BD6CF2}"/>
              </a:ext>
            </a:extLst>
          </p:cNvPr>
          <p:cNvSpPr>
            <a:spLocks noGrp="1"/>
          </p:cNvSpPr>
          <p:nvPr>
            <p:ph idx="1"/>
          </p:nvPr>
        </p:nvSpPr>
        <p:spPr/>
        <p:txBody>
          <a:bodyPr>
            <a:normAutofit fontScale="92500"/>
          </a:bodyPr>
          <a:lstStyle/>
          <a:p>
            <a:pPr marL="471170" marR="5080" indent="-458470">
              <a:lnSpc>
                <a:spcPts val="3410"/>
              </a:lnSpc>
              <a:buChar char="●"/>
              <a:tabLst>
                <a:tab pos="471170" algn="l"/>
                <a:tab pos="471805" algn="l"/>
              </a:tabLst>
            </a:pPr>
            <a:r>
              <a:rPr lang="en-US" sz="2400" spc="-5" dirty="0">
                <a:solidFill>
                  <a:srgbClr val="113E53"/>
                </a:solidFill>
                <a:latin typeface="Arial" panose="020B0604020202020204" pitchFamily="34" charset="0"/>
                <a:cs typeface="Arial" panose="020B0604020202020204" pitchFamily="34" charset="0"/>
              </a:rPr>
              <a:t>Lean is a translation of Lean manufacturing  and IT practices into the software  development</a:t>
            </a:r>
            <a:r>
              <a:rPr lang="en-US" sz="2400" spc="-45" dirty="0">
                <a:solidFill>
                  <a:srgbClr val="113E53"/>
                </a:solidFill>
                <a:latin typeface="Arial" panose="020B0604020202020204" pitchFamily="34" charset="0"/>
                <a:cs typeface="Arial" panose="020B0604020202020204" pitchFamily="34" charset="0"/>
              </a:rPr>
              <a:t> </a:t>
            </a:r>
            <a:r>
              <a:rPr lang="en-US" sz="2400" spc="-5" dirty="0">
                <a:solidFill>
                  <a:srgbClr val="113E53"/>
                </a:solidFill>
                <a:latin typeface="Arial" panose="020B0604020202020204" pitchFamily="34" charset="0"/>
                <a:cs typeface="Arial" panose="020B0604020202020204" pitchFamily="34" charset="0"/>
              </a:rPr>
              <a:t>domain</a:t>
            </a:r>
            <a:endParaRPr lang="en-US" sz="2400" dirty="0">
              <a:latin typeface="Arial" panose="020B0604020202020204" pitchFamily="34" charset="0"/>
              <a:cs typeface="Arial" panose="020B0604020202020204" pitchFamily="34" charset="0"/>
            </a:endParaRPr>
          </a:p>
          <a:p>
            <a:pPr marL="471170" indent="-458470">
              <a:lnSpc>
                <a:spcPts val="3229"/>
              </a:lnSpc>
              <a:buChar char="●"/>
              <a:tabLst>
                <a:tab pos="471170" algn="l"/>
                <a:tab pos="471805" algn="l"/>
              </a:tabLst>
            </a:pPr>
            <a:r>
              <a:rPr lang="en-US" sz="2400" spc="-5" dirty="0">
                <a:solidFill>
                  <a:srgbClr val="113E53"/>
                </a:solidFill>
                <a:latin typeface="Arial" panose="020B0604020202020204" pitchFamily="34" charset="0"/>
                <a:cs typeface="Arial" panose="020B0604020202020204" pitchFamily="34" charset="0"/>
              </a:rPr>
              <a:t>Lean manufacturing itself is derived</a:t>
            </a:r>
            <a:r>
              <a:rPr lang="en-US" sz="2400" spc="20" dirty="0">
                <a:solidFill>
                  <a:srgbClr val="113E53"/>
                </a:solidFill>
                <a:latin typeface="Arial" panose="020B0604020202020204" pitchFamily="34" charset="0"/>
                <a:cs typeface="Arial" panose="020B0604020202020204" pitchFamily="34" charset="0"/>
              </a:rPr>
              <a:t> </a:t>
            </a:r>
            <a:r>
              <a:rPr lang="en-US" sz="2400" spc="-5" dirty="0">
                <a:solidFill>
                  <a:srgbClr val="113E53"/>
                </a:solidFill>
                <a:latin typeface="Arial" panose="020B0604020202020204" pitchFamily="34" charset="0"/>
                <a:cs typeface="Arial" panose="020B0604020202020204" pitchFamily="34" charset="0"/>
              </a:rPr>
              <a:t>from the Toyota Production System</a:t>
            </a:r>
            <a:r>
              <a:rPr lang="en-US" sz="2400" spc="10" dirty="0">
                <a:solidFill>
                  <a:srgbClr val="113E53"/>
                </a:solidFill>
                <a:latin typeface="Arial" panose="020B0604020202020204" pitchFamily="34" charset="0"/>
                <a:cs typeface="Arial" panose="020B0604020202020204" pitchFamily="34" charset="0"/>
              </a:rPr>
              <a:t> </a:t>
            </a:r>
            <a:r>
              <a:rPr lang="en-US" sz="2400" spc="-5" dirty="0">
                <a:solidFill>
                  <a:srgbClr val="113E53"/>
                </a:solidFill>
                <a:latin typeface="Arial" panose="020B0604020202020204" pitchFamily="34" charset="0"/>
                <a:cs typeface="Arial" panose="020B0604020202020204" pitchFamily="34" charset="0"/>
              </a:rPr>
              <a:t>(TPS)</a:t>
            </a:r>
            <a:endParaRPr lang="en-US" sz="2400" dirty="0">
              <a:latin typeface="Arial" panose="020B0604020202020204" pitchFamily="34" charset="0"/>
              <a:cs typeface="Arial" panose="020B0604020202020204" pitchFamily="34" charset="0"/>
            </a:endParaRPr>
          </a:p>
          <a:p>
            <a:pPr marL="471170" marR="210185" indent="-458470">
              <a:lnSpc>
                <a:spcPts val="3410"/>
              </a:lnSpc>
              <a:spcBef>
                <a:spcPts val="175"/>
              </a:spcBef>
              <a:buChar char="●"/>
              <a:tabLst>
                <a:tab pos="471170" algn="l"/>
                <a:tab pos="471805" algn="l"/>
              </a:tabLst>
            </a:pPr>
            <a:r>
              <a:rPr lang="en-US" sz="2400" spc="-5" dirty="0">
                <a:solidFill>
                  <a:srgbClr val="113E53"/>
                </a:solidFill>
                <a:latin typeface="Arial" panose="020B0604020202020204" pitchFamily="34" charset="0"/>
                <a:cs typeface="Arial" panose="020B0604020202020204" pitchFamily="34" charset="0"/>
              </a:rPr>
              <a:t>The term "Lean Software Development"  comes from the book "Lean Software  Development: An Agile Toolkit" written by  Tom &amp; Mary </a:t>
            </a:r>
            <a:r>
              <a:rPr lang="en-US" sz="2400" spc="-5" dirty="0" err="1">
                <a:solidFill>
                  <a:srgbClr val="113E53"/>
                </a:solidFill>
                <a:latin typeface="Arial" panose="020B0604020202020204" pitchFamily="34" charset="0"/>
                <a:cs typeface="Arial" panose="020B0604020202020204" pitchFamily="34" charset="0"/>
              </a:rPr>
              <a:t>Poppendieck</a:t>
            </a:r>
            <a:r>
              <a:rPr lang="en-US" sz="2400" spc="-5" dirty="0">
                <a:solidFill>
                  <a:srgbClr val="113E53"/>
                </a:solidFill>
                <a:latin typeface="Arial" panose="020B0604020202020204" pitchFamily="34" charset="0"/>
                <a:cs typeface="Arial" panose="020B0604020202020204" pitchFamily="34" charset="0"/>
              </a:rPr>
              <a:t> in</a:t>
            </a:r>
            <a:r>
              <a:rPr lang="en-US" sz="2400" spc="-25" dirty="0">
                <a:solidFill>
                  <a:srgbClr val="113E53"/>
                </a:solidFill>
                <a:latin typeface="Arial" panose="020B0604020202020204" pitchFamily="34" charset="0"/>
                <a:cs typeface="Arial" panose="020B0604020202020204" pitchFamily="34" charset="0"/>
              </a:rPr>
              <a:t> </a:t>
            </a:r>
            <a:r>
              <a:rPr lang="en-US" sz="2400" spc="-5" dirty="0">
                <a:solidFill>
                  <a:srgbClr val="113E53"/>
                </a:solidFill>
                <a:latin typeface="Arial" panose="020B0604020202020204" pitchFamily="34" charset="0"/>
                <a:cs typeface="Arial" panose="020B0604020202020204" pitchFamily="34" charset="0"/>
              </a:rPr>
              <a:t>2003</a:t>
            </a:r>
            <a:endParaRPr lang="en-US" sz="2400" dirty="0">
              <a:latin typeface="Arial" panose="020B0604020202020204" pitchFamily="34" charset="0"/>
              <a:cs typeface="Arial" panose="020B0604020202020204" pitchFamily="34" charset="0"/>
            </a:endParaRPr>
          </a:p>
          <a:p>
            <a:pPr marL="471170" indent="-458470">
              <a:lnSpc>
                <a:spcPts val="3229"/>
              </a:lnSpc>
              <a:buChar char="●"/>
              <a:tabLst>
                <a:tab pos="471170" algn="l"/>
                <a:tab pos="471805" algn="l"/>
              </a:tabLst>
            </a:pPr>
            <a:r>
              <a:rPr lang="en-US" sz="2400" spc="-5" dirty="0">
                <a:solidFill>
                  <a:srgbClr val="113E53"/>
                </a:solidFill>
                <a:latin typeface="Arial" panose="020B0604020202020204" pitchFamily="34" charset="0"/>
                <a:cs typeface="Arial" panose="020B0604020202020204" pitchFamily="34" charset="0"/>
              </a:rPr>
              <a:t>The book lays out 7 Principles and 22</a:t>
            </a:r>
            <a:r>
              <a:rPr lang="en-US" sz="2400" spc="25" dirty="0">
                <a:solidFill>
                  <a:srgbClr val="113E53"/>
                </a:solidFill>
                <a:latin typeface="Arial" panose="020B0604020202020204" pitchFamily="34" charset="0"/>
                <a:cs typeface="Arial" panose="020B0604020202020204" pitchFamily="34" charset="0"/>
              </a:rPr>
              <a:t> </a:t>
            </a:r>
            <a:r>
              <a:rPr lang="en-US" sz="2400" spc="-5" dirty="0">
                <a:solidFill>
                  <a:srgbClr val="113E53"/>
                </a:solidFill>
                <a:latin typeface="Arial" panose="020B0604020202020204" pitchFamily="34" charset="0"/>
                <a:cs typeface="Arial" panose="020B0604020202020204" pitchFamily="34" charset="0"/>
              </a:rPr>
              <a:t>Tools that encapsulate the Lean</a:t>
            </a:r>
            <a:r>
              <a:rPr lang="en-US" sz="2400" spc="5" dirty="0">
                <a:solidFill>
                  <a:srgbClr val="113E53"/>
                </a:solidFill>
                <a:latin typeface="Arial" panose="020B0604020202020204" pitchFamily="34" charset="0"/>
                <a:cs typeface="Arial" panose="020B0604020202020204" pitchFamily="34" charset="0"/>
              </a:rPr>
              <a:t> </a:t>
            </a:r>
            <a:r>
              <a:rPr lang="en-US" sz="2400" spc="-5" dirty="0">
                <a:solidFill>
                  <a:srgbClr val="113E53"/>
                </a:solidFill>
                <a:latin typeface="Arial" panose="020B0604020202020204" pitchFamily="34" charset="0"/>
                <a:cs typeface="Arial" panose="020B0604020202020204" pitchFamily="34" charset="0"/>
              </a:rPr>
              <a:t>process</a:t>
            </a:r>
            <a:endParaRPr lang="en-US" sz="24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 name="object 2"/>
          <p:cNvSpPr txBox="1">
            <a:spLocks noGrp="1"/>
          </p:cNvSpPr>
          <p:nvPr>
            <p:ph type="title"/>
          </p:nvPr>
        </p:nvSpPr>
        <p:spPr/>
        <p:txBody>
          <a:bodyPr/>
          <a:lstStyle/>
          <a:p>
            <a:r>
              <a:rPr lang="en-US" dirty="0"/>
              <a:t>Lean History (I)</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8F5521B-8686-39E7-444E-4144A93F2E1B}"/>
              </a:ext>
            </a:extLst>
          </p:cNvPr>
          <p:cNvSpPr>
            <a:spLocks noGrp="1"/>
          </p:cNvSpPr>
          <p:nvPr>
            <p:ph idx="1"/>
          </p:nvPr>
        </p:nvSpPr>
        <p:spPr/>
        <p:txBody>
          <a:bodyPr/>
          <a:lstStyle/>
          <a:p>
            <a:pPr marL="471170" marR="5080" indent="-458470">
              <a:lnSpc>
                <a:spcPts val="3410"/>
              </a:lnSpc>
              <a:buChar char="●"/>
              <a:tabLst>
                <a:tab pos="471170" algn="l"/>
                <a:tab pos="471805" algn="l"/>
              </a:tabLst>
            </a:pPr>
            <a:r>
              <a:rPr lang="en-US" sz="2400" spc="-5" dirty="0">
                <a:solidFill>
                  <a:schemeClr val="tx1"/>
                </a:solidFill>
                <a:latin typeface="Arial" panose="020B0604020202020204" pitchFamily="34" charset="0"/>
                <a:cs typeface="Arial" panose="020B0604020202020204" pitchFamily="34" charset="0"/>
              </a:rPr>
              <a:t>The fundamental Lean principle is Eliminate Waste</a:t>
            </a:r>
            <a:endParaRPr lang="en-US" sz="2400" dirty="0">
              <a:solidFill>
                <a:schemeClr val="tx1"/>
              </a:solidFill>
              <a:latin typeface="Arial" panose="020B0604020202020204" pitchFamily="34" charset="0"/>
              <a:cs typeface="Arial" panose="020B0604020202020204" pitchFamily="34" charset="0"/>
            </a:endParaRPr>
          </a:p>
          <a:p>
            <a:pPr marL="471170" indent="-458470">
              <a:lnSpc>
                <a:spcPts val="3229"/>
              </a:lnSpc>
              <a:buChar char="●"/>
              <a:tabLst>
                <a:tab pos="471170" algn="l"/>
                <a:tab pos="471805" algn="l"/>
              </a:tabLst>
            </a:pPr>
            <a:r>
              <a:rPr lang="en-US" sz="2400" spc="-5" dirty="0">
                <a:solidFill>
                  <a:schemeClr val="tx1"/>
                </a:solidFill>
                <a:latin typeface="Arial" panose="020B0604020202020204" pitchFamily="34" charset="0"/>
                <a:cs typeface="Arial" panose="020B0604020202020204" pitchFamily="34" charset="0"/>
              </a:rPr>
              <a:t>According to the father of the TPS,</a:t>
            </a:r>
            <a:r>
              <a:rPr lang="en-US" sz="2400" spc="25" dirty="0">
                <a:solidFill>
                  <a:schemeClr val="tx1"/>
                </a:solidFill>
                <a:latin typeface="Arial" panose="020B0604020202020204" pitchFamily="34" charset="0"/>
                <a:cs typeface="Arial" panose="020B0604020202020204" pitchFamily="34" charset="0"/>
              </a:rPr>
              <a:t> </a:t>
            </a:r>
            <a:r>
              <a:rPr lang="en-US" sz="2400" spc="-5" dirty="0">
                <a:solidFill>
                  <a:schemeClr val="tx1"/>
                </a:solidFill>
                <a:latin typeface="Arial" panose="020B0604020202020204" pitchFamily="34" charset="0"/>
                <a:cs typeface="Arial" panose="020B0604020202020204" pitchFamily="34" charset="0"/>
              </a:rPr>
              <a:t>Taiichi Ohno, waste is defined as anything that does  not produce value for the</a:t>
            </a:r>
            <a:r>
              <a:rPr lang="en-US" sz="2400" spc="10" dirty="0">
                <a:solidFill>
                  <a:schemeClr val="tx1"/>
                </a:solidFill>
                <a:latin typeface="Arial" panose="020B0604020202020204" pitchFamily="34" charset="0"/>
                <a:cs typeface="Arial" panose="020B0604020202020204" pitchFamily="34" charset="0"/>
              </a:rPr>
              <a:t> </a:t>
            </a:r>
            <a:r>
              <a:rPr lang="en-US" sz="2400" spc="-5" dirty="0">
                <a:solidFill>
                  <a:schemeClr val="tx1"/>
                </a:solidFill>
                <a:latin typeface="Arial" panose="020B0604020202020204" pitchFamily="34" charset="0"/>
                <a:cs typeface="Arial" panose="020B0604020202020204" pitchFamily="34" charset="0"/>
              </a:rPr>
              <a:t>customer</a:t>
            </a:r>
            <a:endParaRPr lang="en-US" sz="2400" dirty="0">
              <a:solidFill>
                <a:schemeClr val="tx1"/>
              </a:solidFill>
              <a:latin typeface="Arial" panose="020B0604020202020204" pitchFamily="34" charset="0"/>
              <a:cs typeface="Arial" panose="020B0604020202020204" pitchFamily="34" charset="0"/>
            </a:endParaRPr>
          </a:p>
          <a:p>
            <a:pPr marL="471170" indent="-458470">
              <a:lnSpc>
                <a:spcPts val="3229"/>
              </a:lnSpc>
              <a:buChar char="●"/>
              <a:tabLst>
                <a:tab pos="471170" algn="l"/>
                <a:tab pos="471805" algn="l"/>
              </a:tabLst>
            </a:pPr>
            <a:r>
              <a:rPr lang="en-US" sz="2400" spc="-5" dirty="0">
                <a:solidFill>
                  <a:schemeClr val="tx1"/>
                </a:solidFill>
                <a:latin typeface="Arial" panose="020B0604020202020204" pitchFamily="34" charset="0"/>
                <a:cs typeface="Arial" panose="020B0604020202020204" pitchFamily="34" charset="0"/>
              </a:rPr>
              <a:t>Designs and prototypes are not useful to</a:t>
            </a:r>
            <a:r>
              <a:rPr lang="en-US" sz="2400" spc="40" dirty="0">
                <a:solidFill>
                  <a:schemeClr val="tx1"/>
                </a:solidFill>
                <a:latin typeface="Arial" panose="020B0604020202020204" pitchFamily="34" charset="0"/>
                <a:cs typeface="Arial" panose="020B0604020202020204" pitchFamily="34" charset="0"/>
              </a:rPr>
              <a:t> </a:t>
            </a:r>
            <a:r>
              <a:rPr lang="en-US" sz="2400" spc="-5" dirty="0">
                <a:solidFill>
                  <a:schemeClr val="tx1"/>
                </a:solidFill>
                <a:latin typeface="Arial" panose="020B0604020202020204" pitchFamily="34" charset="0"/>
                <a:cs typeface="Arial" panose="020B0604020202020204" pitchFamily="34" charset="0"/>
              </a:rPr>
              <a:t>the customer; they are only valuable when the  new product is</a:t>
            </a:r>
            <a:r>
              <a:rPr lang="en-US" sz="2400" spc="-30" dirty="0">
                <a:solidFill>
                  <a:schemeClr val="tx1"/>
                </a:solidFill>
                <a:latin typeface="Arial" panose="020B0604020202020204" pitchFamily="34" charset="0"/>
                <a:cs typeface="Arial" panose="020B0604020202020204" pitchFamily="34" charset="0"/>
              </a:rPr>
              <a:t> </a:t>
            </a:r>
            <a:r>
              <a:rPr lang="en-US" sz="2400" spc="-5" dirty="0">
                <a:solidFill>
                  <a:schemeClr val="tx1"/>
                </a:solidFill>
                <a:latin typeface="Arial" panose="020B0604020202020204" pitchFamily="34" charset="0"/>
                <a:cs typeface="Arial" panose="020B0604020202020204" pitchFamily="34" charset="0"/>
              </a:rPr>
              <a:t>delivered</a:t>
            </a:r>
            <a:endParaRPr lang="en-US" sz="2400"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2" name="object 2"/>
          <p:cNvSpPr txBox="1">
            <a:spLocks noGrp="1"/>
          </p:cNvSpPr>
          <p:nvPr>
            <p:ph type="title"/>
          </p:nvPr>
        </p:nvSpPr>
        <p:spPr/>
        <p:txBody>
          <a:bodyPr/>
          <a:lstStyle/>
          <a:p>
            <a:r>
              <a:rPr lang="en-US" dirty="0"/>
              <a:t>Lean History (II)</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069" y="2122340"/>
            <a:ext cx="11118573" cy="3073727"/>
          </a:xfrm>
          <a:prstGeom prst="rect">
            <a:avLst/>
          </a:prstGeom>
        </p:spPr>
        <p:txBody>
          <a:bodyPr vert="horz" wrap="square" lIns="0" tIns="0" rIns="0" bIns="0" rtlCol="0">
            <a:spAutoFit/>
          </a:bodyPr>
          <a:lstStyle/>
          <a:p>
            <a:pPr marL="471170" indent="-458470">
              <a:lnSpc>
                <a:spcPts val="3529"/>
              </a:lnSpc>
              <a:buChar char="●"/>
              <a:tabLst>
                <a:tab pos="471170" algn="l"/>
                <a:tab pos="471805" algn="l"/>
              </a:tabLst>
            </a:pPr>
            <a:r>
              <a:rPr lang="en-US" sz="3000" spc="-5" dirty="0">
                <a:solidFill>
                  <a:srgbClr val="113E53"/>
                </a:solidFill>
                <a:latin typeface="Georgia"/>
                <a:cs typeface="Georgia"/>
              </a:rPr>
              <a:t>Tool #1: Seeing</a:t>
            </a:r>
            <a:r>
              <a:rPr lang="en-US" sz="3000" spc="-40" dirty="0">
                <a:solidFill>
                  <a:srgbClr val="113E53"/>
                </a:solidFill>
                <a:latin typeface="Georgia"/>
                <a:cs typeface="Georgia"/>
              </a:rPr>
              <a:t> </a:t>
            </a:r>
            <a:r>
              <a:rPr lang="en-US" sz="3000" spc="-5" dirty="0">
                <a:solidFill>
                  <a:srgbClr val="113E53"/>
                </a:solidFill>
                <a:latin typeface="Georgia"/>
                <a:cs typeface="Georgia"/>
              </a:rPr>
              <a:t>Waste</a:t>
            </a:r>
            <a:endParaRPr lang="en-US" sz="3000" dirty="0">
              <a:latin typeface="Georgia"/>
              <a:cs typeface="Georgia"/>
            </a:endParaRPr>
          </a:p>
          <a:p>
            <a:pPr marL="928369" marR="264160" lvl="1" indent="-412750">
              <a:lnSpc>
                <a:spcPts val="2760"/>
              </a:lnSpc>
              <a:spcBef>
                <a:spcPts val="120"/>
              </a:spcBef>
              <a:buFont typeface="Times New Roman"/>
              <a:buChar char="○"/>
              <a:tabLst>
                <a:tab pos="928369" algn="l"/>
                <a:tab pos="929005" algn="l"/>
              </a:tabLst>
            </a:pPr>
            <a:r>
              <a:rPr sz="2400" spc="-5" dirty="0">
                <a:solidFill>
                  <a:srgbClr val="113E53"/>
                </a:solidFill>
                <a:latin typeface="Georgia"/>
                <a:cs typeface="Georgia"/>
              </a:rPr>
              <a:t>Agile practices seek to eliminate waste, but the first  step is to learn how to see</a:t>
            </a:r>
            <a:r>
              <a:rPr sz="2400" dirty="0">
                <a:solidFill>
                  <a:srgbClr val="113E53"/>
                </a:solidFill>
                <a:latin typeface="Georgia"/>
                <a:cs typeface="Georgia"/>
              </a:rPr>
              <a:t> </a:t>
            </a:r>
            <a:r>
              <a:rPr sz="2400" spc="-5" dirty="0">
                <a:solidFill>
                  <a:srgbClr val="113E53"/>
                </a:solidFill>
                <a:latin typeface="Georgia"/>
                <a:cs typeface="Georgia"/>
              </a:rPr>
              <a:t>waste</a:t>
            </a:r>
            <a:endParaRPr sz="2400" dirty="0">
              <a:latin typeface="Georgia"/>
              <a:cs typeface="Georgia"/>
            </a:endParaRPr>
          </a:p>
          <a:p>
            <a:pPr marL="928369" marR="528320" lvl="1" indent="-458470" algn="just">
              <a:lnSpc>
                <a:spcPct val="99000"/>
              </a:lnSpc>
              <a:spcBef>
                <a:spcPts val="275"/>
              </a:spcBef>
              <a:buSzPct val="125000"/>
              <a:buFont typeface="Times New Roman"/>
              <a:buChar char="○"/>
              <a:tabLst>
                <a:tab pos="929005" algn="l"/>
              </a:tabLst>
            </a:pPr>
            <a:r>
              <a:rPr sz="2400" spc="-5" dirty="0">
                <a:solidFill>
                  <a:srgbClr val="113E53"/>
                </a:solidFill>
                <a:latin typeface="Georgia"/>
                <a:cs typeface="Georgia"/>
              </a:rPr>
              <a:t>Good examples of waste are parts of the software  process that are not analysis and coding </a:t>
            </a:r>
            <a:r>
              <a:rPr sz="2400" dirty="0">
                <a:solidFill>
                  <a:srgbClr val="113E53"/>
                </a:solidFill>
                <a:latin typeface="Georgia"/>
                <a:cs typeface="Georgia"/>
              </a:rPr>
              <a:t>- </a:t>
            </a:r>
            <a:r>
              <a:rPr sz="2400" spc="-5" dirty="0">
                <a:solidFill>
                  <a:srgbClr val="113E53"/>
                </a:solidFill>
                <a:latin typeface="Georgia"/>
                <a:cs typeface="Georgia"/>
              </a:rPr>
              <a:t>do they  really add value to the</a:t>
            </a:r>
            <a:r>
              <a:rPr sz="2400" spc="10" dirty="0">
                <a:solidFill>
                  <a:srgbClr val="113E53"/>
                </a:solidFill>
                <a:latin typeface="Georgia"/>
                <a:cs typeface="Georgia"/>
              </a:rPr>
              <a:t> </a:t>
            </a:r>
            <a:r>
              <a:rPr sz="2400" spc="-5" dirty="0">
                <a:solidFill>
                  <a:srgbClr val="113E53"/>
                </a:solidFill>
                <a:latin typeface="Georgia"/>
                <a:cs typeface="Georgia"/>
              </a:rPr>
              <a:t>customer?</a:t>
            </a:r>
            <a:endParaRPr sz="2400" dirty="0">
              <a:latin typeface="Georgia"/>
              <a:cs typeface="Georgia"/>
            </a:endParaRPr>
          </a:p>
          <a:p>
            <a:pPr marL="928369" marR="1903095" lvl="1" indent="-458470">
              <a:lnSpc>
                <a:spcPct val="103400"/>
              </a:lnSpc>
              <a:spcBef>
                <a:spcPts val="220"/>
              </a:spcBef>
              <a:buSzPct val="125000"/>
              <a:buFont typeface="Times New Roman"/>
              <a:buChar char="○"/>
              <a:tabLst>
                <a:tab pos="928369" algn="l"/>
                <a:tab pos="929005" algn="l"/>
              </a:tabLst>
            </a:pPr>
            <a:r>
              <a:rPr sz="2400" spc="-5" dirty="0">
                <a:solidFill>
                  <a:srgbClr val="113E53"/>
                </a:solidFill>
                <a:latin typeface="Georgia"/>
                <a:cs typeface="Georgia"/>
              </a:rPr>
              <a:t>Shigeo Shingo identified seven types of  manufacturing</a:t>
            </a:r>
            <a:r>
              <a:rPr sz="2400" spc="-40" dirty="0">
                <a:solidFill>
                  <a:srgbClr val="113E53"/>
                </a:solidFill>
                <a:latin typeface="Georgia"/>
                <a:cs typeface="Georgia"/>
              </a:rPr>
              <a:t> </a:t>
            </a:r>
            <a:r>
              <a:rPr sz="2400" spc="-5" dirty="0">
                <a:solidFill>
                  <a:srgbClr val="113E53"/>
                </a:solidFill>
                <a:latin typeface="Georgia"/>
                <a:cs typeface="Georgia"/>
              </a:rPr>
              <a:t>waste</a:t>
            </a:r>
            <a:endParaRPr sz="2400" dirty="0">
              <a:latin typeface="Georgia"/>
              <a:cs typeface="Georgia"/>
            </a:endParaRPr>
          </a:p>
          <a:p>
            <a:pPr marL="928369" marR="5080" lvl="1" indent="-412750">
              <a:lnSpc>
                <a:spcPts val="2760"/>
              </a:lnSpc>
              <a:spcBef>
                <a:spcPts val="35"/>
              </a:spcBef>
              <a:buFont typeface="Times New Roman"/>
              <a:buChar char="○"/>
              <a:tabLst>
                <a:tab pos="928369" algn="l"/>
                <a:tab pos="929005" algn="l"/>
              </a:tabLst>
            </a:pPr>
            <a:r>
              <a:rPr sz="2400" spc="-5" dirty="0">
                <a:solidFill>
                  <a:srgbClr val="113E53"/>
                </a:solidFill>
                <a:latin typeface="Georgia"/>
                <a:cs typeface="Georgia"/>
              </a:rPr>
              <a:t>Mary and Tom Poppendieck translated these into the  software domain in the following</a:t>
            </a:r>
            <a:r>
              <a:rPr sz="2400" spc="25" dirty="0">
                <a:solidFill>
                  <a:srgbClr val="113E53"/>
                </a:solidFill>
                <a:latin typeface="Georgia"/>
                <a:cs typeface="Georgia"/>
              </a:rPr>
              <a:t> </a:t>
            </a:r>
            <a:r>
              <a:rPr sz="2400" spc="-5" dirty="0">
                <a:solidFill>
                  <a:srgbClr val="113E53"/>
                </a:solidFill>
                <a:latin typeface="Georgia"/>
                <a:cs typeface="Georgia"/>
              </a:rPr>
              <a:t>table</a:t>
            </a:r>
            <a:endParaRPr sz="2400" dirty="0">
              <a:latin typeface="Georgia"/>
              <a:cs typeface="Georgia"/>
            </a:endParaRPr>
          </a:p>
        </p:txBody>
      </p:sp>
      <p:sp>
        <p:nvSpPr>
          <p:cNvPr id="6" name="Content Placeholder 5">
            <a:extLst>
              <a:ext uri="{FF2B5EF4-FFF2-40B4-BE49-F238E27FC236}">
                <a16:creationId xmlns:a16="http://schemas.microsoft.com/office/drawing/2014/main" id="{5CCB77E7-6D69-81EE-06AD-8323B8262C73}"/>
              </a:ext>
            </a:extLst>
          </p:cNvPr>
          <p:cNvSpPr>
            <a:spLocks noGrp="1"/>
          </p:cNvSpPr>
          <p:nvPr>
            <p:ph idx="1"/>
          </p:nvPr>
        </p:nvSpPr>
        <p:spPr/>
        <p:txBody>
          <a:bodyPr/>
          <a:lstStyle/>
          <a:p>
            <a:endParaRPr lang="en-US" dirty="0"/>
          </a:p>
        </p:txBody>
      </p:sp>
      <p:sp>
        <p:nvSpPr>
          <p:cNvPr id="3" name="object 3"/>
          <p:cNvSpPr txBox="1">
            <a:spLocks noGrp="1"/>
          </p:cNvSpPr>
          <p:nvPr>
            <p:ph type="title"/>
          </p:nvPr>
        </p:nvSpPr>
        <p:spPr/>
        <p:txBody>
          <a:bodyPr/>
          <a:lstStyle/>
          <a:p>
            <a:r>
              <a:rPr lang="en-US" dirty="0"/>
              <a:t>Eliminate Waste (I)</a:t>
            </a:r>
          </a:p>
        </p:txBody>
      </p:sp>
      <p:pic>
        <p:nvPicPr>
          <p:cNvPr id="4" name="Picture 2" descr="Muda (Japanese term) - Wikiwand">
            <a:extLst>
              <a:ext uri="{FF2B5EF4-FFF2-40B4-BE49-F238E27FC236}">
                <a16:creationId xmlns:a16="http://schemas.microsoft.com/office/drawing/2014/main" id="{DFA06172-F864-4B10-1D96-F948D9282DF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9600" y="662843"/>
            <a:ext cx="11343862" cy="49922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Eliminate Waste (II)</a:t>
            </a:r>
          </a:p>
        </p:txBody>
      </p:sp>
      <p:graphicFrame>
        <p:nvGraphicFramePr>
          <p:cNvPr id="3" name="object 3"/>
          <p:cNvGraphicFramePr>
            <a:graphicFrameLocks noGrp="1"/>
          </p:cNvGraphicFramePr>
          <p:nvPr>
            <p:extLst>
              <p:ext uri="{D42A27DB-BD31-4B8C-83A1-F6EECF244321}">
                <p14:modId xmlns:p14="http://schemas.microsoft.com/office/powerpoint/2010/main" val="4226125522"/>
              </p:ext>
            </p:extLst>
          </p:nvPr>
        </p:nvGraphicFramePr>
        <p:xfrm>
          <a:off x="1985175" y="2086664"/>
          <a:ext cx="7238998" cy="3565392"/>
        </p:xfrm>
        <a:graphic>
          <a:graphicData uri="http://schemas.openxmlformats.org/drawingml/2006/table">
            <a:tbl>
              <a:tblPr firstRow="1" bandRow="1">
                <a:tableStyleId>{74C1A8A3-306A-4EB7-A6B1-4F7E0EB9C5D6}</a:tableStyleId>
              </a:tblPr>
              <a:tblGrid>
                <a:gridCol w="3619499">
                  <a:extLst>
                    <a:ext uri="{9D8B030D-6E8A-4147-A177-3AD203B41FA5}">
                      <a16:colId xmlns:a16="http://schemas.microsoft.com/office/drawing/2014/main" val="20000"/>
                    </a:ext>
                  </a:extLst>
                </a:gridCol>
                <a:gridCol w="3619499">
                  <a:extLst>
                    <a:ext uri="{9D8B030D-6E8A-4147-A177-3AD203B41FA5}">
                      <a16:colId xmlns:a16="http://schemas.microsoft.com/office/drawing/2014/main" val="20001"/>
                    </a:ext>
                  </a:extLst>
                </a:gridCol>
              </a:tblGrid>
              <a:tr h="445674">
                <a:tc>
                  <a:txBody>
                    <a:bodyPr/>
                    <a:lstStyle/>
                    <a:p>
                      <a:pPr marL="648970">
                        <a:lnSpc>
                          <a:spcPct val="100000"/>
                        </a:lnSpc>
                        <a:spcBef>
                          <a:spcPts val="465"/>
                        </a:spcBef>
                      </a:pPr>
                      <a:r>
                        <a:rPr sz="1800" b="1" spc="-5" dirty="0"/>
                        <a:t>Manufacturing</a:t>
                      </a:r>
                      <a:r>
                        <a:rPr sz="1800" b="1" spc="-30" dirty="0"/>
                        <a:t> </a:t>
                      </a:r>
                      <a:r>
                        <a:rPr sz="1800" b="1" spc="-5" dirty="0"/>
                        <a:t>Waste</a:t>
                      </a:r>
                      <a:endParaRPr sz="1800">
                        <a:latin typeface="Arial"/>
                        <a:cs typeface="Arial"/>
                      </a:endParaRPr>
                    </a:p>
                  </a:txBody>
                  <a:tcPr marL="0" marR="0" marT="0" marB="0"/>
                </a:tc>
                <a:tc>
                  <a:txBody>
                    <a:bodyPr/>
                    <a:lstStyle/>
                    <a:p>
                      <a:pPr marL="203835">
                        <a:lnSpc>
                          <a:spcPct val="100000"/>
                        </a:lnSpc>
                        <a:spcBef>
                          <a:spcPts val="465"/>
                        </a:spcBef>
                      </a:pPr>
                      <a:r>
                        <a:rPr sz="1800" b="1" spc="-5" dirty="0"/>
                        <a:t>Software Development Waste</a:t>
                      </a:r>
                      <a:endParaRPr sz="1800">
                        <a:latin typeface="Arial"/>
                        <a:cs typeface="Arial"/>
                      </a:endParaRPr>
                    </a:p>
                  </a:txBody>
                  <a:tcPr marL="0" marR="0" marT="0" marB="0"/>
                </a:tc>
                <a:extLst>
                  <a:ext uri="{0D108BD9-81ED-4DB2-BD59-A6C34878D82A}">
                    <a16:rowId xmlns:a16="http://schemas.microsoft.com/office/drawing/2014/main" val="10000"/>
                  </a:ext>
                </a:extLst>
              </a:tr>
              <a:tr h="445674">
                <a:tc>
                  <a:txBody>
                    <a:bodyPr/>
                    <a:lstStyle/>
                    <a:p>
                      <a:pPr marL="80645">
                        <a:lnSpc>
                          <a:spcPct val="100000"/>
                        </a:lnSpc>
                        <a:spcBef>
                          <a:spcPts val="465"/>
                        </a:spcBef>
                      </a:pPr>
                      <a:r>
                        <a:rPr sz="1800" spc="-5" dirty="0"/>
                        <a:t>Inventory</a:t>
                      </a:r>
                      <a:endParaRPr sz="1800">
                        <a:latin typeface="Arial"/>
                        <a:cs typeface="Arial"/>
                      </a:endParaRPr>
                    </a:p>
                  </a:txBody>
                  <a:tcPr marL="0" marR="0" marT="0" marB="0"/>
                </a:tc>
                <a:tc>
                  <a:txBody>
                    <a:bodyPr/>
                    <a:lstStyle/>
                    <a:p>
                      <a:pPr marL="80645">
                        <a:lnSpc>
                          <a:spcPct val="100000"/>
                        </a:lnSpc>
                        <a:spcBef>
                          <a:spcPts val="465"/>
                        </a:spcBef>
                      </a:pPr>
                      <a:r>
                        <a:rPr sz="1800" spc="-5" dirty="0"/>
                        <a:t>Partially Done</a:t>
                      </a:r>
                      <a:r>
                        <a:rPr sz="1800" spc="-30" dirty="0"/>
                        <a:t> </a:t>
                      </a:r>
                      <a:r>
                        <a:rPr sz="1800" spc="-5" dirty="0"/>
                        <a:t>Work</a:t>
                      </a:r>
                      <a:endParaRPr sz="1800" dirty="0">
                        <a:latin typeface="Arial"/>
                        <a:cs typeface="Arial"/>
                      </a:endParaRPr>
                    </a:p>
                  </a:txBody>
                  <a:tcPr marL="0" marR="0" marT="0" marB="0"/>
                </a:tc>
                <a:extLst>
                  <a:ext uri="{0D108BD9-81ED-4DB2-BD59-A6C34878D82A}">
                    <a16:rowId xmlns:a16="http://schemas.microsoft.com/office/drawing/2014/main" val="10001"/>
                  </a:ext>
                </a:extLst>
              </a:tr>
              <a:tr h="445674">
                <a:tc>
                  <a:txBody>
                    <a:bodyPr/>
                    <a:lstStyle/>
                    <a:p>
                      <a:pPr marL="80645">
                        <a:lnSpc>
                          <a:spcPct val="100000"/>
                        </a:lnSpc>
                        <a:spcBef>
                          <a:spcPts val="465"/>
                        </a:spcBef>
                      </a:pPr>
                      <a:r>
                        <a:rPr sz="1800" spc="-5" dirty="0"/>
                        <a:t>Extra</a:t>
                      </a:r>
                      <a:r>
                        <a:rPr sz="1800" spc="-40" dirty="0"/>
                        <a:t> </a:t>
                      </a:r>
                      <a:r>
                        <a:rPr sz="1800" spc="-5" dirty="0"/>
                        <a:t>Processing</a:t>
                      </a:r>
                      <a:endParaRPr sz="1800">
                        <a:latin typeface="Arial"/>
                        <a:cs typeface="Arial"/>
                      </a:endParaRPr>
                    </a:p>
                  </a:txBody>
                  <a:tcPr marL="0" marR="0" marT="0" marB="0"/>
                </a:tc>
                <a:tc>
                  <a:txBody>
                    <a:bodyPr/>
                    <a:lstStyle/>
                    <a:p>
                      <a:pPr marL="80645">
                        <a:lnSpc>
                          <a:spcPct val="100000"/>
                        </a:lnSpc>
                        <a:spcBef>
                          <a:spcPts val="465"/>
                        </a:spcBef>
                      </a:pPr>
                      <a:r>
                        <a:rPr sz="1800" spc="-5" dirty="0"/>
                        <a:t>Extra</a:t>
                      </a:r>
                      <a:r>
                        <a:rPr sz="1800" spc="-45" dirty="0"/>
                        <a:t> </a:t>
                      </a:r>
                      <a:r>
                        <a:rPr sz="1800" spc="-5" dirty="0"/>
                        <a:t>Processes</a:t>
                      </a:r>
                      <a:endParaRPr sz="1800">
                        <a:latin typeface="Arial"/>
                        <a:cs typeface="Arial"/>
                      </a:endParaRPr>
                    </a:p>
                  </a:txBody>
                  <a:tcPr marL="0" marR="0" marT="0" marB="0"/>
                </a:tc>
                <a:extLst>
                  <a:ext uri="{0D108BD9-81ED-4DB2-BD59-A6C34878D82A}">
                    <a16:rowId xmlns:a16="http://schemas.microsoft.com/office/drawing/2014/main" val="10002"/>
                  </a:ext>
                </a:extLst>
              </a:tr>
              <a:tr h="445674">
                <a:tc>
                  <a:txBody>
                    <a:bodyPr/>
                    <a:lstStyle/>
                    <a:p>
                      <a:pPr marL="80645">
                        <a:lnSpc>
                          <a:spcPct val="100000"/>
                        </a:lnSpc>
                        <a:spcBef>
                          <a:spcPts val="465"/>
                        </a:spcBef>
                      </a:pPr>
                      <a:r>
                        <a:rPr sz="1800" spc="-5" dirty="0"/>
                        <a:t>Overproduction</a:t>
                      </a:r>
                      <a:endParaRPr sz="1800">
                        <a:latin typeface="Arial"/>
                        <a:cs typeface="Arial"/>
                      </a:endParaRPr>
                    </a:p>
                  </a:txBody>
                  <a:tcPr marL="0" marR="0" marT="0" marB="0"/>
                </a:tc>
                <a:tc>
                  <a:txBody>
                    <a:bodyPr/>
                    <a:lstStyle/>
                    <a:p>
                      <a:pPr marL="80645">
                        <a:lnSpc>
                          <a:spcPct val="100000"/>
                        </a:lnSpc>
                        <a:spcBef>
                          <a:spcPts val="465"/>
                        </a:spcBef>
                      </a:pPr>
                      <a:r>
                        <a:rPr sz="1800" spc="-5" dirty="0"/>
                        <a:t>Extra</a:t>
                      </a:r>
                      <a:r>
                        <a:rPr sz="1800" spc="-50" dirty="0"/>
                        <a:t> </a:t>
                      </a:r>
                      <a:r>
                        <a:rPr sz="1800" spc="-5" dirty="0"/>
                        <a:t>Features</a:t>
                      </a:r>
                      <a:endParaRPr sz="1800">
                        <a:latin typeface="Arial"/>
                        <a:cs typeface="Arial"/>
                      </a:endParaRPr>
                    </a:p>
                  </a:txBody>
                  <a:tcPr marL="0" marR="0" marT="0" marB="0"/>
                </a:tc>
                <a:extLst>
                  <a:ext uri="{0D108BD9-81ED-4DB2-BD59-A6C34878D82A}">
                    <a16:rowId xmlns:a16="http://schemas.microsoft.com/office/drawing/2014/main" val="10003"/>
                  </a:ext>
                </a:extLst>
              </a:tr>
              <a:tr h="445674">
                <a:tc>
                  <a:txBody>
                    <a:bodyPr/>
                    <a:lstStyle/>
                    <a:p>
                      <a:pPr marL="80645">
                        <a:lnSpc>
                          <a:spcPct val="100000"/>
                        </a:lnSpc>
                        <a:spcBef>
                          <a:spcPts val="465"/>
                        </a:spcBef>
                      </a:pPr>
                      <a:r>
                        <a:rPr sz="1800" spc="-5" dirty="0"/>
                        <a:t>Transportation</a:t>
                      </a:r>
                      <a:endParaRPr sz="1800">
                        <a:latin typeface="Arial"/>
                        <a:cs typeface="Arial"/>
                      </a:endParaRPr>
                    </a:p>
                  </a:txBody>
                  <a:tcPr marL="0" marR="0" marT="0" marB="0"/>
                </a:tc>
                <a:tc>
                  <a:txBody>
                    <a:bodyPr/>
                    <a:lstStyle/>
                    <a:p>
                      <a:pPr marL="80645">
                        <a:lnSpc>
                          <a:spcPct val="100000"/>
                        </a:lnSpc>
                        <a:spcBef>
                          <a:spcPts val="465"/>
                        </a:spcBef>
                      </a:pPr>
                      <a:r>
                        <a:rPr sz="1800" spc="-5" dirty="0"/>
                        <a:t>Task</a:t>
                      </a:r>
                      <a:r>
                        <a:rPr sz="1800" spc="-50" dirty="0"/>
                        <a:t> </a:t>
                      </a:r>
                      <a:r>
                        <a:rPr sz="1800" spc="-5" dirty="0"/>
                        <a:t>Switching</a:t>
                      </a:r>
                      <a:endParaRPr sz="1800">
                        <a:latin typeface="Arial"/>
                        <a:cs typeface="Arial"/>
                      </a:endParaRPr>
                    </a:p>
                  </a:txBody>
                  <a:tcPr marL="0" marR="0" marT="0" marB="0"/>
                </a:tc>
                <a:extLst>
                  <a:ext uri="{0D108BD9-81ED-4DB2-BD59-A6C34878D82A}">
                    <a16:rowId xmlns:a16="http://schemas.microsoft.com/office/drawing/2014/main" val="10004"/>
                  </a:ext>
                </a:extLst>
              </a:tr>
              <a:tr h="445674">
                <a:tc>
                  <a:txBody>
                    <a:bodyPr/>
                    <a:lstStyle/>
                    <a:p>
                      <a:pPr marL="80645">
                        <a:lnSpc>
                          <a:spcPct val="100000"/>
                        </a:lnSpc>
                        <a:spcBef>
                          <a:spcPts val="465"/>
                        </a:spcBef>
                      </a:pPr>
                      <a:r>
                        <a:rPr sz="1800" spc="-5" dirty="0"/>
                        <a:t>Waiting</a:t>
                      </a:r>
                      <a:endParaRPr sz="1800">
                        <a:latin typeface="Arial"/>
                        <a:cs typeface="Arial"/>
                      </a:endParaRPr>
                    </a:p>
                  </a:txBody>
                  <a:tcPr marL="0" marR="0" marT="0" marB="0"/>
                </a:tc>
                <a:tc>
                  <a:txBody>
                    <a:bodyPr/>
                    <a:lstStyle/>
                    <a:p>
                      <a:pPr marL="80645">
                        <a:lnSpc>
                          <a:spcPct val="100000"/>
                        </a:lnSpc>
                        <a:spcBef>
                          <a:spcPts val="465"/>
                        </a:spcBef>
                      </a:pPr>
                      <a:r>
                        <a:rPr sz="1800" spc="-5" dirty="0"/>
                        <a:t>Waiting</a:t>
                      </a:r>
                      <a:endParaRPr sz="1800">
                        <a:latin typeface="Arial"/>
                        <a:cs typeface="Arial"/>
                      </a:endParaRPr>
                    </a:p>
                  </a:txBody>
                  <a:tcPr marL="0" marR="0" marT="0" marB="0"/>
                </a:tc>
                <a:extLst>
                  <a:ext uri="{0D108BD9-81ED-4DB2-BD59-A6C34878D82A}">
                    <a16:rowId xmlns:a16="http://schemas.microsoft.com/office/drawing/2014/main" val="10005"/>
                  </a:ext>
                </a:extLst>
              </a:tr>
              <a:tr h="445674">
                <a:tc>
                  <a:txBody>
                    <a:bodyPr/>
                    <a:lstStyle/>
                    <a:p>
                      <a:pPr marL="80645">
                        <a:lnSpc>
                          <a:spcPct val="100000"/>
                        </a:lnSpc>
                        <a:spcBef>
                          <a:spcPts val="465"/>
                        </a:spcBef>
                      </a:pPr>
                      <a:r>
                        <a:rPr sz="1800" spc="-5" dirty="0"/>
                        <a:t>Motion</a:t>
                      </a:r>
                      <a:endParaRPr sz="1800">
                        <a:latin typeface="Arial"/>
                        <a:cs typeface="Arial"/>
                      </a:endParaRPr>
                    </a:p>
                  </a:txBody>
                  <a:tcPr marL="0" marR="0" marT="0" marB="0"/>
                </a:tc>
                <a:tc>
                  <a:txBody>
                    <a:bodyPr/>
                    <a:lstStyle/>
                    <a:p>
                      <a:pPr marL="80645">
                        <a:lnSpc>
                          <a:spcPct val="100000"/>
                        </a:lnSpc>
                        <a:spcBef>
                          <a:spcPts val="465"/>
                        </a:spcBef>
                      </a:pPr>
                      <a:r>
                        <a:rPr sz="1800" spc="-5" dirty="0"/>
                        <a:t>Motion</a:t>
                      </a:r>
                      <a:endParaRPr sz="1800">
                        <a:latin typeface="Arial"/>
                        <a:cs typeface="Arial"/>
                      </a:endParaRPr>
                    </a:p>
                  </a:txBody>
                  <a:tcPr marL="0" marR="0" marT="0" marB="0"/>
                </a:tc>
                <a:extLst>
                  <a:ext uri="{0D108BD9-81ED-4DB2-BD59-A6C34878D82A}">
                    <a16:rowId xmlns:a16="http://schemas.microsoft.com/office/drawing/2014/main" val="10006"/>
                  </a:ext>
                </a:extLst>
              </a:tr>
              <a:tr h="445674">
                <a:tc>
                  <a:txBody>
                    <a:bodyPr/>
                    <a:lstStyle/>
                    <a:p>
                      <a:pPr marL="80645">
                        <a:lnSpc>
                          <a:spcPct val="100000"/>
                        </a:lnSpc>
                        <a:spcBef>
                          <a:spcPts val="465"/>
                        </a:spcBef>
                      </a:pPr>
                      <a:r>
                        <a:rPr sz="1800" spc="-5" dirty="0"/>
                        <a:t>Defects</a:t>
                      </a:r>
                      <a:endParaRPr sz="1800">
                        <a:latin typeface="Arial"/>
                        <a:cs typeface="Arial"/>
                      </a:endParaRPr>
                    </a:p>
                  </a:txBody>
                  <a:tcPr marL="0" marR="0" marT="0" marB="0"/>
                </a:tc>
                <a:tc>
                  <a:txBody>
                    <a:bodyPr/>
                    <a:lstStyle/>
                    <a:p>
                      <a:pPr marL="80645">
                        <a:lnSpc>
                          <a:spcPct val="100000"/>
                        </a:lnSpc>
                        <a:spcBef>
                          <a:spcPts val="465"/>
                        </a:spcBef>
                      </a:pPr>
                      <a:r>
                        <a:rPr sz="1800" spc="-5" dirty="0"/>
                        <a:t>Defects</a:t>
                      </a:r>
                      <a:endParaRPr sz="1800" dirty="0">
                        <a:latin typeface="Arial"/>
                        <a:cs typeface="Arial"/>
                      </a:endParaRPr>
                    </a:p>
                  </a:txBody>
                  <a:tcPr marL="0" marR="0" marT="0" marB="0"/>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742016-730C-597C-E762-C7A0D6A361B3}"/>
              </a:ext>
            </a:extLst>
          </p:cNvPr>
          <p:cNvSpPr>
            <a:spLocks noGrp="1"/>
          </p:cNvSpPr>
          <p:nvPr>
            <p:ph idx="1"/>
          </p:nvPr>
        </p:nvSpPr>
        <p:spPr>
          <a:xfrm>
            <a:off x="408264" y="2046433"/>
            <a:ext cx="10972800" cy="3853227"/>
          </a:xfrm>
        </p:spPr>
        <p:txBody>
          <a:bodyPr>
            <a:normAutofit/>
          </a:bodyPr>
          <a:lstStyle/>
          <a:p>
            <a:r>
              <a:rPr lang="en-US" dirty="0"/>
              <a:t>‘‘Waste is anything that interferes with giving customers what they value at the time and place where it will provide the most value’’ . The focus of this principle is on eliminating waste from the time the team begins to address a customer’s need and the time when software has been implemented to address that need.</a:t>
            </a:r>
          </a:p>
        </p:txBody>
      </p:sp>
      <p:sp>
        <p:nvSpPr>
          <p:cNvPr id="3" name="Footer Placeholder 2">
            <a:extLst>
              <a:ext uri="{FF2B5EF4-FFF2-40B4-BE49-F238E27FC236}">
                <a16:creationId xmlns:a16="http://schemas.microsoft.com/office/drawing/2014/main" id="{0F369A21-B141-F2C5-93D9-51BA59575F0D}"/>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497A11F5-B1F7-1AD4-8406-7E56B4BA30B5}"/>
              </a:ext>
            </a:extLst>
          </p:cNvPr>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Title 4">
            <a:extLst>
              <a:ext uri="{FF2B5EF4-FFF2-40B4-BE49-F238E27FC236}">
                <a16:creationId xmlns:a16="http://schemas.microsoft.com/office/drawing/2014/main" id="{C377922F-3DE5-E404-813E-DD1F988AFE7A}"/>
              </a:ext>
            </a:extLst>
          </p:cNvPr>
          <p:cNvSpPr>
            <a:spLocks noGrp="1"/>
          </p:cNvSpPr>
          <p:nvPr>
            <p:ph type="title"/>
          </p:nvPr>
        </p:nvSpPr>
        <p:spPr/>
        <p:txBody>
          <a:bodyPr/>
          <a:lstStyle/>
          <a:p>
            <a:r>
              <a:rPr lang="en-US" b="1" dirty="0"/>
              <a:t>1. Eliminate waste</a:t>
            </a:r>
            <a:r>
              <a:rPr lang="en-US" dirty="0"/>
              <a:t>.</a:t>
            </a:r>
            <a:endParaRPr lang="en-PK" dirty="0"/>
          </a:p>
        </p:txBody>
      </p:sp>
      <p:sp>
        <p:nvSpPr>
          <p:cNvPr id="6" name="Rectangle 5">
            <a:extLst>
              <a:ext uri="{FF2B5EF4-FFF2-40B4-BE49-F238E27FC236}">
                <a16:creationId xmlns:a16="http://schemas.microsoft.com/office/drawing/2014/main" id="{DD3849E6-C2A0-898B-EDC7-35E07BB82CCD}"/>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7231315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60A7D-51F6-BEA5-0718-FC3FC9CD5E82}"/>
              </a:ext>
            </a:extLst>
          </p:cNvPr>
          <p:cNvSpPr>
            <a:spLocks noGrp="1"/>
          </p:cNvSpPr>
          <p:nvPr>
            <p:ph idx="1"/>
          </p:nvPr>
        </p:nvSpPr>
        <p:spPr>
          <a:xfrm>
            <a:off x="609600" y="2177716"/>
            <a:ext cx="10972800" cy="3948447"/>
          </a:xfrm>
        </p:spPr>
        <p:txBody>
          <a:bodyPr>
            <a:normAutofit fontScale="62500" lnSpcReduction="20000"/>
          </a:bodyPr>
          <a:lstStyle/>
          <a:p>
            <a:r>
              <a:rPr lang="en-US" dirty="0"/>
              <a:t>In software development, partially done code implementation or work-in-process (such as untested code or a partial implementation of a customer requirement) is waste. Consider a software developer who is given three large requirements to complete in the next 6 months without the need to demonstrate any working code in the interim. This developer accumulates a large inventory of unfinished code for the 6 month period, during which time the customer is not able to provide intermediate feedback and testing cannot commence. Another large source of waste in software development is extra features. When product managers and/or customers feel their only time to provide their requirements is 6 months to 2 years prior to a release, they are likely to add any requirement to the list that could possibly be conceived of. Otherwise, In this chapter, the term product manager refers to the individual within an organization responsible for the day-to-day management and welfare of a product or family of products at all stages of the product lifecycle.</a:t>
            </a:r>
          </a:p>
          <a:p>
            <a:r>
              <a:rPr lang="en-US" dirty="0"/>
              <a:t> A primary responsibility of a product manager is to elicit requirements from external customers and, based upon these requirements, to provide a development organization with information about the desired functionality of a new product or the next release of a product. In many teams that do not produce customer software, the product manager acts as a proxy for the customer set.  Primarily in custom software development, the real customer will work with the team to specify the system requirements. they could face criticism, contract renegotiation, and an arduous change control process for adding or changing requirements. As a result, typical software products can be created with 64% of the features and functions rarely or never used by a customer at significant expenses</a:t>
            </a:r>
            <a:r>
              <a:rPr lang="en-US" b="1" dirty="0"/>
              <a:t>. Often the Pareto Principle will apply and 20% of the requirements will provide 80% of the value to the customer. The remaining 80% of the code which will provide only 20% of the value should be carefully chosen each iteration to reduce waste</a:t>
            </a:r>
            <a:endParaRPr lang="en-PK" b="1" dirty="0"/>
          </a:p>
          <a:p>
            <a:endParaRPr lang="en-US" dirty="0"/>
          </a:p>
        </p:txBody>
      </p:sp>
      <p:sp>
        <p:nvSpPr>
          <p:cNvPr id="3" name="Footer Placeholder 2">
            <a:extLst>
              <a:ext uri="{FF2B5EF4-FFF2-40B4-BE49-F238E27FC236}">
                <a16:creationId xmlns:a16="http://schemas.microsoft.com/office/drawing/2014/main" id="{40204A7B-4318-7353-4452-6F62D5A2C2ED}"/>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F5674FF9-C937-8C52-9005-6E2474E11C4F}"/>
              </a:ext>
            </a:extLst>
          </p:cNvPr>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Title 4">
            <a:extLst>
              <a:ext uri="{FF2B5EF4-FFF2-40B4-BE49-F238E27FC236}">
                <a16:creationId xmlns:a16="http://schemas.microsoft.com/office/drawing/2014/main" id="{431EA0AF-94F5-F266-EC34-64668E76FC19}"/>
              </a:ext>
            </a:extLst>
          </p:cNvPr>
          <p:cNvSpPr>
            <a:spLocks noGrp="1"/>
          </p:cNvSpPr>
          <p:nvPr>
            <p:ph type="title"/>
          </p:nvPr>
        </p:nvSpPr>
        <p:spPr/>
        <p:txBody>
          <a:bodyPr/>
          <a:lstStyle/>
          <a:p>
            <a:r>
              <a:rPr lang="en-US" dirty="0"/>
              <a:t>DETAILS FOR UNDERSTANDING</a:t>
            </a:r>
          </a:p>
        </p:txBody>
      </p:sp>
      <p:sp>
        <p:nvSpPr>
          <p:cNvPr id="6" name="Rectangle 5">
            <a:extLst>
              <a:ext uri="{FF2B5EF4-FFF2-40B4-BE49-F238E27FC236}">
                <a16:creationId xmlns:a16="http://schemas.microsoft.com/office/drawing/2014/main" id="{C47A825A-F2DF-48BD-2A78-3897160A8A15}"/>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90015553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943422-340B-36C6-8B6B-A0249079C6B8}"/>
              </a:ext>
            </a:extLst>
          </p:cNvPr>
          <p:cNvSpPr>
            <a:spLocks noGrp="1"/>
          </p:cNvSpPr>
          <p:nvPr>
            <p:ph idx="1"/>
          </p:nvPr>
        </p:nvSpPr>
        <p:spPr/>
        <p:txBody>
          <a:bodyPr>
            <a:normAutofit lnSpcReduction="10000"/>
          </a:bodyPr>
          <a:lstStyle/>
          <a:p>
            <a:pPr algn="just"/>
            <a:r>
              <a:rPr lang="en-US" dirty="0"/>
              <a:t>When many defects are found in late-cycle testing, the software development process is faulty and should be fixed. A defect found in late-cycle testing is orders of magnitude more expensive to fix than one found right after the defect is injected , or better yet, than the defects that can be prevented from being injected. The incremental creation of automated unit tests (the practice referred to as test-driven development), automated acceptance test, pair programming , and continuous integration including integration tests can be used by organizations to enable efficient defect removal and defect prevention. Additionally, the defect tracking system is considered a queue of work-in-process because code with one or more defects cannot be considered completed code</a:t>
            </a:r>
            <a:endParaRPr lang="en-PK" dirty="0"/>
          </a:p>
        </p:txBody>
      </p:sp>
      <p:sp>
        <p:nvSpPr>
          <p:cNvPr id="3" name="Footer Placeholder 2">
            <a:extLst>
              <a:ext uri="{FF2B5EF4-FFF2-40B4-BE49-F238E27FC236}">
                <a16:creationId xmlns:a16="http://schemas.microsoft.com/office/drawing/2014/main" id="{993C8400-CBE5-EFC1-CB64-77F78804634F}"/>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9293361A-2EA7-0A11-1896-DBBE04D5FB1E}"/>
              </a:ext>
            </a:extLst>
          </p:cNvPr>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Title 4">
            <a:extLst>
              <a:ext uri="{FF2B5EF4-FFF2-40B4-BE49-F238E27FC236}">
                <a16:creationId xmlns:a16="http://schemas.microsoft.com/office/drawing/2014/main" id="{2B3F4793-56F9-1AB4-4178-3E7E6E3365A2}"/>
              </a:ext>
            </a:extLst>
          </p:cNvPr>
          <p:cNvSpPr>
            <a:spLocks noGrp="1"/>
          </p:cNvSpPr>
          <p:nvPr>
            <p:ph type="title"/>
          </p:nvPr>
        </p:nvSpPr>
        <p:spPr/>
        <p:txBody>
          <a:bodyPr/>
          <a:lstStyle/>
          <a:p>
            <a:r>
              <a:rPr lang="en-US" b="1" dirty="0"/>
              <a:t>2. Build quality</a:t>
            </a:r>
            <a:endParaRPr lang="en-PK" dirty="0"/>
          </a:p>
        </p:txBody>
      </p:sp>
      <p:sp>
        <p:nvSpPr>
          <p:cNvPr id="6" name="Rectangle 5">
            <a:extLst>
              <a:ext uri="{FF2B5EF4-FFF2-40B4-BE49-F238E27FC236}">
                <a16:creationId xmlns:a16="http://schemas.microsoft.com/office/drawing/2014/main" id="{24D110FD-1660-318B-9DD5-B15EA48F367E}"/>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2887385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6C8CF9-2084-15DE-0721-48DD39A5F195}"/>
              </a:ext>
            </a:extLst>
          </p:cNvPr>
          <p:cNvSpPr>
            <a:spLocks noGrp="1"/>
          </p:cNvSpPr>
          <p:nvPr>
            <p:ph idx="1"/>
          </p:nvPr>
        </p:nvSpPr>
        <p:spPr/>
        <p:txBody>
          <a:bodyPr>
            <a:normAutofit fontScale="92500" lnSpcReduction="20000"/>
          </a:bodyPr>
          <a:lstStyle/>
          <a:p>
            <a:r>
              <a:rPr lang="en-US" dirty="0"/>
              <a:t>As a team progresses through a project, they learn more and more about what is really desired by the customer and what the system architecture can support. </a:t>
            </a:r>
            <a:r>
              <a:rPr lang="en-US" dirty="0">
                <a:solidFill>
                  <a:srgbClr val="FF0000"/>
                </a:solidFill>
              </a:rPr>
              <a:t>Teams that try to anticipate all requirements and create a detailed design for those requirements inevitably face requirements changes and make many design changes in the actual implementation that do not correspond to the initial architecture and design. Additionally, a large upfront requirements and design effort may cause a team to feel inertia due to their early effort which may cause them to not be as flexible as they could be. </a:t>
            </a:r>
            <a:r>
              <a:rPr lang="en-US" dirty="0"/>
              <a:t>Agile processes anticipate the evolution of design and requirements, and therefore do not waste time locking either down prematurely. Additionally, agile teams gain knowledge by reflecting upon the success (or lack thereof) of their interim progress and adapt their software development process accordingly. </a:t>
            </a:r>
            <a:r>
              <a:rPr lang="en-US" dirty="0">
                <a:solidFill>
                  <a:srgbClr val="00B050"/>
                </a:solidFill>
              </a:rPr>
              <a:t>Finally, knowledge gained through the iterations can be used to make more accurate estimates of future work. </a:t>
            </a:r>
            <a:r>
              <a:rPr lang="en-US" dirty="0"/>
              <a:t>Estimates based upon desires far in advance of a product release, conversely, are speculations that can be quite inaccurate</a:t>
            </a:r>
            <a:endParaRPr lang="en-PK" dirty="0"/>
          </a:p>
        </p:txBody>
      </p:sp>
      <p:sp>
        <p:nvSpPr>
          <p:cNvPr id="3" name="Footer Placeholder 2">
            <a:extLst>
              <a:ext uri="{FF2B5EF4-FFF2-40B4-BE49-F238E27FC236}">
                <a16:creationId xmlns:a16="http://schemas.microsoft.com/office/drawing/2014/main" id="{08F05BAB-08FB-470A-C7BE-99E715EEAE20}"/>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8FD880AF-238C-C758-4DCB-47EC02EC3970}"/>
              </a:ext>
            </a:extLst>
          </p:cNvPr>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Title 4">
            <a:extLst>
              <a:ext uri="{FF2B5EF4-FFF2-40B4-BE49-F238E27FC236}">
                <a16:creationId xmlns:a16="http://schemas.microsoft.com/office/drawing/2014/main" id="{9A7DE39E-2E92-89B4-509A-BF26E42E5D4C}"/>
              </a:ext>
            </a:extLst>
          </p:cNvPr>
          <p:cNvSpPr>
            <a:spLocks noGrp="1"/>
          </p:cNvSpPr>
          <p:nvPr>
            <p:ph type="title"/>
          </p:nvPr>
        </p:nvSpPr>
        <p:spPr/>
        <p:txBody>
          <a:bodyPr/>
          <a:lstStyle/>
          <a:p>
            <a:r>
              <a:rPr lang="en-US" b="1" dirty="0"/>
              <a:t>3. Create knowledge.</a:t>
            </a:r>
            <a:endParaRPr lang="en-PK" dirty="0"/>
          </a:p>
        </p:txBody>
      </p:sp>
      <p:sp>
        <p:nvSpPr>
          <p:cNvPr id="6" name="Rectangle 5">
            <a:extLst>
              <a:ext uri="{FF2B5EF4-FFF2-40B4-BE49-F238E27FC236}">
                <a16:creationId xmlns:a16="http://schemas.microsoft.com/office/drawing/2014/main" id="{3778386D-8579-3306-C3C4-3A468E93CBA7}"/>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4689384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70F68-6A87-98E1-24A3-A46C9D1A7DB9}"/>
              </a:ext>
            </a:extLst>
          </p:cNvPr>
          <p:cNvSpPr>
            <a:spLocks noGrp="1"/>
          </p:cNvSpPr>
          <p:nvPr>
            <p:ph idx="1"/>
          </p:nvPr>
        </p:nvSpPr>
        <p:spPr/>
        <p:txBody>
          <a:bodyPr/>
          <a:lstStyle/>
          <a:p>
            <a:r>
              <a:rPr lang="en-US" dirty="0"/>
              <a:t>Planning a project is an important learning exercise, but sticking to a detailed long-term plan is generally not healthy. Planning does not need to be considered making a commitment. To prepare for inevitable change, defer critical design decisions until the last responsible moment, particularly focusing on maintaining options at the points where change is likely. The </a:t>
            </a:r>
            <a:r>
              <a:rPr lang="en-US" dirty="0" err="1"/>
              <a:t>Poppendiecks</a:t>
            </a:r>
            <a:r>
              <a:rPr lang="en-US" dirty="0"/>
              <a:t> advise ‘‘...plan thoughtfully and commit sparingly.</a:t>
            </a:r>
            <a:endParaRPr lang="en-PK" dirty="0"/>
          </a:p>
        </p:txBody>
      </p:sp>
      <p:sp>
        <p:nvSpPr>
          <p:cNvPr id="3" name="Footer Placeholder 2">
            <a:extLst>
              <a:ext uri="{FF2B5EF4-FFF2-40B4-BE49-F238E27FC236}">
                <a16:creationId xmlns:a16="http://schemas.microsoft.com/office/drawing/2014/main" id="{A168E4B3-4E23-8747-DA41-78FFB86C0D70}"/>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B3E2EE90-351A-F362-6495-9238170AE298}"/>
              </a:ext>
            </a:extLst>
          </p:cNvPr>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Title 4">
            <a:extLst>
              <a:ext uri="{FF2B5EF4-FFF2-40B4-BE49-F238E27FC236}">
                <a16:creationId xmlns:a16="http://schemas.microsoft.com/office/drawing/2014/main" id="{4CEB2EC6-AE6D-A73A-8E10-2B988E218FA7}"/>
              </a:ext>
            </a:extLst>
          </p:cNvPr>
          <p:cNvSpPr>
            <a:spLocks noGrp="1"/>
          </p:cNvSpPr>
          <p:nvPr>
            <p:ph type="title"/>
          </p:nvPr>
        </p:nvSpPr>
        <p:spPr/>
        <p:txBody>
          <a:bodyPr/>
          <a:lstStyle/>
          <a:p>
            <a:r>
              <a:rPr lang="en-US" b="1" dirty="0"/>
              <a:t>4. Defer commitment</a:t>
            </a:r>
            <a:r>
              <a:rPr lang="en-US" dirty="0"/>
              <a:t>.</a:t>
            </a:r>
            <a:endParaRPr lang="en-PK" dirty="0"/>
          </a:p>
        </p:txBody>
      </p:sp>
      <p:sp>
        <p:nvSpPr>
          <p:cNvPr id="6" name="Rectangle 5">
            <a:extLst>
              <a:ext uri="{FF2B5EF4-FFF2-40B4-BE49-F238E27FC236}">
                <a16:creationId xmlns:a16="http://schemas.microsoft.com/office/drawing/2014/main" id="{910E45C9-81A1-3F18-1567-B1F6F244730C}"/>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C068593F-3AF7-D0D9-3E16-C3D14D0AB598}"/>
              </a:ext>
            </a:extLst>
          </p:cNvPr>
          <p:cNvSpPr/>
          <p:nvPr/>
        </p:nvSpPr>
        <p:spPr>
          <a:xfrm>
            <a:off x="405468" y="65992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242737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A95E2B-600F-8B89-601C-D63175BBD983}"/>
              </a:ext>
            </a:extLst>
          </p:cNvPr>
          <p:cNvSpPr>
            <a:spLocks noGrp="1"/>
          </p:cNvSpPr>
          <p:nvPr>
            <p:ph idx="1"/>
          </p:nvPr>
        </p:nvSpPr>
        <p:spPr/>
        <p:txBody>
          <a:bodyPr/>
          <a:lstStyle/>
          <a:p>
            <a:r>
              <a:rPr lang="en-US" dirty="0"/>
              <a:t>Companies that compete with others on speed generally have a cost advantage over their competitors. If a company strives for repeatable and predictable delivery speed, they must also focus on quality and customer understanding. Otherwise, their progress could come to a halt with rework and customer problems. As a result, speed requires the team members to be empowered to find the best way to do their jobs and to adjust the software development process.</a:t>
            </a:r>
            <a:endParaRPr lang="en-PK" dirty="0"/>
          </a:p>
        </p:txBody>
      </p:sp>
      <p:sp>
        <p:nvSpPr>
          <p:cNvPr id="3" name="Footer Placeholder 2">
            <a:extLst>
              <a:ext uri="{FF2B5EF4-FFF2-40B4-BE49-F238E27FC236}">
                <a16:creationId xmlns:a16="http://schemas.microsoft.com/office/drawing/2014/main" id="{29D934C6-65C9-32D9-8F7B-102E9E10A2B3}"/>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CE8C29AD-AC61-A14F-C3BB-829E43DB960E}"/>
              </a:ext>
            </a:extLst>
          </p:cNvPr>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Title 4">
            <a:extLst>
              <a:ext uri="{FF2B5EF4-FFF2-40B4-BE49-F238E27FC236}">
                <a16:creationId xmlns:a16="http://schemas.microsoft.com/office/drawing/2014/main" id="{2C035452-5FC5-80EC-3DEF-1DBAABB8CA75}"/>
              </a:ext>
            </a:extLst>
          </p:cNvPr>
          <p:cNvSpPr>
            <a:spLocks noGrp="1"/>
          </p:cNvSpPr>
          <p:nvPr>
            <p:ph type="title"/>
          </p:nvPr>
        </p:nvSpPr>
        <p:spPr/>
        <p:txBody>
          <a:bodyPr/>
          <a:lstStyle/>
          <a:p>
            <a:r>
              <a:rPr lang="en-US" b="1" dirty="0"/>
              <a:t>5. Deliver fast.</a:t>
            </a:r>
            <a:endParaRPr lang="en-PK" dirty="0"/>
          </a:p>
        </p:txBody>
      </p:sp>
      <p:sp>
        <p:nvSpPr>
          <p:cNvPr id="8" name="Rectangle 7">
            <a:extLst>
              <a:ext uri="{FF2B5EF4-FFF2-40B4-BE49-F238E27FC236}">
                <a16:creationId xmlns:a16="http://schemas.microsoft.com/office/drawing/2014/main" id="{BCA31397-1F30-DABB-AEBC-A60A174793C3}"/>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2888588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p:txBody>
          <a:bodyPr/>
          <a:lstStyle/>
          <a:p>
            <a:r>
              <a:rPr lang="en-US" dirty="0"/>
              <a:t>WEEK 5</a:t>
            </a:r>
          </a:p>
        </p:txBody>
      </p:sp>
      <p:sp>
        <p:nvSpPr>
          <p:cNvPr id="9" name="Content Placeholder 8">
            <a:extLst>
              <a:ext uri="{FF2B5EF4-FFF2-40B4-BE49-F238E27FC236}">
                <a16:creationId xmlns:a16="http://schemas.microsoft.com/office/drawing/2014/main" id="{DF7FCF50-5C03-B999-D38A-89132C29D1C3}"/>
              </a:ext>
            </a:extLst>
          </p:cNvPr>
          <p:cNvSpPr>
            <a:spLocks noGrp="1"/>
          </p:cNvSpPr>
          <p:nvPr>
            <p:ph sz="half" idx="1"/>
          </p:nvPr>
        </p:nvSpPr>
        <p:spPr/>
        <p:txBody>
          <a:bodyPr/>
          <a:lstStyle/>
          <a:p>
            <a:endParaRPr lang="en-US"/>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6777180" y="2120900"/>
            <a:ext cx="4117691" cy="3748088"/>
          </a:xfr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A30F07-E282-BF7D-5457-C0058BC72B74}"/>
              </a:ext>
            </a:extLst>
          </p:cNvPr>
          <p:cNvSpPr>
            <a:spLocks noGrp="1"/>
          </p:cNvSpPr>
          <p:nvPr>
            <p:ph idx="1"/>
          </p:nvPr>
        </p:nvSpPr>
        <p:spPr/>
        <p:txBody>
          <a:bodyPr/>
          <a:lstStyle/>
          <a:p>
            <a:r>
              <a:rPr lang="en-US" dirty="0"/>
              <a:t>Teams should be given general plans and reasonable goals. The members of the team should then be empowered to self-direct themselves, to ‘‘use their heads’’ to determine the best way to meet the goals.</a:t>
            </a:r>
            <a:endParaRPr lang="en-PK" dirty="0"/>
          </a:p>
        </p:txBody>
      </p:sp>
      <p:sp>
        <p:nvSpPr>
          <p:cNvPr id="3" name="Footer Placeholder 2">
            <a:extLst>
              <a:ext uri="{FF2B5EF4-FFF2-40B4-BE49-F238E27FC236}">
                <a16:creationId xmlns:a16="http://schemas.microsoft.com/office/drawing/2014/main" id="{19DD441D-A77D-17C6-FAD1-5AE2A2956E14}"/>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0B50DD5A-2036-34B2-0CC0-8355CBE566E5}"/>
              </a:ext>
            </a:extLst>
          </p:cNvPr>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Title 4">
            <a:extLst>
              <a:ext uri="{FF2B5EF4-FFF2-40B4-BE49-F238E27FC236}">
                <a16:creationId xmlns:a16="http://schemas.microsoft.com/office/drawing/2014/main" id="{D8CC5E50-F4DA-1FAF-45B0-B8F434AE39DB}"/>
              </a:ext>
            </a:extLst>
          </p:cNvPr>
          <p:cNvSpPr>
            <a:spLocks noGrp="1"/>
          </p:cNvSpPr>
          <p:nvPr>
            <p:ph type="title"/>
          </p:nvPr>
        </p:nvSpPr>
        <p:spPr/>
        <p:txBody>
          <a:bodyPr/>
          <a:lstStyle/>
          <a:p>
            <a:r>
              <a:rPr lang="en-US" dirty="0"/>
              <a:t>. </a:t>
            </a:r>
            <a:r>
              <a:rPr lang="en-US" b="1" dirty="0"/>
              <a:t>6. Respect people</a:t>
            </a:r>
            <a:r>
              <a:rPr lang="en-US" dirty="0"/>
              <a:t>.</a:t>
            </a:r>
            <a:endParaRPr lang="en-PK" dirty="0"/>
          </a:p>
        </p:txBody>
      </p:sp>
      <p:sp>
        <p:nvSpPr>
          <p:cNvPr id="6" name="Rectangle 5">
            <a:extLst>
              <a:ext uri="{FF2B5EF4-FFF2-40B4-BE49-F238E27FC236}">
                <a16:creationId xmlns:a16="http://schemas.microsoft.com/office/drawing/2014/main" id="{09BF4498-BA83-5908-18C5-400B53C0F1F9}"/>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6626204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5AA0EA-6420-FFA7-53A5-30DD23BEF6AD}"/>
              </a:ext>
            </a:extLst>
          </p:cNvPr>
          <p:cNvSpPr>
            <a:spLocks noGrp="1"/>
          </p:cNvSpPr>
          <p:nvPr>
            <p:ph idx="1"/>
          </p:nvPr>
        </p:nvSpPr>
        <p:spPr>
          <a:xfrm>
            <a:off x="466987" y="2096767"/>
            <a:ext cx="10972800" cy="3853227"/>
          </a:xfrm>
        </p:spPr>
        <p:txBody>
          <a:bodyPr>
            <a:normAutofit lnSpcReduction="10000"/>
          </a:bodyPr>
          <a:lstStyle/>
          <a:p>
            <a:r>
              <a:rPr lang="en-US" dirty="0"/>
              <a:t>The whole multidisciplinary team responsible for delivering a product needs to have one common, ultimate goal, such as maximizing Return on Investment (ROI), which optimizes the overall results. Conversely, teams might decompose their overall goal into subgoals with different groups responsible for each. These subgoals might conflict with each other or cause an overall ROI suboptimization, compromising on the team’s ability to achieve its ultimate goal. For example, if the developers are measured on productivity, they might be inclined to send as much code as possible to the testers as rapidly as possible without concern for the quality of the code. The testers would need to worry about quality. As a result, the overall quality of the code could decrease. The </a:t>
            </a:r>
            <a:r>
              <a:rPr lang="en-US" dirty="0" err="1"/>
              <a:t>Poppendiecks</a:t>
            </a:r>
            <a:r>
              <a:rPr lang="en-US" dirty="0"/>
              <a:t>, instead, encourage teams to focusing on their ultimate team goal.</a:t>
            </a:r>
            <a:endParaRPr lang="en-PK" dirty="0"/>
          </a:p>
        </p:txBody>
      </p:sp>
      <p:sp>
        <p:nvSpPr>
          <p:cNvPr id="3" name="Footer Placeholder 2">
            <a:extLst>
              <a:ext uri="{FF2B5EF4-FFF2-40B4-BE49-F238E27FC236}">
                <a16:creationId xmlns:a16="http://schemas.microsoft.com/office/drawing/2014/main" id="{F833C75B-6F3C-D92E-B844-C7985BC05896}"/>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D83E97A7-BE82-3C65-68CA-0D93B8B5E2A8}"/>
              </a:ext>
            </a:extLst>
          </p:cNvPr>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Title 4">
            <a:extLst>
              <a:ext uri="{FF2B5EF4-FFF2-40B4-BE49-F238E27FC236}">
                <a16:creationId xmlns:a16="http://schemas.microsoft.com/office/drawing/2014/main" id="{AD2FECA3-5490-A17F-2943-A291F316DEF2}"/>
              </a:ext>
            </a:extLst>
          </p:cNvPr>
          <p:cNvSpPr>
            <a:spLocks noGrp="1"/>
          </p:cNvSpPr>
          <p:nvPr>
            <p:ph type="title"/>
          </p:nvPr>
        </p:nvSpPr>
        <p:spPr/>
        <p:txBody>
          <a:bodyPr/>
          <a:lstStyle/>
          <a:p>
            <a:r>
              <a:rPr lang="en-US" b="1" dirty="0"/>
              <a:t>7. </a:t>
            </a:r>
            <a:r>
              <a:rPr lang="en-US" b="1"/>
              <a:t>Optimize the whole</a:t>
            </a:r>
            <a:r>
              <a:rPr lang="en-US"/>
              <a:t>.</a:t>
            </a:r>
            <a:endParaRPr lang="en-PK"/>
          </a:p>
        </p:txBody>
      </p:sp>
      <p:sp>
        <p:nvSpPr>
          <p:cNvPr id="6" name="Rectangle 5">
            <a:extLst>
              <a:ext uri="{FF2B5EF4-FFF2-40B4-BE49-F238E27FC236}">
                <a16:creationId xmlns:a16="http://schemas.microsoft.com/office/drawing/2014/main" id="{A6583DA4-51B5-74C2-3D93-921A6DE349CC}"/>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5949328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04C378-05FC-20F2-3255-BBA6BCC72923}"/>
              </a:ext>
            </a:extLst>
          </p:cNvPr>
          <p:cNvSpPr>
            <a:spLocks noGrp="1"/>
          </p:cNvSpPr>
          <p:nvPr>
            <p:ph idx="1"/>
          </p:nvPr>
        </p:nvSpPr>
        <p:spPr/>
        <p:txBody>
          <a:bodyPr>
            <a:normAutofit fontScale="55000" lnSpcReduction="20000"/>
          </a:bodyPr>
          <a:lstStyle/>
          <a:p>
            <a:pPr algn="l"/>
            <a:r>
              <a:rPr lang="en-US" b="0" i="0" dirty="0">
                <a:solidFill>
                  <a:schemeClr val="tx1"/>
                </a:solidFill>
                <a:effectLst/>
                <a:latin typeface="Söhne"/>
              </a:rPr>
              <a:t>The seven principles of lean are:</a:t>
            </a:r>
          </a:p>
          <a:p>
            <a:pPr algn="l">
              <a:buFont typeface="+mj-lt"/>
              <a:buAutoNum type="arabicPeriod"/>
            </a:pPr>
            <a:r>
              <a:rPr lang="en-US" b="0" i="0" dirty="0">
                <a:solidFill>
                  <a:schemeClr val="tx1"/>
                </a:solidFill>
                <a:effectLst/>
                <a:latin typeface="Söhne"/>
              </a:rPr>
              <a:t>Eliminate waste: Identify and eliminate activities that do not add value to the customer or product, including overproduction, excess inventory, unnecessary waiting, unnecessary motion, and defects.</a:t>
            </a:r>
          </a:p>
          <a:p>
            <a:pPr algn="l">
              <a:buFont typeface="+mj-lt"/>
              <a:buAutoNum type="arabicPeriod"/>
            </a:pPr>
            <a:r>
              <a:rPr lang="en-US" b="0" i="0" dirty="0">
                <a:solidFill>
                  <a:schemeClr val="tx1"/>
                </a:solidFill>
                <a:effectLst/>
                <a:latin typeface="Söhne"/>
              </a:rPr>
              <a:t>Build quality in: Ensure that quality is built into the product or service at every stage of the development process, rather than relying on inspections and rework to catch defects.</a:t>
            </a:r>
          </a:p>
          <a:p>
            <a:pPr algn="l">
              <a:buFont typeface="+mj-lt"/>
              <a:buAutoNum type="arabicPeriod"/>
            </a:pPr>
            <a:r>
              <a:rPr lang="en-US" b="0" i="0" dirty="0">
                <a:solidFill>
                  <a:schemeClr val="tx1"/>
                </a:solidFill>
                <a:effectLst/>
                <a:latin typeface="Söhne"/>
              </a:rPr>
              <a:t>Create knowledge: Use feedback and experimentation to learn about the product, process, and customer needs, and use this knowledge to continually improve the product or service.</a:t>
            </a:r>
          </a:p>
          <a:p>
            <a:pPr algn="l">
              <a:buFont typeface="+mj-lt"/>
              <a:buAutoNum type="arabicPeriod"/>
            </a:pPr>
            <a:r>
              <a:rPr lang="en-US" b="0" i="0" dirty="0">
                <a:solidFill>
                  <a:schemeClr val="tx1"/>
                </a:solidFill>
                <a:effectLst/>
                <a:latin typeface="Söhne"/>
              </a:rPr>
              <a:t>Defer commitment: Avoid making decisions until the last responsible moment, to allow for maximum flexibility and to avoid investing in unnecessary features or capabilities.</a:t>
            </a:r>
          </a:p>
          <a:p>
            <a:pPr algn="l">
              <a:buFont typeface="+mj-lt"/>
              <a:buAutoNum type="arabicPeriod"/>
            </a:pPr>
            <a:r>
              <a:rPr lang="en-US" b="0" i="0" dirty="0">
                <a:solidFill>
                  <a:schemeClr val="tx1"/>
                </a:solidFill>
                <a:effectLst/>
                <a:latin typeface="Söhne"/>
              </a:rPr>
              <a:t>Deliver fast: Focus on delivering value to the customer as quickly as possible, through short development cycles, rapid feedback, and continuous improvement.</a:t>
            </a:r>
          </a:p>
          <a:p>
            <a:pPr algn="l">
              <a:buFont typeface="+mj-lt"/>
              <a:buAutoNum type="arabicPeriod"/>
            </a:pPr>
            <a:r>
              <a:rPr lang="en-US" b="0" i="0" dirty="0">
                <a:solidFill>
                  <a:schemeClr val="tx1"/>
                </a:solidFill>
                <a:effectLst/>
                <a:latin typeface="Söhne"/>
              </a:rPr>
              <a:t>Respect people: Treat people with respect, trust, and transparency, and empower them to make decisions and improve the development process.</a:t>
            </a:r>
          </a:p>
          <a:p>
            <a:pPr algn="l">
              <a:buFont typeface="+mj-lt"/>
              <a:buAutoNum type="arabicPeriod"/>
            </a:pPr>
            <a:r>
              <a:rPr lang="en-US" b="0" i="0" dirty="0">
                <a:solidFill>
                  <a:schemeClr val="tx1"/>
                </a:solidFill>
                <a:effectLst/>
                <a:latin typeface="Söhne"/>
              </a:rPr>
              <a:t>Optimize the whole: Optimize the entire value stream, from idea to delivery, rather than focusing on individual silos or activities, to ensure that the entire process is as efficient and effective as possible.</a:t>
            </a:r>
          </a:p>
        </p:txBody>
      </p:sp>
      <p:sp>
        <p:nvSpPr>
          <p:cNvPr id="3" name="Footer Placeholder 2">
            <a:extLst>
              <a:ext uri="{FF2B5EF4-FFF2-40B4-BE49-F238E27FC236}">
                <a16:creationId xmlns:a16="http://schemas.microsoft.com/office/drawing/2014/main" id="{8DABFC4B-4B32-7CA6-D7C1-61D826F1A9B8}"/>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A9412A40-F3DF-7660-7841-EB40777A8B6E}"/>
              </a:ext>
            </a:extLst>
          </p:cNvPr>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Title 4">
            <a:extLst>
              <a:ext uri="{FF2B5EF4-FFF2-40B4-BE49-F238E27FC236}">
                <a16:creationId xmlns:a16="http://schemas.microsoft.com/office/drawing/2014/main" id="{984AF3C8-B04B-7A8B-A593-5652C03E2C7D}"/>
              </a:ext>
            </a:extLst>
          </p:cNvPr>
          <p:cNvSpPr>
            <a:spLocks noGrp="1"/>
          </p:cNvSpPr>
          <p:nvPr>
            <p:ph type="title"/>
          </p:nvPr>
        </p:nvSpPr>
        <p:spPr/>
        <p:txBody>
          <a:bodyPr/>
          <a:lstStyle/>
          <a:p>
            <a:r>
              <a:rPr lang="en-US" dirty="0"/>
              <a:t>Summary of the points</a:t>
            </a:r>
          </a:p>
        </p:txBody>
      </p:sp>
      <p:sp>
        <p:nvSpPr>
          <p:cNvPr id="6" name="Rectangle 5">
            <a:extLst>
              <a:ext uri="{FF2B5EF4-FFF2-40B4-BE49-F238E27FC236}">
                <a16:creationId xmlns:a16="http://schemas.microsoft.com/office/drawing/2014/main" id="{CFAB9E31-6102-489C-CAEB-1154E6DA950F}"/>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96928763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7B70C-1934-A447-82A9-1EF10CE9D01A}"/>
              </a:ext>
            </a:extLst>
          </p:cNvPr>
          <p:cNvSpPr>
            <a:spLocks noGrp="1"/>
          </p:cNvSpPr>
          <p:nvPr>
            <p:ph idx="1"/>
          </p:nvPr>
        </p:nvSpPr>
        <p:spPr/>
        <p:txBody>
          <a:bodyPr/>
          <a:lstStyle/>
          <a:p>
            <a:endParaRPr lang="en-PK"/>
          </a:p>
        </p:txBody>
      </p:sp>
      <p:sp>
        <p:nvSpPr>
          <p:cNvPr id="3" name="Footer Placeholder 2">
            <a:extLst>
              <a:ext uri="{FF2B5EF4-FFF2-40B4-BE49-F238E27FC236}">
                <a16:creationId xmlns:a16="http://schemas.microsoft.com/office/drawing/2014/main" id="{6434CB94-339D-6F44-6A6E-A7305BA0BD19}"/>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56BAE5B7-580E-422B-4570-1D598EF1DF13}"/>
              </a:ext>
            </a:extLst>
          </p:cNvPr>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Title 4">
            <a:extLst>
              <a:ext uri="{FF2B5EF4-FFF2-40B4-BE49-F238E27FC236}">
                <a16:creationId xmlns:a16="http://schemas.microsoft.com/office/drawing/2014/main" id="{954A072B-8B2E-76A4-A51B-C67AD3FAD1C1}"/>
              </a:ext>
            </a:extLst>
          </p:cNvPr>
          <p:cNvSpPr>
            <a:spLocks noGrp="1"/>
          </p:cNvSpPr>
          <p:nvPr>
            <p:ph type="title"/>
          </p:nvPr>
        </p:nvSpPr>
        <p:spPr/>
        <p:txBody>
          <a:bodyPr/>
          <a:lstStyle/>
          <a:p>
            <a:endParaRPr lang="en-PK"/>
          </a:p>
        </p:txBody>
      </p:sp>
      <p:pic>
        <p:nvPicPr>
          <p:cNvPr id="7" name="Picture 6">
            <a:extLst>
              <a:ext uri="{FF2B5EF4-FFF2-40B4-BE49-F238E27FC236}">
                <a16:creationId xmlns:a16="http://schemas.microsoft.com/office/drawing/2014/main" id="{EEE29766-72AA-BEEB-FCDE-01ADE358F3C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78042" y="1060742"/>
            <a:ext cx="9685016" cy="4635449"/>
          </a:xfrm>
          <a:prstGeom prst="rect">
            <a:avLst/>
          </a:prstGeom>
          <a:ln>
            <a:noFill/>
          </a:ln>
          <a:effectLst>
            <a:outerShdw blurRad="190500" algn="tl" rotWithShape="0">
              <a:srgbClr val="000000">
                <a:alpha val="70000"/>
              </a:srgbClr>
            </a:outerShdw>
          </a:effectLst>
        </p:spPr>
      </p:pic>
      <p:sp>
        <p:nvSpPr>
          <p:cNvPr id="8" name="Rectangle 7">
            <a:extLst>
              <a:ext uri="{FF2B5EF4-FFF2-40B4-BE49-F238E27FC236}">
                <a16:creationId xmlns:a16="http://schemas.microsoft.com/office/drawing/2014/main" id="{DD62D266-C310-3D44-544B-8BC6BF30FF36}"/>
              </a:ext>
            </a:extLst>
          </p:cNvPr>
          <p:cNvSpPr/>
          <p:nvPr/>
        </p:nvSpPr>
        <p:spPr>
          <a:xfrm>
            <a:off x="253068"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22112092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59EC1E-9D31-2BCB-5575-9FB19FF3BEFD}"/>
              </a:ext>
            </a:extLst>
          </p:cNvPr>
          <p:cNvSpPr>
            <a:spLocks noGrp="1"/>
          </p:cNvSpPr>
          <p:nvPr>
            <p:ph idx="1"/>
          </p:nvPr>
        </p:nvSpPr>
        <p:spPr/>
        <p:txBody>
          <a:bodyPr/>
          <a:lstStyle/>
          <a:p>
            <a:endParaRPr lang="en-PK"/>
          </a:p>
        </p:txBody>
      </p:sp>
      <p:sp>
        <p:nvSpPr>
          <p:cNvPr id="3" name="Footer Placeholder 2">
            <a:extLst>
              <a:ext uri="{FF2B5EF4-FFF2-40B4-BE49-F238E27FC236}">
                <a16:creationId xmlns:a16="http://schemas.microsoft.com/office/drawing/2014/main" id="{73F350AA-3710-D4C3-91C9-1427BD938971}"/>
              </a:ext>
            </a:extLst>
          </p:cNvPr>
          <p:cNvSpPr>
            <a:spLocks noGrp="1"/>
          </p:cNvSpPr>
          <p:nvPr>
            <p:ph type="ftr" sz="quarter" idx="11"/>
          </p:nvPr>
        </p:nvSpPr>
        <p:spPr/>
        <p:txBody>
          <a:bodyPr/>
          <a:lstStyle/>
          <a:p>
            <a:pPr>
              <a:defRPr/>
            </a:pPr>
            <a:r>
              <a:rPr lang="en-US"/>
              <a:t>Chapter 4 Requirements Engineering</a:t>
            </a:r>
          </a:p>
        </p:txBody>
      </p:sp>
      <p:sp>
        <p:nvSpPr>
          <p:cNvPr id="4" name="Slide Number Placeholder 3">
            <a:extLst>
              <a:ext uri="{FF2B5EF4-FFF2-40B4-BE49-F238E27FC236}">
                <a16:creationId xmlns:a16="http://schemas.microsoft.com/office/drawing/2014/main" id="{24FD12E3-3D07-D0E2-08F8-0776076D1AC3}"/>
              </a:ext>
            </a:extLst>
          </p:cNvPr>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Title 4">
            <a:extLst>
              <a:ext uri="{FF2B5EF4-FFF2-40B4-BE49-F238E27FC236}">
                <a16:creationId xmlns:a16="http://schemas.microsoft.com/office/drawing/2014/main" id="{319EE01C-C5A2-F7C8-6B96-FEC10104C363}"/>
              </a:ext>
            </a:extLst>
          </p:cNvPr>
          <p:cNvSpPr>
            <a:spLocks noGrp="1"/>
          </p:cNvSpPr>
          <p:nvPr>
            <p:ph type="title"/>
          </p:nvPr>
        </p:nvSpPr>
        <p:spPr/>
        <p:txBody>
          <a:bodyPr/>
          <a:lstStyle/>
          <a:p>
            <a:endParaRPr lang="en-PK"/>
          </a:p>
        </p:txBody>
      </p:sp>
    </p:spTree>
    <p:extLst>
      <p:ext uri="{BB962C8B-B14F-4D97-AF65-F5344CB8AC3E}">
        <p14:creationId xmlns:p14="http://schemas.microsoft.com/office/powerpoint/2010/main" val="371890850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81" b="81"/>
          <a:stretch/>
        </p:blipFill>
        <p:spPr/>
      </p:pic>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r>
              <a:rPr lang="en-US" dirty="0"/>
              <a:t>Here is what we learned</a:t>
            </a:r>
          </a:p>
        </p:txBody>
      </p:sp>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p:txBody>
          <a:bodyPr/>
          <a:lstStyle/>
          <a:p>
            <a:r>
              <a:rPr lang="en-US" dirty="0"/>
              <a:t>Fifth Week Summary</a:t>
            </a:r>
          </a:p>
        </p:txBody>
      </p:sp>
      <p:sp>
        <p:nvSpPr>
          <p:cNvPr id="13" name="Text Placeholder 12">
            <a:extLst>
              <a:ext uri="{FF2B5EF4-FFF2-40B4-BE49-F238E27FC236}">
                <a16:creationId xmlns:a16="http://schemas.microsoft.com/office/drawing/2014/main" id="{24E4A9D7-D9A9-A95A-ABB5-E3DE9BA5C994}"/>
              </a:ext>
            </a:extLst>
          </p:cNvPr>
          <p:cNvSpPr>
            <a:spLocks noGrp="1"/>
          </p:cNvSpPr>
          <p:nvPr>
            <p:ph type="body" sz="half" idx="2"/>
          </p:nvPr>
        </p:nvSpPr>
        <p:spPr/>
        <p:txBody>
          <a:bodyPr/>
          <a:lstStyle/>
          <a:p>
            <a:endParaRPr lang="en-US"/>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pPr/>
              <a:t>25</a:t>
            </a:fld>
            <a:endParaRPr lang="en-US" dirty="0"/>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36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2F42022-2325-9705-440D-4779E71F7B9D}"/>
              </a:ext>
            </a:extLst>
          </p:cNvPr>
          <p:cNvSpPr>
            <a:spLocks noGrp="1"/>
          </p:cNvSpPr>
          <p:nvPr>
            <p:ph type="pic" idx="1"/>
          </p:nvPr>
        </p:nvSpPr>
        <p:spPr/>
      </p:sp>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81E7CF93-7F96-11CA-D5FF-409E03CE5830}"/>
              </a:ext>
            </a:extLst>
          </p:cNvPr>
          <p:cNvSpPr>
            <a:spLocks noGrp="1"/>
          </p:cNvSpPr>
          <p:nvPr>
            <p:ph type="body" sz="half" idx="2"/>
          </p:nvPr>
        </p:nvSpPr>
        <p:spPr/>
        <p:txBody>
          <a:bodyPr/>
          <a:lstStyle/>
          <a:p>
            <a:endParaRPr lang="en-US"/>
          </a:p>
        </p:txBody>
      </p:sp>
      <p:pic>
        <p:nvPicPr>
          <p:cNvPr id="3074" name="Picture 2" descr="30-Husul e Ilm Ki Duaain - Farhat Hashmi | Islamic dua, Peace be upon him,  Holy quran">
            <a:extLst>
              <a:ext uri="{FF2B5EF4-FFF2-40B4-BE49-F238E27FC236}">
                <a16:creationId xmlns:a16="http://schemas.microsoft.com/office/drawing/2014/main" id="{77B72080-178D-0571-DA0F-EEA2D259C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14" y="-10072"/>
            <a:ext cx="9773174" cy="458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3FC9B-E89E-1D25-3E21-169504DAE1B0}"/>
              </a:ext>
            </a:extLst>
          </p:cNvPr>
          <p:cNvSpPr>
            <a:spLocks noGrp="1"/>
          </p:cNvSpPr>
          <p:nvPr>
            <p:ph idx="1"/>
          </p:nvPr>
        </p:nvSpPr>
        <p:spPr>
          <a:xfrm>
            <a:off x="349541" y="1887042"/>
            <a:ext cx="10972800" cy="3853227"/>
          </a:xfrm>
        </p:spPr>
        <p:txBody>
          <a:bodyPr/>
          <a:lstStyle/>
          <a:p>
            <a:r>
              <a:rPr lang="en-US" dirty="0"/>
              <a:t>Lean Software Development is the application of the principles of the Toyota Product Development System to software development. </a:t>
            </a:r>
          </a:p>
          <a:p>
            <a:r>
              <a:rPr lang="en-US" dirty="0"/>
              <a:t>Toyota has been extremely successful developing complex new vehicles, which include a vast amount of embedded software, in a very short time and always on time.</a:t>
            </a:r>
          </a:p>
          <a:p>
            <a:endParaRPr lang="en-US" dirty="0"/>
          </a:p>
        </p:txBody>
      </p:sp>
      <p:sp>
        <p:nvSpPr>
          <p:cNvPr id="4" name="Footer Placeholder 3">
            <a:extLst>
              <a:ext uri="{FF2B5EF4-FFF2-40B4-BE49-F238E27FC236}">
                <a16:creationId xmlns:a16="http://schemas.microsoft.com/office/drawing/2014/main" id="{EE38B734-E927-2AB5-EA47-CD858D0AFAF6}"/>
              </a:ext>
            </a:extLst>
          </p:cNvPr>
          <p:cNvSpPr>
            <a:spLocks noGrp="1"/>
          </p:cNvSpPr>
          <p:nvPr>
            <p:ph type="ftr" sz="quarter" idx="11"/>
          </p:nvPr>
        </p:nvSpPr>
        <p:spPr/>
        <p:txBody>
          <a:bodyPr/>
          <a:lstStyle/>
          <a:p>
            <a:r>
              <a:rPr lang="en-US"/>
              <a:t>Chapter 4 Requirements Engineering</a:t>
            </a:r>
          </a:p>
        </p:txBody>
      </p:sp>
      <p:sp>
        <p:nvSpPr>
          <p:cNvPr id="5" name="Slide Number Placeholder 4">
            <a:extLst>
              <a:ext uri="{FF2B5EF4-FFF2-40B4-BE49-F238E27FC236}">
                <a16:creationId xmlns:a16="http://schemas.microsoft.com/office/drawing/2014/main" id="{E8B77516-FA2C-ED3A-0F5F-0F3D339E411E}"/>
              </a:ext>
            </a:extLst>
          </p:cNvPr>
          <p:cNvSpPr>
            <a:spLocks noGrp="1"/>
          </p:cNvSpPr>
          <p:nvPr>
            <p:ph type="sldNum" sz="quarter" idx="12"/>
          </p:nvPr>
        </p:nvSpPr>
        <p:spPr/>
        <p:txBody>
          <a:bodyPr/>
          <a:lstStyle/>
          <a:p>
            <a:fld id="{825F70CE-84E9-D04C-9B15-10C693AA0F2A}" type="slidenum">
              <a:rPr lang="en-US" smtClean="0"/>
              <a:pPr/>
              <a:t>3</a:t>
            </a:fld>
            <a:endParaRPr lang="en-US"/>
          </a:p>
        </p:txBody>
      </p:sp>
      <p:sp>
        <p:nvSpPr>
          <p:cNvPr id="2" name="Title 1">
            <a:extLst>
              <a:ext uri="{FF2B5EF4-FFF2-40B4-BE49-F238E27FC236}">
                <a16:creationId xmlns:a16="http://schemas.microsoft.com/office/drawing/2014/main" id="{C673443C-5024-46FA-F360-3440C04B7A37}"/>
              </a:ext>
            </a:extLst>
          </p:cNvPr>
          <p:cNvSpPr>
            <a:spLocks noGrp="1"/>
          </p:cNvSpPr>
          <p:nvPr>
            <p:ph type="title"/>
          </p:nvPr>
        </p:nvSpPr>
        <p:spPr/>
        <p:txBody>
          <a:bodyPr/>
          <a:lstStyle/>
          <a:p>
            <a:r>
              <a:rPr lang="en-US" dirty="0"/>
              <a:t>Lean Software Development</a:t>
            </a:r>
          </a:p>
        </p:txBody>
      </p:sp>
      <p:pic>
        <p:nvPicPr>
          <p:cNvPr id="3074" name="Picture 2" descr="Toyota recalls 2.4M Prius hybrids for software glitch that could cause  stall - UPI.com">
            <a:extLst>
              <a:ext uri="{FF2B5EF4-FFF2-40B4-BE49-F238E27FC236}">
                <a16:creationId xmlns:a16="http://schemas.microsoft.com/office/drawing/2014/main" id="{31F8A9B1-5FC1-B6B0-5DCA-30166A410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1912"/>
            <a:ext cx="12192000" cy="281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17706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C059D-EC18-7CA3-9711-5A1DF1E49473}"/>
              </a:ext>
            </a:extLst>
          </p:cNvPr>
          <p:cNvSpPr>
            <a:spLocks noGrp="1"/>
          </p:cNvSpPr>
          <p:nvPr>
            <p:ph idx="1"/>
          </p:nvPr>
        </p:nvSpPr>
        <p:spPr/>
        <p:txBody>
          <a:bodyPr/>
          <a:lstStyle/>
          <a:p>
            <a:r>
              <a:rPr lang="en-US" dirty="0"/>
              <a:t>A modern car is pretty much a computer on wheels! In a hybrid car about half of the development cost is software, it contains millions of lines of code as all the different subsystems have to integrate with each other.  He mentioned that a Lexus contains 14 million lines of code, comparable to banking and airplane software systems.</a:t>
            </a:r>
          </a:p>
          <a:p>
            <a:endParaRPr lang="en-US" dirty="0"/>
          </a:p>
          <a:p>
            <a:endParaRPr lang="en-US" dirty="0"/>
          </a:p>
        </p:txBody>
      </p:sp>
      <p:sp>
        <p:nvSpPr>
          <p:cNvPr id="4" name="Footer Placeholder 3">
            <a:extLst>
              <a:ext uri="{FF2B5EF4-FFF2-40B4-BE49-F238E27FC236}">
                <a16:creationId xmlns:a16="http://schemas.microsoft.com/office/drawing/2014/main" id="{46C2E97C-6FBB-3840-697E-5A2405C820A0}"/>
              </a:ext>
            </a:extLst>
          </p:cNvPr>
          <p:cNvSpPr>
            <a:spLocks noGrp="1"/>
          </p:cNvSpPr>
          <p:nvPr>
            <p:ph type="ftr" sz="quarter" idx="11"/>
          </p:nvPr>
        </p:nvSpPr>
        <p:spPr/>
        <p:txBody>
          <a:bodyPr/>
          <a:lstStyle/>
          <a:p>
            <a:r>
              <a:rPr lang="en-US"/>
              <a:t>Chapter 4 Requirements Engineering</a:t>
            </a:r>
          </a:p>
        </p:txBody>
      </p:sp>
      <p:sp>
        <p:nvSpPr>
          <p:cNvPr id="5" name="Slide Number Placeholder 4">
            <a:extLst>
              <a:ext uri="{FF2B5EF4-FFF2-40B4-BE49-F238E27FC236}">
                <a16:creationId xmlns:a16="http://schemas.microsoft.com/office/drawing/2014/main" id="{3B9CDE54-B40C-9350-660A-B175A5917255}"/>
              </a:ext>
            </a:extLst>
          </p:cNvPr>
          <p:cNvSpPr>
            <a:spLocks noGrp="1"/>
          </p:cNvSpPr>
          <p:nvPr>
            <p:ph type="sldNum" sz="quarter" idx="12"/>
          </p:nvPr>
        </p:nvSpPr>
        <p:spPr/>
        <p:txBody>
          <a:bodyPr/>
          <a:lstStyle/>
          <a:p>
            <a:fld id="{825F70CE-84E9-D04C-9B15-10C693AA0F2A}" type="slidenum">
              <a:rPr lang="en-US" smtClean="0"/>
              <a:pPr/>
              <a:t>4</a:t>
            </a:fld>
            <a:endParaRPr lang="en-US"/>
          </a:p>
        </p:txBody>
      </p:sp>
      <p:sp>
        <p:nvSpPr>
          <p:cNvPr id="9" name="Title 8">
            <a:extLst>
              <a:ext uri="{FF2B5EF4-FFF2-40B4-BE49-F238E27FC236}">
                <a16:creationId xmlns:a16="http://schemas.microsoft.com/office/drawing/2014/main" id="{05E84C22-98B8-9347-5335-D0D552D269C5}"/>
              </a:ext>
            </a:extLst>
          </p:cNvPr>
          <p:cNvSpPr>
            <a:spLocks noGrp="1"/>
          </p:cNvSpPr>
          <p:nvPr>
            <p:ph type="title"/>
          </p:nvPr>
        </p:nvSpPr>
        <p:spPr/>
        <p:txBody>
          <a:bodyPr/>
          <a:lstStyle/>
          <a:p>
            <a:endParaRPr lang="en-US"/>
          </a:p>
        </p:txBody>
      </p:sp>
      <p:pic>
        <p:nvPicPr>
          <p:cNvPr id="2050" name="Picture 2" descr="Not sporty enough, not efficient enough—the 2023 Lexus RX 500h F Sport |  Ars Technica">
            <a:extLst>
              <a:ext uri="{FF2B5EF4-FFF2-40B4-BE49-F238E27FC236}">
                <a16:creationId xmlns:a16="http://schemas.microsoft.com/office/drawing/2014/main" id="{A139BA5A-412E-3D14-3400-E9D03CF36F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10" r="18406"/>
          <a:stretch/>
        </p:blipFill>
        <p:spPr bwMode="auto">
          <a:xfrm>
            <a:off x="3326296" y="0"/>
            <a:ext cx="565867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D6025F-DA08-3668-D413-42E26559C8AE}"/>
              </a:ext>
            </a:extLst>
          </p:cNvPr>
          <p:cNvSpPr/>
          <p:nvPr/>
        </p:nvSpPr>
        <p:spPr>
          <a:xfrm>
            <a:off x="310393"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36257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050"/>
                                        </p:tgtEl>
                                      </p:cBhvr>
                                    </p:animEffect>
                                    <p:set>
                                      <p:cBhvr>
                                        <p:cTn id="12"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D9C1CB-4428-2B7A-639A-2FEF218AE1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DBAC02-5011-DEE9-6BAF-CA21A7D5FD36}"/>
              </a:ext>
            </a:extLst>
          </p:cNvPr>
          <p:cNvSpPr>
            <a:spLocks noGrp="1"/>
          </p:cNvSpPr>
          <p:nvPr>
            <p:ph sz="half" idx="1"/>
          </p:nvPr>
        </p:nvSpPr>
        <p:spPr>
          <a:xfrm>
            <a:off x="1097279" y="2120900"/>
            <a:ext cx="10058399" cy="3748193"/>
          </a:xfrm>
        </p:spPr>
        <p:txBody>
          <a:bodyPr>
            <a:normAutofit fontScale="85000" lnSpcReduction="10000"/>
          </a:bodyPr>
          <a:lstStyle/>
          <a:p>
            <a:r>
              <a:rPr lang="en-US" dirty="0"/>
              <a:t>"Lean Software Development: Lean development is based on the principles of lean manufacturing, which originated in the Toyota Production System. </a:t>
            </a:r>
            <a:r>
              <a:rPr lang="en-US" dirty="0">
                <a:ln w="0"/>
                <a:solidFill>
                  <a:schemeClr val="accent1"/>
                </a:solidFill>
                <a:effectLst>
                  <a:outerShdw blurRad="38100" dist="25400" dir="5400000" algn="ctr" rotWithShape="0">
                    <a:srgbClr val="6E747A">
                      <a:alpha val="43000"/>
                    </a:srgbClr>
                  </a:outerShdw>
                </a:effectLst>
              </a:rPr>
              <a:t>The goal of lean development is to create value for the customer by minimizing waste and maximizing flow. </a:t>
            </a:r>
            <a:endParaRPr lang="en-US" dirty="0"/>
          </a:p>
          <a:p>
            <a:r>
              <a:rPr lang="en-US" dirty="0"/>
              <a:t>Lean development is focused on delivering the highest value features to the customer as quickly as possible. This is achieved by eliminating waste, reducing cycle time, and continuously improving the development process. Lean development also emphasizes the importance of customer feedback, as it enables the team to prioritize features and adjust the development process based on the customer's needs.</a:t>
            </a:r>
          </a:p>
          <a:p>
            <a:r>
              <a:rPr lang="en-US" dirty="0"/>
              <a:t>Some specific techniques used in lean development include Kanban, which is a visual workflow management tool that enables the team to visualize the work in progress and identify bottlenecks, and value stream mapping, which is a technique for identifying waste and inefficiencies in the development process.</a:t>
            </a:r>
          </a:p>
          <a:p>
            <a:r>
              <a:rPr lang="en-US" dirty="0"/>
              <a:t>Overall, lean development is a customer-centric approach that emphasizes collaboration, communication, and continuous improvement. By focusing on value and flow, and by eliminating waste, the team can deliver high-quality software to the customer more quickly and with fewer resources."</a:t>
            </a:r>
          </a:p>
        </p:txBody>
      </p:sp>
      <p:sp>
        <p:nvSpPr>
          <p:cNvPr id="5" name="Footer Placeholder 4">
            <a:extLst>
              <a:ext uri="{FF2B5EF4-FFF2-40B4-BE49-F238E27FC236}">
                <a16:creationId xmlns:a16="http://schemas.microsoft.com/office/drawing/2014/main" id="{BBD0550D-8E5C-D4E9-9B30-071CCBD71E9C}"/>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A593824B-A513-E892-C6B4-5C58FE517AA5}"/>
              </a:ext>
            </a:extLst>
          </p:cNvPr>
          <p:cNvSpPr>
            <a:spLocks noGrp="1"/>
          </p:cNvSpPr>
          <p:nvPr>
            <p:ph type="sldNum" sz="quarter" idx="12"/>
          </p:nvPr>
        </p:nvSpPr>
        <p:spPr/>
        <p:txBody>
          <a:bodyPr/>
          <a:lstStyle/>
          <a:p>
            <a:fld id="{3A98EE3D-8CD1-4C3F-BD1C-C98C9596463C}" type="slidenum">
              <a:rPr lang="en-US" smtClean="0"/>
              <a:pPr/>
              <a:t>5</a:t>
            </a:fld>
            <a:endParaRPr lang="en-US" dirty="0"/>
          </a:p>
        </p:txBody>
      </p:sp>
      <p:pic>
        <p:nvPicPr>
          <p:cNvPr id="3074" name="Picture 2" descr="Toyota Khyber Motors, Ring Road Peshawar | Peshawar">
            <a:extLst>
              <a:ext uri="{FF2B5EF4-FFF2-40B4-BE49-F238E27FC236}">
                <a16:creationId xmlns:a16="http://schemas.microsoft.com/office/drawing/2014/main" id="{A6F1133C-0327-7C17-958D-9237801401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01768" y="16618"/>
            <a:ext cx="2295525" cy="19907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A30059E-2D11-E5CE-F03B-9CDB98720119}"/>
              </a:ext>
            </a:extLst>
          </p:cNvPr>
          <p:cNvSpPr/>
          <p:nvPr/>
        </p:nvSpPr>
        <p:spPr>
          <a:xfrm>
            <a:off x="310393"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11882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074"/>
                                        </p:tgtEl>
                                        <p:attrNameLst>
                                          <p:attrName>ppt_w</p:attrName>
                                        </p:attrNameLst>
                                      </p:cBhvr>
                                      <p:tavLst>
                                        <p:tav tm="0">
                                          <p:val>
                                            <p:strVal val="ppt_w"/>
                                          </p:val>
                                        </p:tav>
                                        <p:tav tm="100000">
                                          <p:val>
                                            <p:fltVal val="0"/>
                                          </p:val>
                                        </p:tav>
                                      </p:tavLst>
                                    </p:anim>
                                    <p:anim calcmode="lin" valueType="num">
                                      <p:cBhvr>
                                        <p:cTn id="7" dur="500"/>
                                        <p:tgtEl>
                                          <p:spTgt spid="3074"/>
                                        </p:tgtEl>
                                        <p:attrNameLst>
                                          <p:attrName>ppt_h</p:attrName>
                                        </p:attrNameLst>
                                      </p:cBhvr>
                                      <p:tavLst>
                                        <p:tav tm="0">
                                          <p:val>
                                            <p:strVal val="ppt_h"/>
                                          </p:val>
                                        </p:tav>
                                        <p:tav tm="100000">
                                          <p:val>
                                            <p:fltVal val="0"/>
                                          </p:val>
                                        </p:tav>
                                      </p:tavLst>
                                    </p:anim>
                                    <p:animEffect transition="out" filter="fade">
                                      <p:cBhvr>
                                        <p:cTn id="8" dur="500"/>
                                        <p:tgtEl>
                                          <p:spTgt spid="3074"/>
                                        </p:tgtEl>
                                      </p:cBhvr>
                                    </p:animEffect>
                                    <p:set>
                                      <p:cBhvr>
                                        <p:cTn id="9"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538EEAC-7CCF-0868-F1C0-56A4A201FE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237FBF-65D5-EDC4-A80B-0DEFA85C54C0}"/>
              </a:ext>
            </a:extLst>
          </p:cNvPr>
          <p:cNvSpPr>
            <a:spLocks noGrp="1"/>
          </p:cNvSpPr>
          <p:nvPr>
            <p:ph sz="half" idx="1"/>
          </p:nvPr>
        </p:nvSpPr>
        <p:spPr/>
        <p:txBody>
          <a:bodyPr/>
          <a:lstStyle/>
          <a:p>
            <a:r>
              <a:rPr lang="en-US" dirty="0"/>
              <a:t>Waste is defined as anything that does not add value to the customer, such as defects, overproduction, waiting, excess inventory, unnecessary motion, and overprocessing. </a:t>
            </a:r>
          </a:p>
        </p:txBody>
      </p:sp>
      <p:sp>
        <p:nvSpPr>
          <p:cNvPr id="4" name="Content Placeholder 3">
            <a:extLst>
              <a:ext uri="{FF2B5EF4-FFF2-40B4-BE49-F238E27FC236}">
                <a16:creationId xmlns:a16="http://schemas.microsoft.com/office/drawing/2014/main" id="{7862E39F-E1A5-20DD-1E47-8A598FE6F755}"/>
              </a:ext>
            </a:extLst>
          </p:cNvPr>
          <p:cNvSpPr>
            <a:spLocks noGrp="1"/>
          </p:cNvSpPr>
          <p:nvPr>
            <p:ph sz="half" idx="2"/>
          </p:nvPr>
        </p:nvSpPr>
        <p:spPr/>
        <p:txBody>
          <a:bodyPr/>
          <a:lstStyle/>
          <a:p>
            <a:r>
              <a:rPr lang="en-US" dirty="0"/>
              <a:t>Flow refers to the smooth and uninterrupted flow of work through the development process.</a:t>
            </a:r>
          </a:p>
          <a:p>
            <a:endParaRPr lang="en-US" dirty="0"/>
          </a:p>
        </p:txBody>
      </p:sp>
      <p:sp>
        <p:nvSpPr>
          <p:cNvPr id="5" name="Footer Placeholder 4">
            <a:extLst>
              <a:ext uri="{FF2B5EF4-FFF2-40B4-BE49-F238E27FC236}">
                <a16:creationId xmlns:a16="http://schemas.microsoft.com/office/drawing/2014/main" id="{7F5FFD5A-72F7-13A9-FBED-2BB60A85B9DB}"/>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09A18CA8-A90C-7C7F-D600-7B0184DC54B7}"/>
              </a:ext>
            </a:extLst>
          </p:cNvPr>
          <p:cNvSpPr>
            <a:spLocks noGrp="1"/>
          </p:cNvSpPr>
          <p:nvPr>
            <p:ph type="sldNum" sz="quarter" idx="12"/>
          </p:nvPr>
        </p:nvSpPr>
        <p:spPr/>
        <p:txBody>
          <a:bodyPr/>
          <a:lstStyle/>
          <a:p>
            <a:fld id="{3A98EE3D-8CD1-4C3F-BD1C-C98C9596463C}" type="slidenum">
              <a:rPr lang="en-US" smtClean="0"/>
              <a:pPr/>
              <a:t>6</a:t>
            </a:fld>
            <a:endParaRPr lang="en-US" dirty="0"/>
          </a:p>
        </p:txBody>
      </p:sp>
      <p:pic>
        <p:nvPicPr>
          <p:cNvPr id="4098" name="Picture 2">
            <a:extLst>
              <a:ext uri="{FF2B5EF4-FFF2-40B4-BE49-F238E27FC236}">
                <a16:creationId xmlns:a16="http://schemas.microsoft.com/office/drawing/2014/main" id="{AE0688DB-1406-1C7F-FC5A-81CAAFE9C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608809"/>
            <a:ext cx="4463548" cy="24995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low (video game) - Wikipedia">
            <a:extLst>
              <a:ext uri="{FF2B5EF4-FFF2-40B4-BE49-F238E27FC236}">
                <a16:creationId xmlns:a16="http://schemas.microsoft.com/office/drawing/2014/main" id="{FBFD527C-CCD5-E958-4496-51F012C78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944" y="3608809"/>
            <a:ext cx="4441169" cy="24839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24BEA5F-305B-8FFB-5CB7-7146CBBA9F42}"/>
              </a:ext>
            </a:extLst>
          </p:cNvPr>
          <p:cNvSpPr/>
          <p:nvPr/>
        </p:nvSpPr>
        <p:spPr>
          <a:xfrm>
            <a:off x="310393"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0045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r>
              <a:rPr lang="en-US" dirty="0"/>
              <a:t>“Lean isn’t something you do,”           . “It is a way of thinking.”</a:t>
            </a:r>
          </a:p>
          <a:p>
            <a:pPr algn="just"/>
            <a:r>
              <a:rPr lang="en-US" dirty="0"/>
              <a:t>The simple part of the lean philosophy is the waste</a:t>
            </a:r>
            <a:r>
              <a:rPr lang="en-US" sz="3200" dirty="0"/>
              <a:t>. If you have technical staff sitting around, doing nothing, waiting for a build, that is waste. If they are waiting to set up a server, or need training to complete a task, that is also waste. Excess work in progress inventory is waste.</a:t>
            </a:r>
            <a:endParaRPr lang="en-US" dirty="0"/>
          </a:p>
        </p:txBody>
      </p:sp>
      <p:sp>
        <p:nvSpPr>
          <p:cNvPr id="2" name="Date Placeholder 1"/>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7</a:t>
            </a:fld>
            <a:endParaRPr lang="en-US"/>
          </a:p>
        </p:txBody>
      </p:sp>
      <p:sp>
        <p:nvSpPr>
          <p:cNvPr id="9" name="Title 8">
            <a:extLst>
              <a:ext uri="{FF2B5EF4-FFF2-40B4-BE49-F238E27FC236}">
                <a16:creationId xmlns:a16="http://schemas.microsoft.com/office/drawing/2014/main" id="{5EF96E97-FAD8-6CBB-80C0-9FAB4CB78D88}"/>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3D0D12C0-91C8-540D-DE88-83CA4C6020D4}"/>
              </a:ext>
            </a:extLst>
          </p:cNvPr>
          <p:cNvSpPr/>
          <p:nvPr/>
        </p:nvSpPr>
        <p:spPr>
          <a:xfrm>
            <a:off x="310393"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64736-2E4A-5464-FABD-3F620BCAC46D}"/>
              </a:ext>
            </a:extLst>
          </p:cNvPr>
          <p:cNvSpPr>
            <a:spLocks noGrp="1"/>
          </p:cNvSpPr>
          <p:nvPr>
            <p:ph idx="1"/>
          </p:nvPr>
        </p:nvSpPr>
        <p:spPr/>
        <p:txBody>
          <a:bodyPr/>
          <a:lstStyle/>
          <a:p>
            <a:pPr algn="just"/>
            <a:r>
              <a:rPr lang="en-US" dirty="0"/>
              <a:t>In some ways, waste is in the eye of the beholder. Metrics, measures, estimates, audits, plans and process may all add visibility to upper management—or keep the auditor happy—but the technical team itself may see no benefit at all from the practices.</a:t>
            </a:r>
          </a:p>
          <a:p>
            <a:pPr algn="just"/>
            <a:r>
              <a:rPr lang="en-US" dirty="0"/>
              <a:t>Under lean software development, your team defines waste in its own terms. If the government, management or a customer requires something that the team decides does not add value, then you do the absolute minimum to satisfy the requirement. After all, anything beyond that would be waste, right?</a:t>
            </a:r>
          </a:p>
          <a:p>
            <a:pPr algn="just"/>
            <a:endParaRPr lang="en-US" dirty="0"/>
          </a:p>
        </p:txBody>
      </p:sp>
      <p:sp>
        <p:nvSpPr>
          <p:cNvPr id="4" name="Footer Placeholder 3">
            <a:extLst>
              <a:ext uri="{FF2B5EF4-FFF2-40B4-BE49-F238E27FC236}">
                <a16:creationId xmlns:a16="http://schemas.microsoft.com/office/drawing/2014/main" id="{29E88A99-DE87-B832-CAB4-C3D40866621A}"/>
              </a:ext>
            </a:extLst>
          </p:cNvPr>
          <p:cNvSpPr>
            <a:spLocks noGrp="1"/>
          </p:cNvSpPr>
          <p:nvPr>
            <p:ph type="ftr" sz="quarter" idx="11"/>
          </p:nvPr>
        </p:nvSpPr>
        <p:spPr/>
        <p:txBody>
          <a:bodyPr/>
          <a:lstStyle/>
          <a:p>
            <a:r>
              <a:rPr lang="en-US"/>
              <a:t>Chapter 4 Requirements Engineering</a:t>
            </a:r>
          </a:p>
        </p:txBody>
      </p:sp>
      <p:sp>
        <p:nvSpPr>
          <p:cNvPr id="5" name="Slide Number Placeholder 4">
            <a:extLst>
              <a:ext uri="{FF2B5EF4-FFF2-40B4-BE49-F238E27FC236}">
                <a16:creationId xmlns:a16="http://schemas.microsoft.com/office/drawing/2014/main" id="{344C76E5-F2E5-F322-B252-DDA11FB4FAA1}"/>
              </a:ext>
            </a:extLst>
          </p:cNvPr>
          <p:cNvSpPr>
            <a:spLocks noGrp="1"/>
          </p:cNvSpPr>
          <p:nvPr>
            <p:ph type="sldNum" sz="quarter" idx="12"/>
          </p:nvPr>
        </p:nvSpPr>
        <p:spPr/>
        <p:txBody>
          <a:bodyPr/>
          <a:lstStyle/>
          <a:p>
            <a:fld id="{825F70CE-84E9-D04C-9B15-10C693AA0F2A}" type="slidenum">
              <a:rPr lang="en-US" smtClean="0"/>
              <a:pPr/>
              <a:t>8</a:t>
            </a:fld>
            <a:endParaRPr lang="en-US"/>
          </a:p>
        </p:txBody>
      </p:sp>
      <p:sp>
        <p:nvSpPr>
          <p:cNvPr id="9" name="Title 8">
            <a:extLst>
              <a:ext uri="{FF2B5EF4-FFF2-40B4-BE49-F238E27FC236}">
                <a16:creationId xmlns:a16="http://schemas.microsoft.com/office/drawing/2014/main" id="{C09FBE45-2A74-37CF-40BD-CD6ED652C209}"/>
              </a:ext>
            </a:extLst>
          </p:cNvPr>
          <p:cNvSpPr>
            <a:spLocks noGrp="1"/>
          </p:cNvSpPr>
          <p:nvPr>
            <p:ph type="title"/>
          </p:nvPr>
        </p:nvSpPr>
        <p:spPr/>
        <p:txBody>
          <a:bodyPr/>
          <a:lstStyle/>
          <a:p>
            <a:endParaRPr lang="en-US"/>
          </a:p>
        </p:txBody>
      </p:sp>
      <p:sp>
        <p:nvSpPr>
          <p:cNvPr id="2" name="Rectangle 1">
            <a:extLst>
              <a:ext uri="{FF2B5EF4-FFF2-40B4-BE49-F238E27FC236}">
                <a16:creationId xmlns:a16="http://schemas.microsoft.com/office/drawing/2014/main" id="{91037F71-EB21-4ED3-F88B-EF5E3EA19C5A}"/>
              </a:ext>
            </a:extLst>
          </p:cNvPr>
          <p:cNvSpPr/>
          <p:nvPr/>
        </p:nvSpPr>
        <p:spPr>
          <a:xfrm>
            <a:off x="310393"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10805059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B6C03-2C10-54DF-C1E9-243C556508B4}"/>
              </a:ext>
            </a:extLst>
          </p:cNvPr>
          <p:cNvSpPr>
            <a:spLocks noGrp="1"/>
          </p:cNvSpPr>
          <p:nvPr>
            <p:ph idx="1"/>
          </p:nvPr>
        </p:nvSpPr>
        <p:spPr/>
        <p:txBody>
          <a:bodyPr/>
          <a:lstStyle/>
          <a:p>
            <a:r>
              <a:rPr lang="en-US" dirty="0"/>
              <a:t>○ Eliminate Waste</a:t>
            </a:r>
          </a:p>
          <a:p>
            <a:r>
              <a:rPr lang="en-US" dirty="0"/>
              <a:t>○ Build Quality</a:t>
            </a:r>
          </a:p>
          <a:p>
            <a:r>
              <a:rPr lang="en-US" dirty="0"/>
              <a:t>○Create Knowledge</a:t>
            </a:r>
          </a:p>
          <a:p>
            <a:r>
              <a:rPr lang="en-US" dirty="0"/>
              <a:t>○ Defer commitment</a:t>
            </a:r>
          </a:p>
          <a:p>
            <a:r>
              <a:rPr lang="en-US" dirty="0"/>
              <a:t>○ Deliver fast</a:t>
            </a:r>
          </a:p>
          <a:p>
            <a:r>
              <a:rPr lang="en-US" dirty="0"/>
              <a:t>○ Respect people</a:t>
            </a:r>
          </a:p>
          <a:p>
            <a:r>
              <a:rPr lang="en-US" dirty="0"/>
              <a:t>○ Optimize the Whole</a:t>
            </a:r>
          </a:p>
        </p:txBody>
      </p:sp>
      <p:sp>
        <p:nvSpPr>
          <p:cNvPr id="4" name="Footer Placeholder 3">
            <a:extLst>
              <a:ext uri="{FF2B5EF4-FFF2-40B4-BE49-F238E27FC236}">
                <a16:creationId xmlns:a16="http://schemas.microsoft.com/office/drawing/2014/main" id="{ADCB5A84-5C54-AF21-8552-526D61534ADA}"/>
              </a:ext>
            </a:extLst>
          </p:cNvPr>
          <p:cNvSpPr>
            <a:spLocks noGrp="1"/>
          </p:cNvSpPr>
          <p:nvPr>
            <p:ph type="ftr" sz="quarter" idx="11"/>
          </p:nvPr>
        </p:nvSpPr>
        <p:spPr/>
        <p:txBody>
          <a:bodyPr/>
          <a:lstStyle/>
          <a:p>
            <a:r>
              <a:rPr lang="en-US"/>
              <a:t>Chapter 4 Requirements Engineering</a:t>
            </a:r>
          </a:p>
        </p:txBody>
      </p:sp>
      <p:sp>
        <p:nvSpPr>
          <p:cNvPr id="5" name="Slide Number Placeholder 4">
            <a:extLst>
              <a:ext uri="{FF2B5EF4-FFF2-40B4-BE49-F238E27FC236}">
                <a16:creationId xmlns:a16="http://schemas.microsoft.com/office/drawing/2014/main" id="{DCE320B6-6D65-EC92-7C4F-2A2D23FDDC34}"/>
              </a:ext>
            </a:extLst>
          </p:cNvPr>
          <p:cNvSpPr>
            <a:spLocks noGrp="1"/>
          </p:cNvSpPr>
          <p:nvPr>
            <p:ph type="sldNum" sz="quarter" idx="12"/>
          </p:nvPr>
        </p:nvSpPr>
        <p:spPr/>
        <p:txBody>
          <a:bodyPr/>
          <a:lstStyle/>
          <a:p>
            <a:fld id="{825F70CE-84E9-D04C-9B15-10C693AA0F2A}" type="slidenum">
              <a:rPr lang="en-US" smtClean="0"/>
              <a:pPr/>
              <a:t>9</a:t>
            </a:fld>
            <a:endParaRPr lang="en-US"/>
          </a:p>
        </p:txBody>
      </p:sp>
      <p:sp>
        <p:nvSpPr>
          <p:cNvPr id="2" name="Title 1">
            <a:extLst>
              <a:ext uri="{FF2B5EF4-FFF2-40B4-BE49-F238E27FC236}">
                <a16:creationId xmlns:a16="http://schemas.microsoft.com/office/drawing/2014/main" id="{2F80A533-F700-CE78-5323-49AE41CA0651}"/>
              </a:ext>
            </a:extLst>
          </p:cNvPr>
          <p:cNvSpPr>
            <a:spLocks noGrp="1"/>
          </p:cNvSpPr>
          <p:nvPr>
            <p:ph type="title"/>
          </p:nvPr>
        </p:nvSpPr>
        <p:spPr/>
        <p:txBody>
          <a:bodyPr/>
          <a:lstStyle/>
          <a:p>
            <a:r>
              <a:rPr lang="en-US" dirty="0"/>
              <a:t> 7 Lean Principles</a:t>
            </a:r>
            <a:br>
              <a:rPr lang="en-US" dirty="0"/>
            </a:br>
            <a:endParaRPr lang="en-US" dirty="0"/>
          </a:p>
        </p:txBody>
      </p:sp>
      <p:pic>
        <p:nvPicPr>
          <p:cNvPr id="6" name="Picture 2" descr="4,636 Number 7 Logo Stock Photos and Images - 123RF">
            <a:extLst>
              <a:ext uri="{FF2B5EF4-FFF2-40B4-BE49-F238E27FC236}">
                <a16:creationId xmlns:a16="http://schemas.microsoft.com/office/drawing/2014/main" id="{CA907785-9F3F-4535-DB7E-7C2634C1C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731836"/>
            <a:ext cx="4286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6CD10C1-6894-C4A4-5FDD-9466A5DD561E}"/>
              </a:ext>
            </a:extLst>
          </p:cNvPr>
          <p:cNvSpPr/>
          <p:nvPr/>
        </p:nvSpPr>
        <p:spPr>
          <a:xfrm>
            <a:off x="310393" y="6446838"/>
            <a:ext cx="11685864"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312045778"/>
      </p:ext>
    </p:extLst>
  </p:cSld>
  <p:clrMapOvr>
    <a:masterClrMapping/>
  </p:clrMapOvr>
  <p:transition spd="med">
    <p:wipe dir="r"/>
  </p:transition>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5236A05-3599-4152-8DD9-B0D397D938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5152</TotalTime>
  <Words>2284</Words>
  <Application>Microsoft Office PowerPoint</Application>
  <PresentationFormat>Widescreen</PresentationFormat>
  <Paragraphs>131</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Georgia</vt:lpstr>
      <vt:lpstr>Söhne</vt:lpstr>
      <vt:lpstr>Times New Roman</vt:lpstr>
      <vt:lpstr>Wingdings</vt:lpstr>
      <vt:lpstr>RetrospectVTI</vt:lpstr>
      <vt:lpstr>Software Engineering</vt:lpstr>
      <vt:lpstr>WEEK 5</vt:lpstr>
      <vt:lpstr>Lean Software Development</vt:lpstr>
      <vt:lpstr>PowerPoint Presentation</vt:lpstr>
      <vt:lpstr>PowerPoint Presentation</vt:lpstr>
      <vt:lpstr>PowerPoint Presentation</vt:lpstr>
      <vt:lpstr>PowerPoint Presentation</vt:lpstr>
      <vt:lpstr>PowerPoint Presentation</vt:lpstr>
      <vt:lpstr> 7 Lean Principles </vt:lpstr>
      <vt:lpstr>Lean History (I)</vt:lpstr>
      <vt:lpstr>Lean History (II)</vt:lpstr>
      <vt:lpstr>Eliminate Waste (I)</vt:lpstr>
      <vt:lpstr>Eliminate Waste (II)</vt:lpstr>
      <vt:lpstr>1. Eliminate waste.</vt:lpstr>
      <vt:lpstr>DETAILS FOR UNDERSTANDING</vt:lpstr>
      <vt:lpstr>2. Build quality</vt:lpstr>
      <vt:lpstr>3. Create knowledge.</vt:lpstr>
      <vt:lpstr>4. Defer commitment.</vt:lpstr>
      <vt:lpstr>5. Deliver fast.</vt:lpstr>
      <vt:lpstr>. 6. Respect people.</vt:lpstr>
      <vt:lpstr>7. Optimize the whole.</vt:lpstr>
      <vt:lpstr>Summary of the points</vt:lpstr>
      <vt:lpstr>PowerPoint Presentation</vt:lpstr>
      <vt:lpstr>PowerPoint Presentation</vt:lpstr>
      <vt:lpstr>Fifth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Engr .M Umer Haroon .</cp:lastModifiedBy>
  <cp:revision>39</cp:revision>
  <dcterms:created xsi:type="dcterms:W3CDTF">2023-01-23T10:36:57Z</dcterms:created>
  <dcterms:modified xsi:type="dcterms:W3CDTF">2023-02-22T18:08:21Z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