
<file path=[Content_Types].xml><?xml version="1.0" encoding="utf-8"?>
<Types xmlns="http://schemas.openxmlformats.org/package/2006/content-types">
  <Default Extension="docx" ContentType="application/vnd.openxmlformats-officedocument.wordprocessingml.documen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4"/>
  </p:sldMasterIdLst>
  <p:notesMasterIdLst>
    <p:notesMasterId r:id="rId49"/>
  </p:notesMasterIdLst>
  <p:handoutMasterIdLst>
    <p:handoutMasterId r:id="rId50"/>
  </p:handoutMasterIdLst>
  <p:sldIdLst>
    <p:sldId id="256" r:id="rId5"/>
    <p:sldId id="261" r:id="rId6"/>
    <p:sldId id="304" r:id="rId7"/>
    <p:sldId id="305" r:id="rId8"/>
    <p:sldId id="278" r:id="rId9"/>
    <p:sldId id="306" r:id="rId10"/>
    <p:sldId id="302" r:id="rId11"/>
    <p:sldId id="279" r:id="rId12"/>
    <p:sldId id="280" r:id="rId13"/>
    <p:sldId id="257" r:id="rId14"/>
    <p:sldId id="303" r:id="rId15"/>
    <p:sldId id="307" r:id="rId16"/>
    <p:sldId id="281" r:id="rId17"/>
    <p:sldId id="309" r:id="rId18"/>
    <p:sldId id="282" r:id="rId19"/>
    <p:sldId id="283" r:id="rId20"/>
    <p:sldId id="285" r:id="rId21"/>
    <p:sldId id="286" r:id="rId22"/>
    <p:sldId id="287" r:id="rId23"/>
    <p:sldId id="259" r:id="rId24"/>
    <p:sldId id="310" r:id="rId25"/>
    <p:sldId id="288" r:id="rId26"/>
    <p:sldId id="260" r:id="rId27"/>
    <p:sldId id="314" r:id="rId28"/>
    <p:sldId id="353" r:id="rId29"/>
    <p:sldId id="354" r:id="rId30"/>
    <p:sldId id="269" r:id="rId31"/>
    <p:sldId id="382" r:id="rId32"/>
    <p:sldId id="384" r:id="rId33"/>
    <p:sldId id="311" r:id="rId34"/>
    <p:sldId id="385" r:id="rId35"/>
    <p:sldId id="312" r:id="rId36"/>
    <p:sldId id="366" r:id="rId37"/>
    <p:sldId id="390" r:id="rId38"/>
    <p:sldId id="391" r:id="rId39"/>
    <p:sldId id="392" r:id="rId40"/>
    <p:sldId id="393" r:id="rId41"/>
    <p:sldId id="389" r:id="rId42"/>
    <p:sldId id="313" r:id="rId43"/>
    <p:sldId id="355" r:id="rId44"/>
    <p:sldId id="386" r:id="rId45"/>
    <p:sldId id="387" r:id="rId46"/>
    <p:sldId id="297" r:id="rId47"/>
    <p:sldId id="29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0877" autoAdjust="0"/>
  </p:normalViewPr>
  <p:slideViewPr>
    <p:cSldViewPr snapToGrid="0" showGuides="1">
      <p:cViewPr varScale="1">
        <p:scale>
          <a:sx n="114" d="100"/>
          <a:sy n="114" d="100"/>
        </p:scale>
        <p:origin x="414" y="114"/>
      </p:cViewPr>
      <p:guideLst>
        <p:guide orient="horz" pos="2160"/>
        <p:guide pos="3840"/>
      </p:guideLst>
    </p:cSldViewPr>
  </p:slideViewPr>
  <p:notesTextViewPr>
    <p:cViewPr>
      <p:scale>
        <a:sx n="3" d="2"/>
        <a:sy n="3" d="2"/>
      </p:scale>
      <p:origin x="0" y="0"/>
    </p:cViewPr>
  </p:notesTextViewPr>
  <p:sorterViewPr>
    <p:cViewPr>
      <p:scale>
        <a:sx n="100" d="100"/>
        <a:sy n="100" d="100"/>
      </p:scale>
      <p:origin x="0" y="-2454"/>
    </p:cViewPr>
  </p:sorterViewPr>
  <p:notesViewPr>
    <p:cSldViewPr snapToGrid="0" showGuides="1">
      <p:cViewPr varScale="1">
        <p:scale>
          <a:sx n="60" d="100"/>
          <a:sy n="60" d="100"/>
        </p:scale>
        <p:origin x="3187"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69671B-947A-44A3-A764-A91E66D469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B4B23CC-4610-41C4-A0CF-67A30700C47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7299BE-0F96-4D8C-8AC3-AFAE1A841C66}" type="datetimeFigureOut">
              <a:rPr lang="en-US" smtClean="0"/>
              <a:t>2/27/2023</a:t>
            </a:fld>
            <a:endParaRPr lang="en-US" dirty="0"/>
          </a:p>
        </p:txBody>
      </p:sp>
      <p:sp>
        <p:nvSpPr>
          <p:cNvPr id="4" name="Footer Placeholder 3">
            <a:extLst>
              <a:ext uri="{FF2B5EF4-FFF2-40B4-BE49-F238E27FC236}">
                <a16:creationId xmlns:a16="http://schemas.microsoft.com/office/drawing/2014/main" id="{1F94FC55-2324-40BC-8420-15EC835D957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3EC604-E5A5-4A58-AC5A-211F83D37C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3B048B-0EBA-466F-928F-37073F3BFB70}" type="slidenum">
              <a:rPr lang="en-US" smtClean="0"/>
              <a:t>‹#›</a:t>
            </a:fld>
            <a:endParaRPr lang="en-US" dirty="0"/>
          </a:p>
        </p:txBody>
      </p:sp>
    </p:spTree>
    <p:extLst>
      <p:ext uri="{BB962C8B-B14F-4D97-AF65-F5344CB8AC3E}">
        <p14:creationId xmlns:p14="http://schemas.microsoft.com/office/powerpoint/2010/main" val="4065507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692AC-01A2-4EFF-966B-504F28E82D7A}" type="datetimeFigureOut">
              <a:rPr lang="en-US" noProof="0" smtClean="0"/>
              <a:t>2/27/2023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D498D-6977-40EC-8E5E-7EB644D5E759}" type="slidenum">
              <a:rPr lang="en-US" noProof="0" smtClean="0"/>
              <a:t>‹#›</a:t>
            </a:fld>
            <a:endParaRPr lang="en-US" noProof="0" dirty="0"/>
          </a:p>
        </p:txBody>
      </p:sp>
    </p:spTree>
    <p:extLst>
      <p:ext uri="{BB962C8B-B14F-4D97-AF65-F5344CB8AC3E}">
        <p14:creationId xmlns:p14="http://schemas.microsoft.com/office/powerpoint/2010/main" val="1352264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1</a:t>
            </a:fld>
            <a:endParaRPr lang="en-US" dirty="0"/>
          </a:p>
        </p:txBody>
      </p:sp>
    </p:spTree>
    <p:extLst>
      <p:ext uri="{BB962C8B-B14F-4D97-AF65-F5344CB8AC3E}">
        <p14:creationId xmlns:p14="http://schemas.microsoft.com/office/powerpoint/2010/main" val="3812783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2</a:t>
            </a:fld>
            <a:endParaRPr lang="en-US" dirty="0"/>
          </a:p>
        </p:txBody>
      </p:sp>
    </p:spTree>
    <p:extLst>
      <p:ext uri="{BB962C8B-B14F-4D97-AF65-F5344CB8AC3E}">
        <p14:creationId xmlns:p14="http://schemas.microsoft.com/office/powerpoint/2010/main" val="365742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Requirements abstraction, as defined by Alan M. Davis in his book "Software Requirements: Objects, Functions, and States", is the process of identifying the most important and essential aspects of a system's requirements, and simplifying them into a more manageable set of functional requirements.</a:t>
            </a:r>
            <a:endParaRPr lang="en-PK" dirty="0"/>
          </a:p>
        </p:txBody>
      </p:sp>
      <p:sp>
        <p:nvSpPr>
          <p:cNvPr id="4" name="Slide Number Placeholder 3"/>
          <p:cNvSpPr>
            <a:spLocks noGrp="1"/>
          </p:cNvSpPr>
          <p:nvPr>
            <p:ph type="sldNum" sz="quarter" idx="5"/>
          </p:nvPr>
        </p:nvSpPr>
        <p:spPr/>
        <p:txBody>
          <a:bodyPr/>
          <a:lstStyle/>
          <a:p>
            <a:fld id="{4AED498D-6977-40EC-8E5E-7EB644D5E759}" type="slidenum">
              <a:rPr lang="en-US" noProof="0" smtClean="0"/>
              <a:t>8</a:t>
            </a:fld>
            <a:endParaRPr lang="en-US" noProof="0" dirty="0"/>
          </a:p>
        </p:txBody>
      </p:sp>
    </p:spTree>
    <p:extLst>
      <p:ext uri="{BB962C8B-B14F-4D97-AF65-F5344CB8AC3E}">
        <p14:creationId xmlns:p14="http://schemas.microsoft.com/office/powerpoint/2010/main" val="3193347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43</a:t>
            </a:fld>
            <a:endParaRPr lang="en-US" dirty="0"/>
          </a:p>
        </p:txBody>
      </p:sp>
    </p:spTree>
    <p:extLst>
      <p:ext uri="{BB962C8B-B14F-4D97-AF65-F5344CB8AC3E}">
        <p14:creationId xmlns:p14="http://schemas.microsoft.com/office/powerpoint/2010/main" val="1977655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44</a:t>
            </a:fld>
            <a:endParaRPr lang="en-US" dirty="0"/>
          </a:p>
        </p:txBody>
      </p:sp>
    </p:spTree>
    <p:extLst>
      <p:ext uri="{BB962C8B-B14F-4D97-AF65-F5344CB8AC3E}">
        <p14:creationId xmlns:p14="http://schemas.microsoft.com/office/powerpoint/2010/main" val="3871332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accent1">
                    <a:lumMod val="40000"/>
                    <a:lumOff val="60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D96A7EE9-F079-4AED-9858-DCD74447B2DE}" type="datetime1">
              <a:rPr lang="en-US" smtClean="0"/>
              <a:t>2/27/2023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dirty="0"/>
              <a:t>TEACH A COURSE</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7" name="Rectangle 6">
            <a:extLst>
              <a:ext uri="{FF2B5EF4-FFF2-40B4-BE49-F238E27FC236}">
                <a16:creationId xmlns:a16="http://schemas.microsoft.com/office/drawing/2014/main" id="{28FFFC33-8D3D-A6D5-20FE-9AB62F6CF511}"/>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4271504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1821FD72-49BE-4A27-B81D-6695ECD46A0C}" type="datetime1">
              <a:rPr lang="en-US" smtClean="0"/>
              <a:t>2/27/2023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TEACH A COURSE</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ED03E571-AF56-D3B8-F04D-5950A1DB9DAB}"/>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872940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92C4CF0-BD34-45B4-94FF-59AD3A70A72E}"/>
              </a:ext>
            </a:extLst>
          </p:cNvPr>
          <p:cNvSpPr>
            <a:spLocks noGrp="1"/>
          </p:cNvSpPr>
          <p:nvPr>
            <p:ph type="pic" sz="quarter" idx="13"/>
          </p:nvPr>
        </p:nvSpPr>
        <p:spPr>
          <a:xfrm>
            <a:off x="0" y="0"/>
            <a:ext cx="12192000" cy="6400165"/>
          </a:xfrm>
          <a:noFill/>
        </p:spPr>
        <p:txBody>
          <a:bodyPr lIns="0" tIns="792000" anchor="ctr" anchorCtr="0"/>
          <a:lstStyle>
            <a:lvl1pPr algn="ctr">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16D90D66-BCB9-4229-A829-628874352AC0}"/>
              </a:ext>
            </a:extLst>
          </p:cNvPr>
          <p:cNvSpPr/>
          <p:nvPr/>
        </p:nvSpPr>
        <p:spPr>
          <a:xfrm>
            <a:off x="4804496" y="0"/>
            <a:ext cx="7387504" cy="6446520"/>
          </a:xfrm>
          <a:prstGeom prst="rect">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D7110AB5-E047-427B-9192-3F2FCCB479A8}"/>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488254"/>
            <a:ext cx="3517567" cy="1087974"/>
          </a:xfrm>
        </p:spPr>
        <p:txBody>
          <a:bodyPr anchor="b">
            <a:normAutofit/>
          </a:bodyPr>
          <a:lstStyle>
            <a:lvl1pPr>
              <a:lnSpc>
                <a:spcPct val="90000"/>
              </a:lnSpc>
              <a:defRPr sz="3600" b="0">
                <a:solidFill>
                  <a:schemeClr val="accent1">
                    <a:lumMod val="50000"/>
                  </a:schemeClr>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03625" y="2038720"/>
            <a:ext cx="3517567" cy="3311706"/>
          </a:xfrm>
        </p:spPr>
        <p:txBody>
          <a:bodyPr lIns="91440" rIns="91440">
            <a:normAutofit/>
          </a:bodyPr>
          <a:lstStyle>
            <a:lvl1pPr marL="216000" indent="-216000">
              <a:spcAft>
                <a:spcPts val="0"/>
              </a:spcAft>
              <a:buFont typeface="Wingdings" panose="05000000000000000000" pitchFamily="2" charset="2"/>
              <a:buChar char="§"/>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5">
            <a:extLst>
              <a:ext uri="{FF2B5EF4-FFF2-40B4-BE49-F238E27FC236}">
                <a16:creationId xmlns:a16="http://schemas.microsoft.com/office/drawing/2014/main" id="{00A2BA60-500D-4BD0-8C7F-2936FDDD1586}"/>
              </a:ext>
            </a:extLst>
          </p:cNvPr>
          <p:cNvSpPr>
            <a:spLocks noGrp="1"/>
          </p:cNvSpPr>
          <p:nvPr>
            <p:ph type="dt" sz="half" idx="10"/>
          </p:nvPr>
        </p:nvSpPr>
        <p:spPr>
          <a:xfrm>
            <a:off x="8218426" y="6446838"/>
            <a:ext cx="2584850" cy="365125"/>
          </a:xfrm>
        </p:spPr>
        <p:txBody>
          <a:bodyPr/>
          <a:lstStyle/>
          <a:p>
            <a:fld id="{397F0DEF-140C-43BE-9FE2-8C6F0F16B2BD}" type="datetime1">
              <a:rPr lang="en-US" smtClean="0"/>
              <a:t>2/27/2023</a:t>
            </a:fld>
            <a:endParaRPr lang="en-US" dirty="0"/>
          </a:p>
        </p:txBody>
      </p:sp>
      <p:sp>
        <p:nvSpPr>
          <p:cNvPr id="13" name="Footer Placeholder 6">
            <a:extLst>
              <a:ext uri="{FF2B5EF4-FFF2-40B4-BE49-F238E27FC236}">
                <a16:creationId xmlns:a16="http://schemas.microsoft.com/office/drawing/2014/main" id="{371A0A82-5458-43A1-AD4C-A4FF7CD09F10}"/>
              </a:ext>
            </a:extLst>
          </p:cNvPr>
          <p:cNvSpPr>
            <a:spLocks noGrp="1"/>
          </p:cNvSpPr>
          <p:nvPr>
            <p:ph type="ftr" sz="quarter" idx="11"/>
          </p:nvPr>
        </p:nvSpPr>
        <p:spPr>
          <a:xfrm>
            <a:off x="643051" y="6446838"/>
            <a:ext cx="6818262" cy="365125"/>
          </a:xfrm>
        </p:spPr>
        <p:txBody>
          <a:bodyPr/>
          <a:lstStyle/>
          <a:p>
            <a:r>
              <a:rPr lang="en-US" dirty="0"/>
              <a:t>TEACH A COURSE</a:t>
            </a:r>
          </a:p>
        </p:txBody>
      </p:sp>
      <p:sp>
        <p:nvSpPr>
          <p:cNvPr id="14" name="Slide Number Placeholder 7">
            <a:extLst>
              <a:ext uri="{FF2B5EF4-FFF2-40B4-BE49-F238E27FC236}">
                <a16:creationId xmlns:a16="http://schemas.microsoft.com/office/drawing/2014/main" id="{2ABD9582-0263-41AF-B003-2E748948571F}"/>
              </a:ext>
            </a:extLst>
          </p:cNvPr>
          <p:cNvSpPr>
            <a:spLocks noGrp="1"/>
          </p:cNvSpPr>
          <p:nvPr>
            <p:ph type="sldNum" sz="quarter" idx="12"/>
          </p:nvPr>
        </p:nvSpPr>
        <p:spPr>
          <a:xfrm>
            <a:off x="10930596" y="6446838"/>
            <a:ext cx="617912" cy="365125"/>
          </a:xfrm>
        </p:spPr>
        <p:txBody>
          <a:bodyPr/>
          <a:lstStyle/>
          <a:p>
            <a:fld id="{3A98EE3D-8CD1-4C3F-BD1C-C98C9596463C}" type="slidenum">
              <a:rPr lang="en-US" smtClean="0"/>
              <a:t>‹#›</a:t>
            </a:fld>
            <a:endParaRPr lang="en-US" dirty="0"/>
          </a:p>
        </p:txBody>
      </p:sp>
      <p:sp>
        <p:nvSpPr>
          <p:cNvPr id="5" name="Picture Placeholder 4">
            <a:extLst>
              <a:ext uri="{FF2B5EF4-FFF2-40B4-BE49-F238E27FC236}">
                <a16:creationId xmlns:a16="http://schemas.microsoft.com/office/drawing/2014/main" id="{FF66DD5E-2E55-4BFB-8214-2B5C5051F287}"/>
              </a:ext>
            </a:extLst>
          </p:cNvPr>
          <p:cNvSpPr>
            <a:spLocks noGrp="1"/>
          </p:cNvSpPr>
          <p:nvPr>
            <p:ph type="pic" sz="quarter" idx="14"/>
          </p:nvPr>
        </p:nvSpPr>
        <p:spPr>
          <a:xfrm>
            <a:off x="5599113" y="1692275"/>
            <a:ext cx="6592887" cy="3190875"/>
          </a:xfrm>
          <a:solidFill>
            <a:schemeClr val="bg1">
              <a:lumMod val="85000"/>
              <a:alpha val="50000"/>
            </a:schemeClr>
          </a:solidFill>
        </p:spPr>
        <p:txBody>
          <a:bodyPr anchor="ctr" anchorCtr="0"/>
          <a:lstStyle>
            <a:lvl1pPr algn="ctr">
              <a:defRPr/>
            </a:lvl1pPr>
          </a:lstStyle>
          <a:p>
            <a:r>
              <a:rPr lang="en-US"/>
              <a:t>Click icon to add picture</a:t>
            </a:r>
            <a:endParaRPr lang="ru-RU" dirty="0"/>
          </a:p>
        </p:txBody>
      </p:sp>
      <p:cxnSp>
        <p:nvCxnSpPr>
          <p:cNvPr id="16" name="Straight Connector 15">
            <a:extLst>
              <a:ext uri="{FF2B5EF4-FFF2-40B4-BE49-F238E27FC236}">
                <a16:creationId xmlns:a16="http://schemas.microsoft.com/office/drawing/2014/main" id="{76A38BEF-96DA-4CBE-8464-985906D9F5F1}"/>
              </a:ext>
            </a:extLst>
          </p:cNvPr>
          <p:cNvCxnSpPr>
            <a:cxnSpLocks/>
          </p:cNvCxnSpPr>
          <p:nvPr userDrawn="1"/>
        </p:nvCxnSpPr>
        <p:spPr>
          <a:xfrm>
            <a:off x="723686" y="1767848"/>
            <a:ext cx="3291840" cy="0"/>
          </a:xfrm>
          <a:prstGeom prst="line">
            <a:avLst/>
          </a:prstGeom>
          <a:ln w="15875">
            <a:solidFill>
              <a:srgbClr val="262626"/>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6C5B1450-F86A-12C0-28A4-8CB94DD587C3}"/>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577394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F262E62-E8FA-42DE-BC7E-BA73A13FCBFF}"/>
              </a:ext>
            </a:extLst>
          </p:cNvPr>
          <p:cNvSpPr>
            <a:spLocks noGrp="1"/>
          </p:cNvSpPr>
          <p:nvPr>
            <p:ph type="pic" sz="quarter" idx="15"/>
          </p:nvPr>
        </p:nvSpPr>
        <p:spPr>
          <a:xfrm>
            <a:off x="0" y="0"/>
            <a:ext cx="12193200" cy="6400800"/>
          </a:xfrm>
        </p:spPr>
        <p:txBody>
          <a:bodyPr anchor="ctr" anchorCtr="0"/>
          <a:lstStyle>
            <a:lvl1pPr algn="ctr">
              <a:defRPr/>
            </a:lvl1pPr>
          </a:lstStyle>
          <a:p>
            <a:r>
              <a:rPr lang="en-US"/>
              <a:t>Click icon to add picture</a:t>
            </a:r>
            <a:endParaRPr lang="en-US" dirty="0"/>
          </a:p>
        </p:txBody>
      </p:sp>
      <p:sp>
        <p:nvSpPr>
          <p:cNvPr id="5" name="Text Placeholder 4">
            <a:extLst>
              <a:ext uri="{FF2B5EF4-FFF2-40B4-BE49-F238E27FC236}">
                <a16:creationId xmlns:a16="http://schemas.microsoft.com/office/drawing/2014/main" id="{3B957EED-32E8-4384-BFBB-06742F30AA87}"/>
              </a:ext>
            </a:extLst>
          </p:cNvPr>
          <p:cNvSpPr>
            <a:spLocks noGrp="1"/>
          </p:cNvSpPr>
          <p:nvPr>
            <p:ph type="body" sz="quarter" idx="14" hasCustomPrompt="1"/>
          </p:nvPr>
        </p:nvSpPr>
        <p:spPr>
          <a:xfrm>
            <a:off x="5356422" y="5034909"/>
            <a:ext cx="6835291" cy="817251"/>
          </a:xfrm>
          <a:solidFill>
            <a:srgbClr val="262626"/>
          </a:solidFill>
        </p:spPr>
        <p:txBody>
          <a:bodyPr lIns="396000" tIns="0" anchor="ctr" anchorCtr="0">
            <a:normAutofit/>
          </a:bodyPr>
          <a:lstStyle>
            <a:lvl1pPr>
              <a:defRPr sz="2400">
                <a:solidFill>
                  <a:schemeClr val="accent1">
                    <a:lumMod val="40000"/>
                    <a:lumOff val="60000"/>
                  </a:schemeClr>
                </a:solidFill>
              </a:defRPr>
            </a:lvl1pPr>
            <a:lvl2pPr>
              <a:defRPr>
                <a:solidFill>
                  <a:schemeClr val="bg1"/>
                </a:solidFill>
              </a:defRPr>
            </a:lvl2pPr>
            <a:lvl3pPr>
              <a:defRPr>
                <a:solidFill>
                  <a:schemeClr val="bg1"/>
                </a:solidFill>
              </a:defRPr>
            </a:lvl3pPr>
            <a:lvl4pPr>
              <a:defRPr>
                <a:solidFill>
                  <a:schemeClr val="bg1"/>
                </a:solidFill>
              </a:defRPr>
            </a:lvl4pPr>
          </a:lstStyle>
          <a:p>
            <a:pPr lvl="0"/>
            <a:r>
              <a:rPr lang="en-US" dirty="0"/>
              <a:t>Subtitle</a:t>
            </a:r>
            <a:endParaRPr lang="ru-RU" dirty="0"/>
          </a:p>
        </p:txBody>
      </p:sp>
      <p:sp>
        <p:nvSpPr>
          <p:cNvPr id="15" name="Title 14">
            <a:extLst>
              <a:ext uri="{FF2B5EF4-FFF2-40B4-BE49-F238E27FC236}">
                <a16:creationId xmlns:a16="http://schemas.microsoft.com/office/drawing/2014/main" id="{23EC876B-6AD7-452A-94C9-45B89DA7D7D0}"/>
              </a:ext>
            </a:extLst>
          </p:cNvPr>
          <p:cNvSpPr>
            <a:spLocks noGrp="1"/>
          </p:cNvSpPr>
          <p:nvPr>
            <p:ph type="title" hasCustomPrompt="1"/>
          </p:nvPr>
        </p:nvSpPr>
        <p:spPr>
          <a:xfrm>
            <a:off x="5356143" y="3975295"/>
            <a:ext cx="6835858" cy="1089350"/>
          </a:xfrm>
          <a:custGeom>
            <a:avLst/>
            <a:gdLst>
              <a:gd name="connsiteX0" fmla="*/ 0 w 6906198"/>
              <a:gd name="connsiteY0" fmla="*/ 0 h 1089350"/>
              <a:gd name="connsiteX1" fmla="*/ 6906198 w 6906198"/>
              <a:gd name="connsiteY1" fmla="*/ 0 h 1089350"/>
              <a:gd name="connsiteX2" fmla="*/ 6906198 w 6906198"/>
              <a:gd name="connsiteY2" fmla="*/ 1089350 h 1089350"/>
              <a:gd name="connsiteX3" fmla="*/ 3805731 w 6906198"/>
              <a:gd name="connsiteY3" fmla="*/ 1089350 h 1089350"/>
              <a:gd name="connsiteX4" fmla="*/ 218470 w 6906198"/>
              <a:gd name="connsiteY4" fmla="*/ 1089350 h 1089350"/>
              <a:gd name="connsiteX5" fmla="*/ 0 w 6906198"/>
              <a:gd name="connsiteY5" fmla="*/ 1089350 h 108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06198" h="1089350">
                <a:moveTo>
                  <a:pt x="0" y="0"/>
                </a:moveTo>
                <a:lnTo>
                  <a:pt x="6906198" y="0"/>
                </a:lnTo>
                <a:lnTo>
                  <a:pt x="6906198" y="1089350"/>
                </a:lnTo>
                <a:lnTo>
                  <a:pt x="3805731" y="1089350"/>
                </a:lnTo>
                <a:lnTo>
                  <a:pt x="218470" y="1089350"/>
                </a:lnTo>
                <a:lnTo>
                  <a:pt x="0" y="1089350"/>
                </a:lnTo>
                <a:close/>
              </a:path>
            </a:pathLst>
          </a:custGeom>
          <a:solidFill>
            <a:srgbClr val="262626"/>
          </a:solidFill>
        </p:spPr>
        <p:txBody>
          <a:bodyPr wrap="square" lIns="396000" tIns="252000" anchor="t" anchorCtr="0">
            <a:noAutofit/>
          </a:bodyPr>
          <a:lstStyle>
            <a:lvl1pPr>
              <a:lnSpc>
                <a:spcPct val="90000"/>
              </a:lnSpc>
              <a:defRPr sz="3600" b="0">
                <a:solidFill>
                  <a:schemeClr val="bg1"/>
                </a:solidFill>
              </a:defRPr>
            </a:lvl1pPr>
          </a:lstStyle>
          <a:p>
            <a:r>
              <a:rPr lang="en-US" dirty="0"/>
              <a:t>First Lesson Summary</a:t>
            </a:r>
          </a:p>
        </p:txBody>
      </p:sp>
      <p:sp>
        <p:nvSpPr>
          <p:cNvPr id="11" name="Rectangle 10">
            <a:extLst>
              <a:ext uri="{FF2B5EF4-FFF2-40B4-BE49-F238E27FC236}">
                <a16:creationId xmlns:a16="http://schemas.microsoft.com/office/drawing/2014/main" id="{D7110AB5-E047-427B-9192-3F2FCCB479A8}"/>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 Placeholder 3"/>
          <p:cNvSpPr>
            <a:spLocks noGrp="1"/>
          </p:cNvSpPr>
          <p:nvPr>
            <p:ph type="body" sz="half" idx="2"/>
          </p:nvPr>
        </p:nvSpPr>
        <p:spPr>
          <a:xfrm>
            <a:off x="678635" y="0"/>
            <a:ext cx="3998873" cy="5852160"/>
          </a:xfrm>
          <a:solidFill>
            <a:srgbClr val="262626"/>
          </a:solidFill>
        </p:spPr>
        <p:txBody>
          <a:bodyPr lIns="360000" tIns="46800" rIns="360000" anchor="ctr" anchorCtr="0">
            <a:normAutofit/>
          </a:bodyPr>
          <a:lstStyle>
            <a:lvl1pPr marL="0" indent="0">
              <a:buNone/>
              <a:defRPr lang="en-US" dirty="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5">
            <a:extLst>
              <a:ext uri="{FF2B5EF4-FFF2-40B4-BE49-F238E27FC236}">
                <a16:creationId xmlns:a16="http://schemas.microsoft.com/office/drawing/2014/main" id="{00A2BA60-500D-4BD0-8C7F-2936FDDD1586}"/>
              </a:ext>
            </a:extLst>
          </p:cNvPr>
          <p:cNvSpPr>
            <a:spLocks noGrp="1"/>
          </p:cNvSpPr>
          <p:nvPr>
            <p:ph type="dt" sz="half" idx="10"/>
          </p:nvPr>
        </p:nvSpPr>
        <p:spPr>
          <a:xfrm>
            <a:off x="8218426" y="6446838"/>
            <a:ext cx="2584850" cy="365125"/>
          </a:xfrm>
        </p:spPr>
        <p:txBody>
          <a:bodyPr/>
          <a:lstStyle/>
          <a:p>
            <a:fld id="{9071F196-4D99-4CA1-AF3D-D9270AA86530}" type="datetime1">
              <a:rPr lang="en-US" smtClean="0"/>
              <a:t>2/27/2023</a:t>
            </a:fld>
            <a:endParaRPr lang="en-US" dirty="0"/>
          </a:p>
        </p:txBody>
      </p:sp>
      <p:sp>
        <p:nvSpPr>
          <p:cNvPr id="13" name="Footer Placeholder 6">
            <a:extLst>
              <a:ext uri="{FF2B5EF4-FFF2-40B4-BE49-F238E27FC236}">
                <a16:creationId xmlns:a16="http://schemas.microsoft.com/office/drawing/2014/main" id="{371A0A82-5458-43A1-AD4C-A4FF7CD09F10}"/>
              </a:ext>
            </a:extLst>
          </p:cNvPr>
          <p:cNvSpPr>
            <a:spLocks noGrp="1"/>
          </p:cNvSpPr>
          <p:nvPr>
            <p:ph type="ftr" sz="quarter" idx="11"/>
          </p:nvPr>
        </p:nvSpPr>
        <p:spPr>
          <a:xfrm>
            <a:off x="643051" y="6446838"/>
            <a:ext cx="6818262" cy="365125"/>
          </a:xfrm>
        </p:spPr>
        <p:txBody>
          <a:bodyPr/>
          <a:lstStyle/>
          <a:p>
            <a:r>
              <a:rPr lang="en-US" dirty="0"/>
              <a:t>TEACH A COURSE</a:t>
            </a:r>
          </a:p>
        </p:txBody>
      </p:sp>
      <p:sp>
        <p:nvSpPr>
          <p:cNvPr id="14" name="Slide Number Placeholder 7">
            <a:extLst>
              <a:ext uri="{FF2B5EF4-FFF2-40B4-BE49-F238E27FC236}">
                <a16:creationId xmlns:a16="http://schemas.microsoft.com/office/drawing/2014/main" id="{2ABD9582-0263-41AF-B003-2E748948571F}"/>
              </a:ext>
            </a:extLst>
          </p:cNvPr>
          <p:cNvSpPr>
            <a:spLocks noGrp="1"/>
          </p:cNvSpPr>
          <p:nvPr>
            <p:ph type="sldNum" sz="quarter" idx="12"/>
          </p:nvPr>
        </p:nvSpPr>
        <p:spPr>
          <a:xfrm>
            <a:off x="10930596" y="6446838"/>
            <a:ext cx="617912" cy="365125"/>
          </a:xfrm>
        </p:spPr>
        <p:txBody>
          <a:bodyPr/>
          <a:lstStyle/>
          <a:p>
            <a:fld id="{3A98EE3D-8CD1-4C3F-BD1C-C98C9596463C}" type="slidenum">
              <a:rPr lang="en-US" smtClean="0"/>
              <a:t>‹#›</a:t>
            </a:fld>
            <a:endParaRPr lang="en-US" dirty="0"/>
          </a:p>
        </p:txBody>
      </p:sp>
      <p:sp>
        <p:nvSpPr>
          <p:cNvPr id="2" name="Rectangle 1">
            <a:extLst>
              <a:ext uri="{FF2B5EF4-FFF2-40B4-BE49-F238E27FC236}">
                <a16:creationId xmlns:a16="http://schemas.microsoft.com/office/drawing/2014/main" id="{F5B55352-8616-4865-366E-663809A29435}"/>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99412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chemeClr val="accent1">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CB475C95-6709-4448-8164-8B465DDBFDB6}" type="datetime1">
              <a:rPr lang="en-US" smtClean="0"/>
              <a:t>2/27/2023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r>
              <a:rPr lang="en-US" dirty="0"/>
              <a:t>TEACH A COURSE</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9" name="Rectangle 8">
            <a:extLst>
              <a:ext uri="{FF2B5EF4-FFF2-40B4-BE49-F238E27FC236}">
                <a16:creationId xmlns:a16="http://schemas.microsoft.com/office/drawing/2014/main" id="{73796825-CA5E-BFB2-A993-4138C6EC5AAB}"/>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2192319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72936"/>
            <a:ext cx="10972800" cy="3853227"/>
          </a:xfrm>
          <a:prstGeom prst="rect">
            <a:avLst/>
          </a:prstGeom>
        </p:spPr>
        <p:txBody>
          <a:bodyPr/>
          <a:lstStyle>
            <a:lvl1pPr>
              <a:spcBef>
                <a:spcPts val="600"/>
              </a:spcBef>
              <a:spcAft>
                <a:spcPts val="600"/>
              </a:spcAft>
              <a:buFont typeface="Wingdings" charset="2"/>
              <a:buChar char="²"/>
              <a:defRPr sz="2400">
                <a:solidFill>
                  <a:srgbClr val="262626"/>
                </a:solidFill>
                <a:latin typeface="Arial"/>
                <a:cs typeface="Arial"/>
              </a:defRPr>
            </a:lvl1pPr>
            <a:lvl2pPr>
              <a:spcBef>
                <a:spcPts val="300"/>
              </a:spcBef>
              <a:spcAft>
                <a:spcPts val="300"/>
              </a:spcAft>
              <a:buFont typeface="Wingdings" charset="2"/>
              <a:buChar char="§"/>
              <a:defRPr sz="2000">
                <a:solidFill>
                  <a:srgbClr val="262626"/>
                </a:solidFill>
                <a:latin typeface="Arial"/>
                <a:cs typeface="Arial"/>
              </a:defRPr>
            </a:lvl2pPr>
            <a:lvl3pPr>
              <a:defRPr sz="1800">
                <a:solidFill>
                  <a:srgbClr val="262626"/>
                </a:solidFill>
                <a:latin typeface="Arial"/>
                <a:cs typeface="Arial"/>
              </a:defRPr>
            </a:lvl3pPr>
            <a:lvl4pPr>
              <a:defRPr sz="1800">
                <a:solidFill>
                  <a:srgbClr val="262626"/>
                </a:solidFill>
                <a:latin typeface="Arial"/>
                <a:cs typeface="Arial"/>
              </a:defRPr>
            </a:lvl4pPr>
            <a:lvl5pPr>
              <a:defRPr sz="1800">
                <a:solidFill>
                  <a:srgbClr val="262626"/>
                </a:solidFill>
                <a:latin typeface="Arial"/>
                <a:cs typeface="Aria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
        <p:nvSpPr>
          <p:cNvPr id="7" name="Rectangle 6">
            <a:extLst>
              <a:ext uri="{FF2B5EF4-FFF2-40B4-BE49-F238E27FC236}">
                <a16:creationId xmlns:a16="http://schemas.microsoft.com/office/drawing/2014/main" id="{3C02AD40-4EC3-E291-20AC-E27B6EF25532}"/>
              </a:ext>
            </a:extLst>
          </p:cNvPr>
          <p:cNvSpPr/>
          <p:nvPr userDrawn="1"/>
        </p:nvSpPr>
        <p:spPr>
          <a:xfrm>
            <a:off x="609600" y="6446838"/>
            <a:ext cx="11369040"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7AA57D8C-1673-0B88-A938-FF1C3BF46861}"/>
              </a:ext>
            </a:extLst>
          </p:cNvPr>
          <p:cNvSpPr>
            <a:spLocks noGrp="1"/>
          </p:cNvSpPr>
          <p:nvPr>
            <p:ph type="title"/>
          </p:nvPr>
        </p:nvSpPr>
        <p:spPr/>
        <p:txBody>
          <a:bodyPr/>
          <a:lstStyle>
            <a:lvl1pPr>
              <a:defRPr>
                <a:solidFill>
                  <a:srgbClr val="262626"/>
                </a:solidFill>
              </a:defRPr>
            </a:lvl1pPr>
          </a:lstStyle>
          <a:p>
            <a:r>
              <a:rPr lang="en-US" dirty="0"/>
              <a:t>Click to edit Master title style</a:t>
            </a:r>
          </a:p>
        </p:txBody>
      </p:sp>
    </p:spTree>
    <p:extLst>
      <p:ext uri="{BB962C8B-B14F-4D97-AF65-F5344CB8AC3E}">
        <p14:creationId xmlns:p14="http://schemas.microsoft.com/office/powerpoint/2010/main" val="2858356373"/>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userDrawn="1"/>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660C3818-5B7F-4F38-B42C-7D48EDABA17E}" type="datetime1">
              <a:rPr lang="en-US" smtClean="0"/>
              <a:t>2/27/2023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TEACH A COURSE</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4" name="Rectangle 3">
            <a:extLst>
              <a:ext uri="{FF2B5EF4-FFF2-40B4-BE49-F238E27FC236}">
                <a16:creationId xmlns:a16="http://schemas.microsoft.com/office/drawing/2014/main" id="{689EC199-041D-DF8C-0B64-1929DC3CB634}"/>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1408313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E9209D8F-547E-4C36-AE3A-50B051D9F239}" type="datetime1">
              <a:rPr lang="en-US" smtClean="0"/>
              <a:t>2/27/2023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TEACH A COURSE</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956B952F-8970-CDDB-6FFA-7457F7C1F80D}"/>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708160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hree Content">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6055A408-237F-4430-903D-49994B8E1677}" type="datetime1">
              <a:rPr lang="en-US" smtClean="0"/>
              <a:t>2/27/2023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TEACH A COURSE</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Picture Placeholder 5">
            <a:extLst>
              <a:ext uri="{FF2B5EF4-FFF2-40B4-BE49-F238E27FC236}">
                <a16:creationId xmlns:a16="http://schemas.microsoft.com/office/drawing/2014/main" id="{7BF857FE-9EDF-40AC-A282-858EC0C2C6A7}"/>
              </a:ext>
            </a:extLst>
          </p:cNvPr>
          <p:cNvSpPr>
            <a:spLocks noGrp="1"/>
          </p:cNvSpPr>
          <p:nvPr>
            <p:ph type="pic" sz="quarter" idx="13"/>
          </p:nvPr>
        </p:nvSpPr>
        <p:spPr>
          <a:xfrm>
            <a:off x="0" y="0"/>
            <a:ext cx="12192000" cy="6408000"/>
          </a:xfrm>
        </p:spPr>
        <p:txBody>
          <a:bodyPr anchor="ctr" anchorCtr="0">
            <a:normAutofit/>
          </a:bodyPr>
          <a:lstStyle>
            <a:lvl1pPr algn="ctr">
              <a:defRPr sz="1600"/>
            </a:lvl1pPr>
          </a:lstStyle>
          <a:p>
            <a:r>
              <a:rPr lang="en-US"/>
              <a:t>Click icon to add picture</a:t>
            </a:r>
            <a:endParaRPr lang="ru-RU" dirty="0"/>
          </a:p>
        </p:txBody>
      </p:sp>
      <p:sp>
        <p:nvSpPr>
          <p:cNvPr id="13" name="Title 7">
            <a:extLst>
              <a:ext uri="{FF2B5EF4-FFF2-40B4-BE49-F238E27FC236}">
                <a16:creationId xmlns:a16="http://schemas.microsoft.com/office/drawing/2014/main" id="{8BBD3378-DD0B-4070-88AA-07DEEA1B7A80}"/>
              </a:ext>
            </a:extLst>
          </p:cNvPr>
          <p:cNvSpPr>
            <a:spLocks noGrp="1"/>
          </p:cNvSpPr>
          <p:nvPr>
            <p:ph type="title"/>
          </p:nvPr>
        </p:nvSpPr>
        <p:spPr>
          <a:xfrm>
            <a:off x="0" y="0"/>
            <a:ext cx="12192000" cy="1296537"/>
          </a:xfrm>
          <a:solidFill>
            <a:schemeClr val="accent1">
              <a:lumMod val="40000"/>
              <a:lumOff val="60000"/>
              <a:alpha val="50000"/>
            </a:schemeClr>
          </a:solidFill>
        </p:spPr>
        <p:txBody>
          <a:bodyPr lIns="720000" tIns="108000" anchor="ctr" anchorCtr="0">
            <a:normAutofit/>
          </a:bodyPr>
          <a:lstStyle>
            <a:lvl1pPr>
              <a:defRPr sz="3600"/>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B8349DBD-05C9-497A-BAB7-08CE307FB98A}"/>
              </a:ext>
            </a:extLst>
          </p:cNvPr>
          <p:cNvSpPr>
            <a:spLocks noGrp="1"/>
          </p:cNvSpPr>
          <p:nvPr>
            <p:ph sz="half" idx="1"/>
          </p:nvPr>
        </p:nvSpPr>
        <p:spPr>
          <a:xfrm>
            <a:off x="744355" y="1812759"/>
            <a:ext cx="4954159"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2F227ADD-898B-46CB-92A8-AC4962D20811}"/>
              </a:ext>
            </a:extLst>
          </p:cNvPr>
          <p:cNvSpPr>
            <a:spLocks noGrp="1"/>
          </p:cNvSpPr>
          <p:nvPr>
            <p:ph sz="half" idx="2"/>
          </p:nvPr>
        </p:nvSpPr>
        <p:spPr>
          <a:xfrm>
            <a:off x="6499901" y="1812759"/>
            <a:ext cx="4954159"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8B0AF26B-41C3-4BBB-A8E9-8EAB965C6D7A}"/>
              </a:ext>
            </a:extLst>
          </p:cNvPr>
          <p:cNvCxnSpPr/>
          <p:nvPr userDrawn="1"/>
        </p:nvCxnSpPr>
        <p:spPr>
          <a:xfrm>
            <a:off x="-600" y="1283417"/>
            <a:ext cx="12193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5270CE74-C776-041D-64BD-AF10535709E0}"/>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1606789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Picture with Content">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274C8CE4-6594-4434-AA7B-C5DDAFBE02A0}" type="datetime1">
              <a:rPr lang="en-US" smtClean="0"/>
              <a:t>2/27/2023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TEACH A COURSE</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Picture Placeholder 5">
            <a:extLst>
              <a:ext uri="{FF2B5EF4-FFF2-40B4-BE49-F238E27FC236}">
                <a16:creationId xmlns:a16="http://schemas.microsoft.com/office/drawing/2014/main" id="{7BF857FE-9EDF-40AC-A282-858EC0C2C6A7}"/>
              </a:ext>
            </a:extLst>
          </p:cNvPr>
          <p:cNvSpPr>
            <a:spLocks noGrp="1"/>
          </p:cNvSpPr>
          <p:nvPr>
            <p:ph type="pic" sz="quarter" idx="13"/>
          </p:nvPr>
        </p:nvSpPr>
        <p:spPr>
          <a:xfrm>
            <a:off x="0" y="0"/>
            <a:ext cx="12192000" cy="6408000"/>
          </a:xfrm>
        </p:spPr>
        <p:txBody>
          <a:bodyPr anchor="ctr" anchorCtr="0">
            <a:normAutofit/>
          </a:bodyPr>
          <a:lstStyle>
            <a:lvl1pPr algn="ctr">
              <a:defRPr sz="1600"/>
            </a:lvl1pPr>
          </a:lstStyle>
          <a:p>
            <a:r>
              <a:rPr lang="en-US"/>
              <a:t>Click icon to add picture</a:t>
            </a:r>
            <a:endParaRPr lang="ru-RU" dirty="0"/>
          </a:p>
        </p:txBody>
      </p:sp>
      <p:sp>
        <p:nvSpPr>
          <p:cNvPr id="13" name="Title 7">
            <a:extLst>
              <a:ext uri="{FF2B5EF4-FFF2-40B4-BE49-F238E27FC236}">
                <a16:creationId xmlns:a16="http://schemas.microsoft.com/office/drawing/2014/main" id="{8BBD3378-DD0B-4070-88AA-07DEEA1B7A80}"/>
              </a:ext>
            </a:extLst>
          </p:cNvPr>
          <p:cNvSpPr>
            <a:spLocks noGrp="1"/>
          </p:cNvSpPr>
          <p:nvPr>
            <p:ph type="title"/>
          </p:nvPr>
        </p:nvSpPr>
        <p:spPr>
          <a:xfrm>
            <a:off x="0" y="0"/>
            <a:ext cx="12192000" cy="1296537"/>
          </a:xfrm>
          <a:solidFill>
            <a:schemeClr val="accent1">
              <a:lumMod val="40000"/>
              <a:lumOff val="60000"/>
              <a:alpha val="50000"/>
            </a:schemeClr>
          </a:solidFill>
        </p:spPr>
        <p:txBody>
          <a:bodyPr lIns="684000" tIns="108000" anchor="ctr" anchorCtr="0">
            <a:normAutofit/>
          </a:bodyPr>
          <a:lstStyle>
            <a:lvl1pPr>
              <a:defRPr sz="3600"/>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B8349DBD-05C9-497A-BAB7-08CE307FB98A}"/>
              </a:ext>
            </a:extLst>
          </p:cNvPr>
          <p:cNvSpPr>
            <a:spLocks noGrp="1"/>
          </p:cNvSpPr>
          <p:nvPr>
            <p:ph sz="half" idx="1"/>
          </p:nvPr>
        </p:nvSpPr>
        <p:spPr>
          <a:xfrm>
            <a:off x="747981" y="1812759"/>
            <a:ext cx="10905457" cy="40884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8B0AF26B-41C3-4BBB-A8E9-8EAB965C6D7A}"/>
              </a:ext>
            </a:extLst>
          </p:cNvPr>
          <p:cNvCxnSpPr/>
          <p:nvPr userDrawn="1"/>
        </p:nvCxnSpPr>
        <p:spPr>
          <a:xfrm>
            <a:off x="-600" y="1283417"/>
            <a:ext cx="12193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14BBFE9-AB19-A71F-0BA3-35C9C3F3F144}"/>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223432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_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C21F8EC-6CCD-434E-925E-0A9FF574DA19}"/>
              </a:ext>
            </a:extLst>
          </p:cNvPr>
          <p:cNvSpPr>
            <a:spLocks noGrp="1"/>
          </p:cNvSpPr>
          <p:nvPr>
            <p:ph type="pic" sz="quarter" idx="13"/>
          </p:nvPr>
        </p:nvSpPr>
        <p:spPr>
          <a:xfrm>
            <a:off x="0" y="1907362"/>
            <a:ext cx="12192000" cy="4493433"/>
          </a:xfrm>
        </p:spPr>
        <p:txBody>
          <a:bodyPr anchor="ctr" anchorCtr="0"/>
          <a:lstStyle>
            <a:lvl1pPr algn="ctr">
              <a:defRPr/>
            </a:lvl1pPr>
          </a:lstStyle>
          <a:p>
            <a:r>
              <a:rPr lang="en-US"/>
              <a:t>Click icon to add picture</a:t>
            </a:r>
            <a:endParaRPr lang="en-US" dirty="0"/>
          </a:p>
        </p:txBody>
      </p:sp>
      <p:sp>
        <p:nvSpPr>
          <p:cNvPr id="8" name="Title 7"/>
          <p:cNvSpPr>
            <a:spLocks noGrp="1"/>
          </p:cNvSpPr>
          <p:nvPr>
            <p:ph type="title"/>
          </p:nvPr>
        </p:nvSpPr>
        <p:spPr>
          <a:xfrm>
            <a:off x="1097280" y="230332"/>
            <a:ext cx="10058400" cy="1450757"/>
          </a:xfrm>
        </p:spPr>
        <p:txBody>
          <a:bodyPr/>
          <a:lstStyle/>
          <a:p>
            <a:r>
              <a:rPr lang="en-US"/>
              <a:t>Click to edit Master title style</a:t>
            </a:r>
            <a:endParaRPr lang="en-US" dirty="0"/>
          </a:p>
        </p:txBody>
      </p:sp>
      <p:sp>
        <p:nvSpPr>
          <p:cNvPr id="4" name="Content Placeholder 3"/>
          <p:cNvSpPr>
            <a:spLocks noGrp="1"/>
          </p:cNvSpPr>
          <p:nvPr>
            <p:ph sz="half" idx="2"/>
          </p:nvPr>
        </p:nvSpPr>
        <p:spPr>
          <a:xfrm>
            <a:off x="1097280" y="2464540"/>
            <a:ext cx="10058400"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 name="Straight Connector 4">
            <a:extLst>
              <a:ext uri="{FF2B5EF4-FFF2-40B4-BE49-F238E27FC236}">
                <a16:creationId xmlns:a16="http://schemas.microsoft.com/office/drawing/2014/main" id="{18DEBF4F-95EE-485E-BCD1-56682C51B641}"/>
              </a:ext>
            </a:extLst>
          </p:cNvPr>
          <p:cNvCxnSpPr/>
          <p:nvPr userDrawn="1"/>
        </p:nvCxnSpPr>
        <p:spPr>
          <a:xfrm>
            <a:off x="0" y="1900553"/>
            <a:ext cx="1219200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31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F1064CC3-3A25-40C5-8F52-C7B371775282}" type="datetime1">
              <a:rPr lang="en-US" smtClean="0"/>
              <a:t>2/27/2023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TEACH A COURSE</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6" name="Picture Placeholder 5">
            <a:extLst>
              <a:ext uri="{FF2B5EF4-FFF2-40B4-BE49-F238E27FC236}">
                <a16:creationId xmlns:a16="http://schemas.microsoft.com/office/drawing/2014/main" id="{C85C68E9-6B5E-46D9-AAB7-BE93B1378B84}"/>
              </a:ext>
            </a:extLst>
          </p:cNvPr>
          <p:cNvSpPr>
            <a:spLocks noGrp="1"/>
          </p:cNvSpPr>
          <p:nvPr>
            <p:ph type="pic" sz="quarter" idx="13"/>
          </p:nvPr>
        </p:nvSpPr>
        <p:spPr>
          <a:xfrm>
            <a:off x="0" y="1907362"/>
            <a:ext cx="12192000" cy="4493433"/>
          </a:xfrm>
        </p:spPr>
        <p:txBody>
          <a:bodyPr anchor="ctr" anchorCtr="0"/>
          <a:lstStyle>
            <a:lvl1pPr algn="ctr">
              <a:defRPr/>
            </a:lvl1pPr>
          </a:lstStyle>
          <a:p>
            <a:r>
              <a:rPr lang="en-US"/>
              <a:t>Click icon to add picture</a:t>
            </a:r>
            <a:endParaRPr lang="en-US" dirty="0"/>
          </a:p>
        </p:txBody>
      </p:sp>
      <p:sp>
        <p:nvSpPr>
          <p:cNvPr id="7" name="Title 7">
            <a:extLst>
              <a:ext uri="{FF2B5EF4-FFF2-40B4-BE49-F238E27FC236}">
                <a16:creationId xmlns:a16="http://schemas.microsoft.com/office/drawing/2014/main" id="{7DEE74D2-9B60-4DE8-9A31-91D3CBA8DC64}"/>
              </a:ext>
            </a:extLst>
          </p:cNvPr>
          <p:cNvSpPr>
            <a:spLocks noGrp="1"/>
          </p:cNvSpPr>
          <p:nvPr>
            <p:ph type="title"/>
          </p:nvPr>
        </p:nvSpPr>
        <p:spPr>
          <a:xfrm>
            <a:off x="1097280" y="230332"/>
            <a:ext cx="10058400" cy="1450757"/>
          </a:xfrm>
        </p:spPr>
        <p:txBody>
          <a:bodyPr/>
          <a:lstStyle/>
          <a:p>
            <a:r>
              <a:rPr lang="en-US"/>
              <a:t>Click to edit Master title style</a:t>
            </a:r>
            <a:endParaRPr lang="en-US" dirty="0"/>
          </a:p>
        </p:txBody>
      </p:sp>
      <p:sp>
        <p:nvSpPr>
          <p:cNvPr id="8" name="Content Placeholder 3">
            <a:extLst>
              <a:ext uri="{FF2B5EF4-FFF2-40B4-BE49-F238E27FC236}">
                <a16:creationId xmlns:a16="http://schemas.microsoft.com/office/drawing/2014/main" id="{390A09A4-2667-45F1-9F4E-37A50F1F58BA}"/>
              </a:ext>
            </a:extLst>
          </p:cNvPr>
          <p:cNvSpPr>
            <a:spLocks noGrp="1"/>
          </p:cNvSpPr>
          <p:nvPr>
            <p:ph sz="half" idx="2"/>
          </p:nvPr>
        </p:nvSpPr>
        <p:spPr>
          <a:xfrm>
            <a:off x="1080347" y="2346008"/>
            <a:ext cx="10058400" cy="3748194"/>
          </a:xfrm>
        </p:spPr>
        <p:txBody>
          <a:bodyPr numCol="2" spcCol="540000">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CA14E254-0C82-4865-9922-29444D17B571}"/>
              </a:ext>
            </a:extLst>
          </p:cNvPr>
          <p:cNvCxnSpPr/>
          <p:nvPr userDrawn="1"/>
        </p:nvCxnSpPr>
        <p:spPr>
          <a:xfrm>
            <a:off x="0" y="1900553"/>
            <a:ext cx="1219200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973B83DE-23C5-6AA4-2B8F-8E0E32D1CA4B}"/>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85106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C6553904-8E92-4E81-A5F1-2FE23324A701}" type="datetime1">
              <a:rPr lang="en-US" smtClean="0"/>
              <a:t>2/27/2023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TEACH A COURSE</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7" name="Rectangle 6">
            <a:extLst>
              <a:ext uri="{FF2B5EF4-FFF2-40B4-BE49-F238E27FC236}">
                <a16:creationId xmlns:a16="http://schemas.microsoft.com/office/drawing/2014/main" id="{BCD55B4A-8737-6C0A-2BA0-DB9E59930EC0}"/>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921844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F6F61582-894B-4548-8F6A-77DD222024CA}" type="datetime1">
              <a:rPr lang="en-US" smtClean="0"/>
              <a:t>2/27/2023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TEACH A COURSE</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3" name="Rectangle 2">
            <a:extLst>
              <a:ext uri="{FF2B5EF4-FFF2-40B4-BE49-F238E27FC236}">
                <a16:creationId xmlns:a16="http://schemas.microsoft.com/office/drawing/2014/main" id="{F4FDB0A4-F64B-3AE3-7405-F96FA0F71452}"/>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620175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BCE8B62D-7B77-49C5-A369-DA7962108BC9}" type="datetime1">
              <a:rPr lang="en-US" smtClean="0"/>
              <a:t>2/27/2023</a:t>
            </a:fld>
            <a:endParaRPr lang="en-US" dirty="0"/>
          </a:p>
        </p:txBody>
      </p:sp>
      <p:sp>
        <p:nvSpPr>
          <p:cNvPr id="5" name="Footer Placeholder 4"/>
          <p:cNvSpPr>
            <a:spLocks noGrp="1"/>
          </p:cNvSpPr>
          <p:nvPr>
            <p:ph type="ftr" sz="quarter" idx="3"/>
          </p:nvPr>
        </p:nvSpPr>
        <p:spPr>
          <a:xfrm>
            <a:off x="643051" y="6446838"/>
            <a:ext cx="6818262" cy="365125"/>
          </a:xfrm>
          <a:prstGeom prst="rect">
            <a:avLst/>
          </a:prstGeom>
        </p:spPr>
        <p:txBody>
          <a:bodyPr vert="horz" lIns="91440" tIns="45720" rIns="91440" bIns="45720" rtlCol="0" anchor="ctr"/>
          <a:lstStyle>
            <a:lvl1pPr algn="l">
              <a:defRPr sz="900" cap="all" baseline="0">
                <a:solidFill>
                  <a:schemeClr val="accent1">
                    <a:lumMod val="40000"/>
                    <a:lumOff val="60000"/>
                  </a:schemeClr>
                </a:solidFill>
              </a:defRPr>
            </a:lvl1pPr>
          </a:lstStyle>
          <a:p>
            <a:r>
              <a:rPr lang="en-US" dirty="0"/>
              <a:t>TEACH A COURSE</a:t>
            </a:r>
          </a:p>
        </p:txBody>
      </p:sp>
      <p:sp>
        <p:nvSpPr>
          <p:cNvPr id="6" name="Slide Number Placeholder 5"/>
          <p:cNvSpPr>
            <a:spLocks noGrp="1"/>
          </p:cNvSpPr>
          <p:nvPr>
            <p:ph type="sldNum" sz="quarter" idx="4"/>
          </p:nvPr>
        </p:nvSpPr>
        <p:spPr>
          <a:xfrm>
            <a:off x="10930596" y="6446838"/>
            <a:ext cx="617912"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34DB337-642A-353C-1E06-B91F0AA7EE2E}"/>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68232827"/>
      </p:ext>
    </p:extLst>
  </p:cSld>
  <p:clrMap bg1="lt1" tx1="dk1" bg2="lt2" tx2="dk2" accent1="accent1" accent2="accent2" accent3="accent3" accent4="accent4" accent5="accent5" accent6="accent6" hlink="hlink" folHlink="folHlink"/>
  <p:sldLayoutIdLst>
    <p:sldLayoutId id="2147483714" r:id="rId1"/>
    <p:sldLayoutId id="2147483734" r:id="rId2"/>
    <p:sldLayoutId id="2147483728" r:id="rId3"/>
    <p:sldLayoutId id="2147483740" r:id="rId4"/>
    <p:sldLayoutId id="2147483741" r:id="rId5"/>
    <p:sldLayoutId id="2147483735" r:id="rId6"/>
    <p:sldLayoutId id="2147483738" r:id="rId7"/>
    <p:sldLayoutId id="2147483730" r:id="rId8"/>
    <p:sldLayoutId id="2147483731" r:id="rId9"/>
    <p:sldLayoutId id="2147483732" r:id="rId10"/>
    <p:sldLayoutId id="2147483736" r:id="rId11"/>
    <p:sldLayoutId id="2147483737" r:id="rId12"/>
    <p:sldLayoutId id="2147483733" r:id="rId13"/>
    <p:sldLayoutId id="2147483742" r:id="rId14"/>
  </p:sldLayoutIdLst>
  <p:hf hdr="0" dt="0"/>
  <p:txStyles>
    <p:titleStyle>
      <a:lvl1pPr algn="l" defTabSz="914400" rtl="0" eaLnBrk="1" latinLnBrk="0" hangingPunct="1">
        <a:lnSpc>
          <a:spcPct val="90000"/>
        </a:lnSpc>
        <a:spcBef>
          <a:spcPct val="0"/>
        </a:spcBef>
        <a:buNone/>
        <a:defRPr sz="3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package" Target="../embeddings/Microsoft_Word_Document.docx"/><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4.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12D56-3115-4658-A559-1918ADBF37B8}"/>
              </a:ext>
            </a:extLst>
          </p:cNvPr>
          <p:cNvSpPr>
            <a:spLocks noGrp="1"/>
          </p:cNvSpPr>
          <p:nvPr>
            <p:ph type="ctrTitle"/>
          </p:nvPr>
        </p:nvSpPr>
        <p:spPr/>
        <p:txBody>
          <a:bodyPr/>
          <a:lstStyle/>
          <a:p>
            <a:r>
              <a:rPr lang="en-US" dirty="0"/>
              <a:t>Software Engineering</a:t>
            </a:r>
          </a:p>
        </p:txBody>
      </p:sp>
      <p:sp>
        <p:nvSpPr>
          <p:cNvPr id="3" name="Subtitle 2">
            <a:extLst>
              <a:ext uri="{FF2B5EF4-FFF2-40B4-BE49-F238E27FC236}">
                <a16:creationId xmlns:a16="http://schemas.microsoft.com/office/drawing/2014/main" id="{9548BE92-E817-4C9A-B197-64FAE3ED7D63}"/>
              </a:ext>
            </a:extLst>
          </p:cNvPr>
          <p:cNvSpPr>
            <a:spLocks noGrp="1"/>
          </p:cNvSpPr>
          <p:nvPr>
            <p:ph type="subTitle" idx="1"/>
          </p:nvPr>
        </p:nvSpPr>
        <p:spPr/>
        <p:txBody>
          <a:bodyPr/>
          <a:lstStyle/>
          <a:p>
            <a:pPr algn="r"/>
            <a:r>
              <a:rPr lang="en-US" dirty="0"/>
              <a:t>WEEK 6</a:t>
            </a:r>
          </a:p>
          <a:p>
            <a:r>
              <a:rPr lang="en-US" dirty="0"/>
              <a:t>ENGR. Muhammad UMER HAROON</a:t>
            </a:r>
          </a:p>
        </p:txBody>
      </p:sp>
      <p:pic>
        <p:nvPicPr>
          <p:cNvPr id="1026" name="Picture 2">
            <a:extLst>
              <a:ext uri="{FF2B5EF4-FFF2-40B4-BE49-F238E27FC236}">
                <a16:creationId xmlns:a16="http://schemas.microsoft.com/office/drawing/2014/main" id="{6999B1B0-1C23-28F7-2044-F5628296E5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84797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26A5167-C329-B0EE-77CA-917DC440134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6400"/>
          <a:stretch/>
        </p:blipFill>
        <p:spPr bwMode="auto">
          <a:xfrm>
            <a:off x="2847975" y="0"/>
            <a:ext cx="4868877" cy="2804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68584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43051" y="302004"/>
            <a:ext cx="10058400" cy="630013"/>
          </a:xfrm>
        </p:spPr>
        <p:txBody>
          <a:bodyPr/>
          <a:lstStyle/>
          <a:p>
            <a:pPr eaLnBrk="1" hangingPunct="1"/>
            <a:r>
              <a:rPr lang="en-US" dirty="0"/>
              <a:t>User and system requirements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pic>
        <p:nvPicPr>
          <p:cNvPr id="2" name="Picture 1" descr="4.1 UserSysReq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6002" y="1615993"/>
            <a:ext cx="6262207" cy="4830845"/>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
        <p:nvSpPr>
          <p:cNvPr id="4" name="Rectangle 3">
            <a:extLst>
              <a:ext uri="{FF2B5EF4-FFF2-40B4-BE49-F238E27FC236}">
                <a16:creationId xmlns:a16="http://schemas.microsoft.com/office/drawing/2014/main" id="{148BB3E0-13E8-248E-DF79-456A2B2A6B1D}"/>
              </a:ext>
            </a:extLst>
          </p:cNvPr>
          <p:cNvSpPr/>
          <p:nvPr/>
        </p:nvSpPr>
        <p:spPr>
          <a:xfrm>
            <a:off x="520117" y="6446838"/>
            <a:ext cx="11400639"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32DB5D-E41D-7999-43C2-FA9662313717}"/>
              </a:ext>
            </a:extLst>
          </p:cNvPr>
          <p:cNvSpPr>
            <a:spLocks noGrp="1"/>
          </p:cNvSpPr>
          <p:nvPr>
            <p:ph idx="1"/>
          </p:nvPr>
        </p:nvSpPr>
        <p:spPr/>
        <p:txBody>
          <a:bodyPr/>
          <a:lstStyle/>
          <a:p>
            <a:endParaRPr lang="en-PK"/>
          </a:p>
        </p:txBody>
      </p:sp>
      <p:sp>
        <p:nvSpPr>
          <p:cNvPr id="3" name="Footer Placeholder 2">
            <a:extLst>
              <a:ext uri="{FF2B5EF4-FFF2-40B4-BE49-F238E27FC236}">
                <a16:creationId xmlns:a16="http://schemas.microsoft.com/office/drawing/2014/main" id="{07EA09FE-2E64-EE26-AF7C-12BFED3DBF2D}"/>
              </a:ext>
            </a:extLst>
          </p:cNvPr>
          <p:cNvSpPr>
            <a:spLocks noGrp="1"/>
          </p:cNvSpPr>
          <p:nvPr>
            <p:ph type="ftr" sz="quarter" idx="11"/>
          </p:nvPr>
        </p:nvSpPr>
        <p:spPr/>
        <p:txBody>
          <a:bodyPr/>
          <a:lstStyle/>
          <a:p>
            <a:pPr>
              <a:defRPr/>
            </a:pPr>
            <a:r>
              <a:rPr lang="en-US"/>
              <a:t>Chapter 4 Requirements Engineering</a:t>
            </a:r>
          </a:p>
        </p:txBody>
      </p:sp>
      <p:sp>
        <p:nvSpPr>
          <p:cNvPr id="4" name="Slide Number Placeholder 3">
            <a:extLst>
              <a:ext uri="{FF2B5EF4-FFF2-40B4-BE49-F238E27FC236}">
                <a16:creationId xmlns:a16="http://schemas.microsoft.com/office/drawing/2014/main" id="{29A9F274-22AB-90FC-FF60-20315C12D41F}"/>
              </a:ext>
            </a:extLst>
          </p:cNvPr>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5" name="Title 4">
            <a:extLst>
              <a:ext uri="{FF2B5EF4-FFF2-40B4-BE49-F238E27FC236}">
                <a16:creationId xmlns:a16="http://schemas.microsoft.com/office/drawing/2014/main" id="{6D589988-7466-97DD-9764-4415F6CB038B}"/>
              </a:ext>
            </a:extLst>
          </p:cNvPr>
          <p:cNvSpPr>
            <a:spLocks noGrp="1"/>
          </p:cNvSpPr>
          <p:nvPr>
            <p:ph type="title"/>
          </p:nvPr>
        </p:nvSpPr>
        <p:spPr>
          <a:xfrm>
            <a:off x="1066800" y="409945"/>
            <a:ext cx="10058400" cy="856516"/>
          </a:xfrm>
        </p:spPr>
        <p:txBody>
          <a:bodyPr/>
          <a:lstStyle/>
          <a:p>
            <a:r>
              <a:rPr lang="en-US" dirty="0"/>
              <a:t>What is the role of Stakeholders in Requirements ?</a:t>
            </a:r>
            <a:endParaRPr lang="en-PK" dirty="0"/>
          </a:p>
        </p:txBody>
      </p:sp>
      <p:pic>
        <p:nvPicPr>
          <p:cNvPr id="6148" name="Picture 4" descr="An image showing parents watching the newborn looking at the toy on the left and on the right is just the bum of the toys as seen by a newborn">
            <a:extLst>
              <a:ext uri="{FF2B5EF4-FFF2-40B4-BE49-F238E27FC236}">
                <a16:creationId xmlns:a16="http://schemas.microsoft.com/office/drawing/2014/main" id="{1BDADBCA-3383-D505-032B-B834C79812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0454" y="1526879"/>
            <a:ext cx="6491091" cy="485970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A376E55-20FF-9FCE-4881-0259716658A5}"/>
              </a:ext>
            </a:extLst>
          </p:cNvPr>
          <p:cNvSpPr/>
          <p:nvPr/>
        </p:nvSpPr>
        <p:spPr>
          <a:xfrm>
            <a:off x="520117" y="6446838"/>
            <a:ext cx="11400639"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100719071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p:cTn id="7" dur="500" fill="hold"/>
                                        <p:tgtEl>
                                          <p:spTgt spid="6148"/>
                                        </p:tgtEl>
                                        <p:attrNameLst>
                                          <p:attrName>ppt_w</p:attrName>
                                        </p:attrNameLst>
                                      </p:cBhvr>
                                      <p:tavLst>
                                        <p:tav tm="0">
                                          <p:val>
                                            <p:fltVal val="0"/>
                                          </p:val>
                                        </p:tav>
                                        <p:tav tm="100000">
                                          <p:val>
                                            <p:strVal val="#ppt_w"/>
                                          </p:val>
                                        </p:tav>
                                      </p:tavLst>
                                    </p:anim>
                                    <p:anim calcmode="lin" valueType="num">
                                      <p:cBhvr>
                                        <p:cTn id="8" dur="500" fill="hold"/>
                                        <p:tgtEl>
                                          <p:spTgt spid="6148"/>
                                        </p:tgtEl>
                                        <p:attrNameLst>
                                          <p:attrName>ppt_h</p:attrName>
                                        </p:attrNameLst>
                                      </p:cBhvr>
                                      <p:tavLst>
                                        <p:tav tm="0">
                                          <p:val>
                                            <p:fltVal val="0"/>
                                          </p:val>
                                        </p:tav>
                                        <p:tav tm="100000">
                                          <p:val>
                                            <p:strVal val="#ppt_h"/>
                                          </p:val>
                                        </p:tav>
                                      </p:tavLst>
                                    </p:anim>
                                    <p:animEffect transition="in" filter="fade">
                                      <p:cBhvr>
                                        <p:cTn id="9"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394AA9-E6B1-A4C8-9598-8BBD3750A25F}"/>
              </a:ext>
            </a:extLst>
          </p:cNvPr>
          <p:cNvSpPr>
            <a:spLocks noGrp="1"/>
          </p:cNvSpPr>
          <p:nvPr>
            <p:ph idx="1"/>
          </p:nvPr>
        </p:nvSpPr>
        <p:spPr/>
        <p:txBody>
          <a:bodyPr/>
          <a:lstStyle/>
          <a:p>
            <a:pPr algn="just"/>
            <a:r>
              <a:rPr lang="en-US" dirty="0"/>
              <a:t>One of the key differences between plan-driven and agile approaches to requirements engineering is the level of documentation and planning involved.</a:t>
            </a:r>
          </a:p>
          <a:p>
            <a:pPr algn="just"/>
            <a:r>
              <a:rPr lang="en-US" dirty="0"/>
              <a:t> Plan-driven approaches tend to rely on detailed documentation and planning up front, whereas agile approaches emphasize flexibility and adaptability and may require less documentation. </a:t>
            </a:r>
          </a:p>
          <a:p>
            <a:pPr algn="just"/>
            <a:r>
              <a:rPr lang="en-US" dirty="0"/>
              <a:t>In addition, plan-driven approaches tend to assume that requirements are stable and well-understood, whereas agile approaches assume that requirements may change over time and require ongoing collaboration and feedback from stakeholders.</a:t>
            </a:r>
            <a:endParaRPr lang="en-PK" dirty="0"/>
          </a:p>
        </p:txBody>
      </p:sp>
      <p:sp>
        <p:nvSpPr>
          <p:cNvPr id="3" name="Footer Placeholder 2">
            <a:extLst>
              <a:ext uri="{FF2B5EF4-FFF2-40B4-BE49-F238E27FC236}">
                <a16:creationId xmlns:a16="http://schemas.microsoft.com/office/drawing/2014/main" id="{5C1AD3AB-8065-AC6F-7D53-B83C6BF2467F}"/>
              </a:ext>
            </a:extLst>
          </p:cNvPr>
          <p:cNvSpPr>
            <a:spLocks noGrp="1"/>
          </p:cNvSpPr>
          <p:nvPr>
            <p:ph type="ftr" sz="quarter" idx="11"/>
          </p:nvPr>
        </p:nvSpPr>
        <p:spPr/>
        <p:txBody>
          <a:bodyPr/>
          <a:lstStyle/>
          <a:p>
            <a:pPr>
              <a:defRPr/>
            </a:pPr>
            <a:r>
              <a:rPr lang="en-US"/>
              <a:t>Chapter 4 Requirements Engineering</a:t>
            </a:r>
          </a:p>
        </p:txBody>
      </p:sp>
      <p:sp>
        <p:nvSpPr>
          <p:cNvPr id="4" name="Slide Number Placeholder 3">
            <a:extLst>
              <a:ext uri="{FF2B5EF4-FFF2-40B4-BE49-F238E27FC236}">
                <a16:creationId xmlns:a16="http://schemas.microsoft.com/office/drawing/2014/main" id="{DB4EBE5F-BF3C-8E75-19AA-3A60B40411F0}"/>
              </a:ext>
            </a:extLst>
          </p:cNvPr>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5" name="Title 4">
            <a:extLst>
              <a:ext uri="{FF2B5EF4-FFF2-40B4-BE49-F238E27FC236}">
                <a16:creationId xmlns:a16="http://schemas.microsoft.com/office/drawing/2014/main" id="{379280CE-645F-4467-7491-41CAD1B8397B}"/>
              </a:ext>
            </a:extLst>
          </p:cNvPr>
          <p:cNvSpPr>
            <a:spLocks noGrp="1"/>
          </p:cNvSpPr>
          <p:nvPr>
            <p:ph type="title"/>
          </p:nvPr>
        </p:nvSpPr>
        <p:spPr>
          <a:xfrm>
            <a:off x="872196" y="314312"/>
            <a:ext cx="10058400" cy="1450757"/>
          </a:xfrm>
        </p:spPr>
        <p:txBody>
          <a:bodyPr/>
          <a:lstStyle/>
          <a:p>
            <a:r>
              <a:rPr lang="en-US" dirty="0"/>
              <a:t>How requirement engineering varies with plan driven approach and agile approaches</a:t>
            </a:r>
            <a:endParaRPr lang="en-PK" dirty="0"/>
          </a:p>
        </p:txBody>
      </p:sp>
      <p:sp>
        <p:nvSpPr>
          <p:cNvPr id="6" name="Rectangle 5">
            <a:extLst>
              <a:ext uri="{FF2B5EF4-FFF2-40B4-BE49-F238E27FC236}">
                <a16:creationId xmlns:a16="http://schemas.microsoft.com/office/drawing/2014/main" id="{7DED31FE-A52D-3B6B-4E11-5E5FE991B8AE}"/>
              </a:ext>
            </a:extLst>
          </p:cNvPr>
          <p:cNvSpPr/>
          <p:nvPr/>
        </p:nvSpPr>
        <p:spPr>
          <a:xfrm>
            <a:off x="520117" y="6446838"/>
            <a:ext cx="11400639"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139838213"/>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905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643051" y="2087418"/>
            <a:ext cx="10662258" cy="4237183"/>
          </a:xfrm>
        </p:spPr>
        <p:txBody>
          <a:bodyPr>
            <a:normAutofit/>
          </a:bodyPr>
          <a:lstStyle/>
          <a:p>
            <a:pPr>
              <a:lnSpc>
                <a:spcPct val="90000"/>
              </a:lnSpc>
            </a:pPr>
            <a:r>
              <a:rPr lang="en-GB" dirty="0"/>
              <a:t>Functional requirements</a:t>
            </a:r>
          </a:p>
          <a:p>
            <a:pPr lvl="1">
              <a:lnSpc>
                <a:spcPct val="90000"/>
              </a:lnSpc>
            </a:pPr>
            <a:r>
              <a:rPr lang="en-GB" dirty="0"/>
              <a:t>Statements of services the system should provide, how the system should react to particular inputs and how the system should behave in particular situations.</a:t>
            </a:r>
          </a:p>
          <a:p>
            <a:pPr lvl="1">
              <a:lnSpc>
                <a:spcPct val="90000"/>
              </a:lnSpc>
            </a:pPr>
            <a:r>
              <a:rPr lang="en-GB" dirty="0"/>
              <a:t>May state what the system should not do.</a:t>
            </a:r>
          </a:p>
          <a:p>
            <a:pPr>
              <a:lnSpc>
                <a:spcPct val="90000"/>
              </a:lnSpc>
            </a:pPr>
            <a:r>
              <a:rPr lang="en-GB" dirty="0"/>
              <a:t>Non-functional requirements</a:t>
            </a:r>
          </a:p>
          <a:p>
            <a:pPr lvl="1">
              <a:lnSpc>
                <a:spcPct val="90000"/>
              </a:lnSpc>
            </a:pPr>
            <a:r>
              <a:rPr lang="en-GB" dirty="0"/>
              <a:t>Constraints on the services or functions offered by the system such as timing constraints, constraints on the development process, standards, etc.</a:t>
            </a:r>
          </a:p>
          <a:p>
            <a:pPr lvl="1">
              <a:lnSpc>
                <a:spcPct val="90000"/>
              </a:lnSpc>
            </a:pPr>
            <a:r>
              <a:rPr lang="en-GB" dirty="0"/>
              <a:t>Often apply to the system as a whole rather than individual features or services.</a:t>
            </a:r>
          </a:p>
          <a:p>
            <a:pPr>
              <a:lnSpc>
                <a:spcPct val="90000"/>
              </a:lnSpc>
            </a:pPr>
            <a:r>
              <a:rPr lang="en-GB" dirty="0">
                <a:highlight>
                  <a:srgbClr val="FFFF00"/>
                </a:highlight>
              </a:rPr>
              <a:t>Domain requirements</a:t>
            </a:r>
          </a:p>
          <a:p>
            <a:pPr lvl="1">
              <a:lnSpc>
                <a:spcPct val="90000"/>
              </a:lnSpc>
            </a:pPr>
            <a:r>
              <a:rPr lang="en-GB" dirty="0">
                <a:highlight>
                  <a:srgbClr val="FFFF00"/>
                </a:highlight>
              </a:rPr>
              <a:t>Constraints on the system from the domain of operation</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AD7A1BC0-EDDB-D736-FEB9-542B953DED47}"/>
              </a:ext>
            </a:extLst>
          </p:cNvPr>
          <p:cNvSpPr/>
          <p:nvPr/>
        </p:nvSpPr>
        <p:spPr>
          <a:xfrm>
            <a:off x="520117" y="6446838"/>
            <a:ext cx="11400639"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9C1997-27E2-42DA-9264-4B190E9040F3}"/>
              </a:ext>
            </a:extLst>
          </p:cNvPr>
          <p:cNvSpPr>
            <a:spLocks noGrp="1"/>
          </p:cNvSpPr>
          <p:nvPr>
            <p:ph idx="1"/>
          </p:nvPr>
        </p:nvSpPr>
        <p:spPr/>
        <p:txBody>
          <a:bodyPr/>
          <a:lstStyle/>
          <a:p>
            <a:pPr algn="l">
              <a:buFont typeface="Arial" panose="020B0604020202020204" pitchFamily="34" charset="0"/>
              <a:buChar char="•"/>
            </a:pPr>
            <a:r>
              <a:rPr lang="en-US" b="1" i="0" dirty="0">
                <a:solidFill>
                  <a:srgbClr val="000000"/>
                </a:solidFill>
                <a:effectLst/>
                <a:latin typeface="Open Sans" panose="020B0604020202020204" pitchFamily="34" charset="0"/>
              </a:rPr>
              <a:t>Functional requirements</a:t>
            </a:r>
            <a:r>
              <a:rPr lang="en-US" b="0" i="0" dirty="0">
                <a:solidFill>
                  <a:srgbClr val="000000"/>
                </a:solidFill>
                <a:effectLst/>
                <a:latin typeface="Open Sans" panose="020B0604020202020204" pitchFamily="34" charset="0"/>
              </a:rPr>
              <a:t> define what a product must do, what its features and functions are.</a:t>
            </a:r>
          </a:p>
          <a:p>
            <a:pPr algn="l">
              <a:buFont typeface="Arial" panose="020B0604020202020204" pitchFamily="34" charset="0"/>
              <a:buChar char="•"/>
            </a:pPr>
            <a:r>
              <a:rPr lang="en-US" b="1" i="0" dirty="0">
                <a:solidFill>
                  <a:srgbClr val="000000"/>
                </a:solidFill>
                <a:effectLst/>
                <a:latin typeface="Open Sans" panose="020B0604020202020204" pitchFamily="34" charset="0"/>
              </a:rPr>
              <a:t>Nonfunctional requirements </a:t>
            </a:r>
            <a:r>
              <a:rPr lang="en-US" b="0" i="0" dirty="0">
                <a:solidFill>
                  <a:srgbClr val="000000"/>
                </a:solidFill>
                <a:effectLst/>
                <a:latin typeface="Open Sans" panose="020B0604020202020204" pitchFamily="34" charset="0"/>
              </a:rPr>
              <a:t>describe the general properties of a system. They are also known as </a:t>
            </a:r>
            <a:r>
              <a:rPr lang="en-US" b="0" i="1" dirty="0">
                <a:solidFill>
                  <a:srgbClr val="000000"/>
                </a:solidFill>
                <a:effectLst/>
                <a:latin typeface="Open Sans" panose="020B0604020202020204" pitchFamily="34" charset="0"/>
              </a:rPr>
              <a:t>quality attributes</a:t>
            </a:r>
            <a:r>
              <a:rPr lang="en-US" b="0" i="0" dirty="0">
                <a:solidFill>
                  <a:srgbClr val="000000"/>
                </a:solidFill>
                <a:effectLst/>
                <a:latin typeface="Open Sans" panose="020B0604020202020204" pitchFamily="34" charset="0"/>
              </a:rPr>
              <a:t>.</a:t>
            </a:r>
          </a:p>
          <a:p>
            <a:endParaRPr lang="en-PK" dirty="0"/>
          </a:p>
        </p:txBody>
      </p:sp>
      <p:sp>
        <p:nvSpPr>
          <p:cNvPr id="3" name="Footer Placeholder 2">
            <a:extLst>
              <a:ext uri="{FF2B5EF4-FFF2-40B4-BE49-F238E27FC236}">
                <a16:creationId xmlns:a16="http://schemas.microsoft.com/office/drawing/2014/main" id="{255516ED-EC9F-26EE-686C-7DAD4E1D743E}"/>
              </a:ext>
            </a:extLst>
          </p:cNvPr>
          <p:cNvSpPr>
            <a:spLocks noGrp="1"/>
          </p:cNvSpPr>
          <p:nvPr>
            <p:ph type="ftr" sz="quarter" idx="11"/>
          </p:nvPr>
        </p:nvSpPr>
        <p:spPr/>
        <p:txBody>
          <a:bodyPr/>
          <a:lstStyle/>
          <a:p>
            <a:pPr>
              <a:defRPr/>
            </a:pPr>
            <a:r>
              <a:rPr lang="en-US"/>
              <a:t>Chapter 4 Requirements Engineering</a:t>
            </a:r>
          </a:p>
        </p:txBody>
      </p:sp>
      <p:sp>
        <p:nvSpPr>
          <p:cNvPr id="4" name="Slide Number Placeholder 3">
            <a:extLst>
              <a:ext uri="{FF2B5EF4-FFF2-40B4-BE49-F238E27FC236}">
                <a16:creationId xmlns:a16="http://schemas.microsoft.com/office/drawing/2014/main" id="{45D4A960-397E-91F2-BDFD-7758263053F0}"/>
              </a:ext>
            </a:extLst>
          </p:cNvPr>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5" name="Title 4">
            <a:extLst>
              <a:ext uri="{FF2B5EF4-FFF2-40B4-BE49-F238E27FC236}">
                <a16:creationId xmlns:a16="http://schemas.microsoft.com/office/drawing/2014/main" id="{5F3CB3EC-1725-1A1B-2C10-371CAA601779}"/>
              </a:ext>
            </a:extLst>
          </p:cNvPr>
          <p:cNvSpPr>
            <a:spLocks noGrp="1"/>
          </p:cNvSpPr>
          <p:nvPr>
            <p:ph type="title"/>
          </p:nvPr>
        </p:nvSpPr>
        <p:spPr/>
        <p:txBody>
          <a:bodyPr/>
          <a:lstStyle/>
          <a:p>
            <a:endParaRPr lang="en-PK"/>
          </a:p>
        </p:txBody>
      </p:sp>
      <p:sp>
        <p:nvSpPr>
          <p:cNvPr id="6" name="Rectangle 5">
            <a:extLst>
              <a:ext uri="{FF2B5EF4-FFF2-40B4-BE49-F238E27FC236}">
                <a16:creationId xmlns:a16="http://schemas.microsoft.com/office/drawing/2014/main" id="{9A99B6DB-9D7D-939C-7053-C0D8D2F01EE2}"/>
              </a:ext>
            </a:extLst>
          </p:cNvPr>
          <p:cNvSpPr/>
          <p:nvPr/>
        </p:nvSpPr>
        <p:spPr>
          <a:xfrm>
            <a:off x="520117" y="6446838"/>
            <a:ext cx="11400639"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677542651"/>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do.</a:t>
            </a:r>
          </a:p>
          <a:p>
            <a:r>
              <a:rPr lang="en-GB" dirty="0"/>
              <a:t>Functional system requirements should describe the system services in detail.</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E387E7BA-DFFF-CF15-0D45-21F36BF51FB1}"/>
              </a:ext>
            </a:extLst>
          </p:cNvPr>
          <p:cNvSpPr/>
          <p:nvPr/>
        </p:nvSpPr>
        <p:spPr>
          <a:xfrm>
            <a:off x="520117" y="6446838"/>
            <a:ext cx="11400639"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Mentcare system: functional requirements</a:t>
            </a:r>
          </a:p>
        </p:txBody>
      </p:sp>
      <p:sp>
        <p:nvSpPr>
          <p:cNvPr id="77827" name="Rectangle 3"/>
          <p:cNvSpPr>
            <a:spLocks noGrp="1" noChangeArrowheads="1"/>
          </p:cNvSpPr>
          <p:nvPr>
            <p:ph idx="1"/>
          </p:nvPr>
        </p:nvSpPr>
        <p:spPr/>
        <p:txBody>
          <a:bodyPr/>
          <a:lstStyle/>
          <a:p>
            <a:r>
              <a:rPr lang="en-US" dirty="0"/>
              <a:t>A user shall be able to search the appointments lists for all clinics.</a:t>
            </a:r>
            <a:endParaRPr lang="en-GB" dirty="0"/>
          </a:p>
          <a:p>
            <a:r>
              <a:rPr lang="en-US" dirty="0"/>
              <a:t>The system shall generate each day, for each clinic, a list of patients who are expected to attend appointments that day. </a:t>
            </a:r>
            <a:endParaRPr lang="en-GB" dirty="0"/>
          </a:p>
          <a:p>
            <a:r>
              <a:rPr lang="en-US" dirty="0"/>
              <a:t>Each staff member using the system shall be uniquely identified by his or her 8-digit employee number.</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9B7154B5-4BEC-E3BD-5119-EB45020643F5}"/>
              </a:ext>
            </a:extLst>
          </p:cNvPr>
          <p:cNvSpPr/>
          <p:nvPr/>
        </p:nvSpPr>
        <p:spPr>
          <a:xfrm>
            <a:off x="520117" y="6446838"/>
            <a:ext cx="11400639"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imprecision</a:t>
            </a:r>
          </a:p>
        </p:txBody>
      </p:sp>
      <p:sp>
        <p:nvSpPr>
          <p:cNvPr id="41987" name="Rectangle 3"/>
          <p:cNvSpPr>
            <a:spLocks noGrp="1" noChangeArrowheads="1"/>
          </p:cNvSpPr>
          <p:nvPr>
            <p:ph idx="1"/>
          </p:nvPr>
        </p:nvSpPr>
        <p:spPr/>
        <p:txBody>
          <a:bodyPr/>
          <a:lstStyle/>
          <a:p>
            <a:r>
              <a:rPr lang="en-GB" dirty="0"/>
              <a:t>Problems arise when functional requirements are not precisely stated.</a:t>
            </a:r>
          </a:p>
          <a:p>
            <a:r>
              <a:rPr lang="en-GB" dirty="0"/>
              <a:t>Ambiguous requirements may be interpreted in different ways by developers and users.</a:t>
            </a:r>
          </a:p>
          <a:p>
            <a:r>
              <a:rPr lang="en-GB" dirty="0"/>
              <a:t>Consider the term ‘search’ in requirement 1</a:t>
            </a:r>
          </a:p>
          <a:p>
            <a:pPr lvl="1"/>
            <a:r>
              <a:rPr lang="en-GB" dirty="0"/>
              <a:t>User intention – search for a patient name across all appointments in all clinics;</a:t>
            </a:r>
          </a:p>
          <a:p>
            <a:pPr lvl="1"/>
            <a:r>
              <a:rPr lang="en-GB" dirty="0"/>
              <a:t>Developer interpretation – search for a patient name in an individual clinic. User chooses clinic then search.</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C21FC102-4932-4F4D-B93A-5AE9141F18C3}"/>
              </a:ext>
            </a:extLst>
          </p:cNvPr>
          <p:cNvSpPr/>
          <p:nvPr/>
        </p:nvSpPr>
        <p:spPr>
          <a:xfrm>
            <a:off x="520117" y="6446838"/>
            <a:ext cx="11400639"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dirty="0"/>
              <a:t>In principle, requirements should be both complete and consistent.</a:t>
            </a:r>
          </a:p>
          <a:p>
            <a:r>
              <a:rPr lang="en-GB" dirty="0"/>
              <a:t>Complete</a:t>
            </a:r>
          </a:p>
          <a:p>
            <a:pPr lvl="1"/>
            <a:r>
              <a:rPr lang="en-GB" dirty="0"/>
              <a:t>They should include descriptions of all facilities required.</a:t>
            </a:r>
          </a:p>
          <a:p>
            <a:r>
              <a:rPr lang="en-GB" dirty="0"/>
              <a:t>Consistent</a:t>
            </a:r>
          </a:p>
          <a:p>
            <a:pPr lvl="1"/>
            <a:r>
              <a:rPr lang="en-GB" dirty="0"/>
              <a:t>There should be no conflicts or contradictions in the descriptions of the system facilities.</a:t>
            </a:r>
          </a:p>
          <a:p>
            <a:r>
              <a:rPr lang="en-GB" dirty="0"/>
              <a:t>In practice, because of system and environmental complexity, it is impossible to produce a complete and consistent requirements document.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096A65F4-EA64-E901-CB56-A5EAEECF5A2F}"/>
              </a:ext>
            </a:extLst>
          </p:cNvPr>
          <p:cNvSpPr/>
          <p:nvPr/>
        </p:nvSpPr>
        <p:spPr>
          <a:xfrm>
            <a:off x="520117" y="6446838"/>
            <a:ext cx="11400639"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vert="horz" lIns="90487" tIns="44450" rIns="90487" bIns="44450" rtlCol="0" anchor="b">
            <a:normAutofit/>
          </a:bodyPr>
          <a:lstStyle/>
          <a:p>
            <a:r>
              <a:rPr lang="en-GB"/>
              <a:t>Non-functional requirements</a:t>
            </a:r>
          </a:p>
        </p:txBody>
      </p:sp>
      <p:sp>
        <p:nvSpPr>
          <p:cNvPr id="35843" name="Rectangle 3"/>
          <p:cNvSpPr>
            <a:spLocks noGrp="1" noChangeArrowheads="1"/>
          </p:cNvSpPr>
          <p:nvPr>
            <p:ph idx="1"/>
          </p:nvPr>
        </p:nvSpPr>
        <p:spPr>
          <a:noFill/>
          <a:ln/>
        </p:spPr>
        <p:txBody>
          <a:bodyPr vert="horz" lIns="90487" tIns="44450" rIns="90487" bIns="44450" rtlCol="0">
            <a:normAutofit/>
          </a:bodyPr>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 IDE, programming language or development method.</a:t>
            </a:r>
          </a:p>
          <a:p>
            <a:pPr>
              <a:lnSpc>
                <a:spcPct val="90000"/>
              </a:lnSpc>
            </a:pPr>
            <a:r>
              <a:rPr lang="en-GB" dirty="0"/>
              <a:t>Non-functional requirements may be more critical than functional requirements. If these are not met, the system may be useless.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5C67D6E2-8EF2-65E2-B067-C2535AA1509C}"/>
              </a:ext>
            </a:extLst>
          </p:cNvPr>
          <p:cNvSpPr/>
          <p:nvPr/>
        </p:nvSpPr>
        <p:spPr>
          <a:xfrm>
            <a:off x="520117" y="6446838"/>
            <a:ext cx="11400639"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71E00-ABE1-44FD-92BD-2769C2C9C727}"/>
              </a:ext>
            </a:extLst>
          </p:cNvPr>
          <p:cNvSpPr>
            <a:spLocks noGrp="1"/>
          </p:cNvSpPr>
          <p:nvPr>
            <p:ph type="title"/>
          </p:nvPr>
        </p:nvSpPr>
        <p:spPr/>
        <p:txBody>
          <a:bodyPr/>
          <a:lstStyle/>
          <a:p>
            <a:r>
              <a:rPr lang="en-US" dirty="0"/>
              <a:t>WEEK 6</a:t>
            </a:r>
          </a:p>
        </p:txBody>
      </p:sp>
      <p:sp>
        <p:nvSpPr>
          <p:cNvPr id="9" name="Content Placeholder 8">
            <a:extLst>
              <a:ext uri="{FF2B5EF4-FFF2-40B4-BE49-F238E27FC236}">
                <a16:creationId xmlns:a16="http://schemas.microsoft.com/office/drawing/2014/main" id="{DF7FCF50-5C03-B999-D38A-89132C29D1C3}"/>
              </a:ext>
            </a:extLst>
          </p:cNvPr>
          <p:cNvSpPr>
            <a:spLocks noGrp="1"/>
          </p:cNvSpPr>
          <p:nvPr>
            <p:ph sz="half" idx="1"/>
          </p:nvPr>
        </p:nvSpPr>
        <p:spPr/>
        <p:txBody>
          <a:bodyPr/>
          <a:lstStyle/>
          <a:p>
            <a:r>
              <a:rPr lang="en-US" dirty="0"/>
              <a:t>Requirements</a:t>
            </a:r>
          </a:p>
        </p:txBody>
      </p:sp>
      <p:pic>
        <p:nvPicPr>
          <p:cNvPr id="6" name="Content Placeholder 5" descr="Laptop screen with some code">
            <a:extLst>
              <a:ext uri="{FF2B5EF4-FFF2-40B4-BE49-F238E27FC236}">
                <a16:creationId xmlns:a16="http://schemas.microsoft.com/office/drawing/2014/main" id="{BF79C0FC-6A53-48FD-A2FB-DC1F7E6C6B6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p:blipFill>
        <p:spPr>
          <a:xfrm>
            <a:off x="6777180" y="2120900"/>
            <a:ext cx="4117691" cy="3748088"/>
          </a:xfrm>
        </p:spPr>
      </p:pic>
      <p:sp>
        <p:nvSpPr>
          <p:cNvPr id="5" name="Slide Number Placeholder 4">
            <a:extLst>
              <a:ext uri="{FF2B5EF4-FFF2-40B4-BE49-F238E27FC236}">
                <a16:creationId xmlns:a16="http://schemas.microsoft.com/office/drawing/2014/main" id="{486B821F-B541-46B1-BC2A-76D9C1FC48EB}"/>
              </a:ext>
            </a:extLst>
          </p:cNvPr>
          <p:cNvSpPr>
            <a:spLocks noGrp="1"/>
          </p:cNvSpPr>
          <p:nvPr>
            <p:ph type="sldNum" sz="quarter" idx="12"/>
          </p:nvPr>
        </p:nvSpPr>
        <p:spPr/>
        <p:txBody>
          <a:bodyPr/>
          <a:lstStyle/>
          <a:p>
            <a:fld id="{3A98EE3D-8CD1-4C3F-BD1C-C98C9596463C}" type="slidenum">
              <a:rPr lang="en-US" smtClean="0"/>
              <a:pPr/>
              <a:t>2</a:t>
            </a:fld>
            <a:endParaRPr lang="en-US" dirty="0"/>
          </a:p>
        </p:txBody>
      </p:sp>
    </p:spTree>
    <p:extLst>
      <p:ext uri="{BB962C8B-B14F-4D97-AF65-F5344CB8AC3E}">
        <p14:creationId xmlns:p14="http://schemas.microsoft.com/office/powerpoint/2010/main" val="330971913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a:t>Types of nonfunctional requirement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pic>
        <p:nvPicPr>
          <p:cNvPr id="4" name="Picture 3" descr="4.3 Non-functionalReq.eps"/>
          <p:cNvPicPr>
            <a:picLocks noChangeAspect="1"/>
          </p:cNvPicPr>
          <p:nvPr/>
        </p:nvPicPr>
        <p:blipFill>
          <a:blip r:embed="rId2"/>
          <a:stretch>
            <a:fillRect/>
          </a:stretch>
        </p:blipFill>
        <p:spPr>
          <a:xfrm>
            <a:off x="2514601" y="1911350"/>
            <a:ext cx="6915549" cy="38798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8787F3B0-C581-7172-198B-E6F2EA244D18}"/>
              </a:ext>
            </a:extLst>
          </p:cNvPr>
          <p:cNvSpPr/>
          <p:nvPr/>
        </p:nvSpPr>
        <p:spPr>
          <a:xfrm>
            <a:off x="520117" y="6446838"/>
            <a:ext cx="11400639"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 implementation</a:t>
            </a:r>
          </a:p>
        </p:txBody>
      </p:sp>
      <p:sp>
        <p:nvSpPr>
          <p:cNvPr id="3" name="Content Placeholder 2"/>
          <p:cNvSpPr>
            <a:spLocks noGrp="1"/>
          </p:cNvSpPr>
          <p:nvPr>
            <p:ph idx="1"/>
          </p:nvPr>
        </p:nvSpPr>
        <p:spPr/>
        <p:txBody>
          <a:bodyPr/>
          <a:lstStyle/>
          <a:p>
            <a:r>
              <a:rPr lang="en-US" dirty="0"/>
              <a:t>Non-functional requirements may affect the overall architecture of a system rather than the individual components. </a:t>
            </a:r>
          </a:p>
          <a:p>
            <a:pPr lvl="1"/>
            <a:r>
              <a:rPr lang="en-US" dirty="0"/>
              <a:t>For example, to ensure that performance requirements are met, you may have to organize the system to minimize communications between components.</a:t>
            </a:r>
            <a:endParaRPr lang="en-GB" dirty="0"/>
          </a:p>
          <a:p>
            <a:r>
              <a:rPr lang="en-US" dirty="0"/>
              <a:t>A single non-functional requirement, such as a security requirement, may generate a number of related functional requirements that define system services that are required. </a:t>
            </a:r>
          </a:p>
          <a:p>
            <a:pPr lvl="1"/>
            <a:r>
              <a:rPr lang="en-US" dirty="0"/>
              <a:t>It may also generate requirements that restrict existing requirements. </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2A942737-FA45-51C6-013A-B0302DD702D4}"/>
              </a:ext>
            </a:extLst>
          </p:cNvPr>
          <p:cNvSpPr/>
          <p:nvPr/>
        </p:nvSpPr>
        <p:spPr>
          <a:xfrm>
            <a:off x="520117" y="6446838"/>
            <a:ext cx="11400639"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vert="horz" lIns="90487" tIns="44450" rIns="90487" bIns="44450" rtlCol="0" anchor="b">
            <a:normAutofit/>
          </a:bodyPr>
          <a:lstStyle/>
          <a:p>
            <a:r>
              <a:rPr lang="en-GB"/>
              <a:t>Non-functional classifications</a:t>
            </a:r>
          </a:p>
        </p:txBody>
      </p:sp>
      <p:sp>
        <p:nvSpPr>
          <p:cNvPr id="36867" name="Rectangle 3"/>
          <p:cNvSpPr>
            <a:spLocks noGrp="1" noChangeArrowheads="1"/>
          </p:cNvSpPr>
          <p:nvPr>
            <p:ph idx="1"/>
          </p:nvPr>
        </p:nvSpPr>
        <p:spPr>
          <a:noFill/>
          <a:ln/>
        </p:spPr>
        <p:txBody>
          <a:bodyPr vert="horz" lIns="90487" tIns="44450" rIns="90487" bIns="44450" rtlCol="0">
            <a:normAutofit/>
          </a:bodyPr>
          <a:lstStyle/>
          <a:p>
            <a:r>
              <a:rPr lang="en-GB" dirty="0"/>
              <a:t>Product requirements</a:t>
            </a:r>
          </a:p>
          <a:p>
            <a:pPr lvl="1"/>
            <a:r>
              <a:rPr lang="en-GB" dirty="0"/>
              <a:t>Requirements which specify that the delivered product must behave in a particular way e.g. execution speed, reliability, etc.</a:t>
            </a:r>
          </a:p>
          <a:p>
            <a:r>
              <a:rPr lang="en-GB" dirty="0"/>
              <a:t>Organisational requirements</a:t>
            </a:r>
          </a:p>
          <a:p>
            <a:pPr lvl="1"/>
            <a:r>
              <a:rPr lang="en-GB" dirty="0"/>
              <a:t>Requirements which are a consequence of organisational policies and procedures e.g. process standards used, implementation requirements, etc.</a:t>
            </a:r>
          </a:p>
          <a:p>
            <a:r>
              <a:rPr lang="en-GB" dirty="0"/>
              <a:t>External requirements</a:t>
            </a:r>
          </a:p>
          <a:p>
            <a:pPr lvl="1"/>
            <a:r>
              <a:rPr lang="en-GB" dirty="0"/>
              <a:t>Requirements which arise from factors which are external to the system and its development process e.g. interoperability requirements, legislative requirements, etc.</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5430FAAE-90A5-0A43-D94E-9FED761C1AA5}"/>
              </a:ext>
            </a:extLst>
          </p:cNvPr>
          <p:cNvSpPr/>
          <p:nvPr/>
        </p:nvSpPr>
        <p:spPr>
          <a:xfrm>
            <a:off x="520117" y="6446838"/>
            <a:ext cx="11400639"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a:t>Examples of nonfunctional requirements in the </a:t>
            </a:r>
            <a:r>
              <a:rPr lang="en-GB" dirty="0"/>
              <a:t>Mentcare system</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graphicFrame>
        <p:nvGraphicFramePr>
          <p:cNvPr id="4" name="Table 3"/>
          <p:cNvGraphicFramePr>
            <a:graphicFrameLocks noGrp="1"/>
          </p:cNvGraphicFramePr>
          <p:nvPr/>
        </p:nvGraphicFramePr>
        <p:xfrm>
          <a:off x="2492632" y="1905000"/>
          <a:ext cx="6781800" cy="4495800"/>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4495800">
                <a:tc>
                  <a:txBody>
                    <a:bodyPr/>
                    <a:lstStyle/>
                    <a:p>
                      <a:r>
                        <a:rPr lang="en-GB" sz="1800" b="1" kern="1200" dirty="0"/>
                        <a:t>Product requirement</a:t>
                      </a:r>
                    </a:p>
                    <a:p>
                      <a:r>
                        <a:rPr lang="en-GB" sz="1800" b="0" kern="1200" dirty="0"/>
                        <a:t>The Mentcare system shall be available to all clinics during normal working hours (Mon–Fri, 0830–17.30). Downtime within normal working hours shall not exceed five seconds in any one day.</a:t>
                      </a:r>
                    </a:p>
                    <a:p>
                      <a:endParaRPr lang="en-GB" sz="1800" b="0" kern="1200" dirty="0"/>
                    </a:p>
                    <a:p>
                      <a:r>
                        <a:rPr lang="en-GB" sz="1800" b="1" kern="1200" dirty="0"/>
                        <a:t>Organizational requirement</a:t>
                      </a:r>
                      <a:br>
                        <a:rPr lang="en-GB" sz="1800" b="0" kern="1200" dirty="0"/>
                      </a:br>
                      <a:r>
                        <a:rPr lang="en-GB" sz="1800" b="0" kern="1200" dirty="0"/>
                        <a:t>Users of the Mentcare system shall authenticate themselves using their health authority identity card.</a:t>
                      </a:r>
                    </a:p>
                    <a:p>
                      <a:endParaRPr lang="en-GB" sz="1800" b="0" kern="1200" dirty="0"/>
                    </a:p>
                    <a:p>
                      <a:r>
                        <a:rPr lang="en-GB" sz="1800" b="1" kern="1200" dirty="0"/>
                        <a:t>External requirement</a:t>
                      </a:r>
                      <a:br>
                        <a:rPr lang="en-GB" sz="1800" b="0" kern="1200" dirty="0"/>
                      </a:br>
                      <a:r>
                        <a:rPr lang="en-GB" sz="1800" b="0" kern="1200" dirty="0"/>
                        <a:t>The system shall implement patient privacy provisions as set out in HStan-03-2006-priv. </a:t>
                      </a:r>
                    </a:p>
                    <a:p>
                      <a:endParaRPr lang="en-US" b="0"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
        <p:nvSpPr>
          <p:cNvPr id="8" name="Rectangle 7">
            <a:extLst>
              <a:ext uri="{FF2B5EF4-FFF2-40B4-BE49-F238E27FC236}">
                <a16:creationId xmlns:a16="http://schemas.microsoft.com/office/drawing/2014/main" id="{77B42701-D45C-202A-C72C-69F1E7EA7878}"/>
              </a:ext>
            </a:extLst>
          </p:cNvPr>
          <p:cNvSpPr/>
          <p:nvPr/>
        </p:nvSpPr>
        <p:spPr>
          <a:xfrm>
            <a:off x="520117" y="6446838"/>
            <a:ext cx="11400639"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872196" y="144938"/>
            <a:ext cx="10058400" cy="472123"/>
          </a:xfrm>
        </p:spPr>
        <p:txBody>
          <a:bodyPr>
            <a:normAutofit fontScale="90000"/>
          </a:bodyPr>
          <a:lstStyle/>
          <a:p>
            <a:pPr eaLnBrk="1" hangingPunct="1"/>
            <a:r>
              <a:rPr lang="en-US" dirty="0"/>
              <a:t>Metrics for specifying nonfunctional requirements</a:t>
            </a: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142710651"/>
              </p:ext>
            </p:extLst>
          </p:nvPr>
        </p:nvGraphicFramePr>
        <p:xfrm>
          <a:off x="643051" y="719356"/>
          <a:ext cx="10975701" cy="5993707"/>
        </p:xfrm>
        <a:graphic>
          <a:graphicData uri="http://schemas.openxmlformats.org/drawingml/2006/table">
            <a:tbl>
              <a:tblPr/>
              <a:tblGrid>
                <a:gridCol w="4253084">
                  <a:extLst>
                    <a:ext uri="{9D8B030D-6E8A-4147-A177-3AD203B41FA5}">
                      <a16:colId xmlns:a16="http://schemas.microsoft.com/office/drawing/2014/main" val="20000"/>
                    </a:ext>
                  </a:extLst>
                </a:gridCol>
                <a:gridCol w="6722617">
                  <a:extLst>
                    <a:ext uri="{9D8B030D-6E8A-4147-A177-3AD203B41FA5}">
                      <a16:colId xmlns:a16="http://schemas.microsoft.com/office/drawing/2014/main" val="20001"/>
                    </a:ext>
                  </a:extLst>
                </a:gridCol>
              </a:tblGrid>
              <a:tr h="52444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01143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7117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7117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131112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01143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7117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76872"/>
            <a:ext cx="8229600" cy="1143000"/>
          </a:xfrm>
        </p:spPr>
        <p:txBody>
          <a:bodyPr/>
          <a:lstStyle/>
          <a:p>
            <a:pPr algn="ctr"/>
            <a:r>
              <a:rPr lang="en-US" dirty="0"/>
              <a:t>Requirements engineering processes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
        <p:nvSpPr>
          <p:cNvPr id="6" name="Rectangle 5">
            <a:extLst>
              <a:ext uri="{FF2B5EF4-FFF2-40B4-BE49-F238E27FC236}">
                <a16:creationId xmlns:a16="http://schemas.microsoft.com/office/drawing/2014/main" id="{ABC11E9B-D361-DAC2-8B41-5E17AC87DC58}"/>
              </a:ext>
            </a:extLst>
          </p:cNvPr>
          <p:cNvSpPr/>
          <p:nvPr/>
        </p:nvSpPr>
        <p:spPr>
          <a:xfrm>
            <a:off x="520117" y="6446838"/>
            <a:ext cx="11400639"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2668724760"/>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p>
          <a:p>
            <a:pPr>
              <a:lnSpc>
                <a:spcPct val="90000"/>
              </a:lnSpc>
            </a:pPr>
            <a:r>
              <a:rPr lang="en-GB" dirty="0"/>
              <a:t>In practice, RE is an iterative activity in which these processes are interleaved.</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5B186362-973A-BC1D-116B-F844252E0E0B}"/>
              </a:ext>
            </a:extLst>
          </p:cNvPr>
          <p:cNvSpPr/>
          <p:nvPr/>
        </p:nvSpPr>
        <p:spPr>
          <a:xfrm>
            <a:off x="520117" y="6446838"/>
            <a:ext cx="11400639"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itle 1"/>
          <p:cNvSpPr>
            <a:spLocks noGrp="1"/>
          </p:cNvSpPr>
          <p:nvPr>
            <p:ph type="title"/>
          </p:nvPr>
        </p:nvSpPr>
        <p:spPr>
          <a:xfrm>
            <a:off x="1097280" y="286604"/>
            <a:ext cx="10058400" cy="652964"/>
          </a:xfrm>
        </p:spPr>
        <p:txBody>
          <a:bodyPr/>
          <a:lstStyle/>
          <a:p>
            <a:pPr eaLnBrk="1" hangingPunct="1"/>
            <a:r>
              <a:rPr lang="en-US" dirty="0"/>
              <a:t>A spiral view of the requirements engineering process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pic>
        <p:nvPicPr>
          <p:cNvPr id="4" name="Picture 3" descr="4.12 ReqEngSpiral.eps"/>
          <p:cNvPicPr>
            <a:picLocks noChangeAspect="1"/>
          </p:cNvPicPr>
          <p:nvPr/>
        </p:nvPicPr>
        <p:blipFill>
          <a:blip r:embed="rId2"/>
          <a:stretch>
            <a:fillRect/>
          </a:stretch>
        </p:blipFill>
        <p:spPr>
          <a:xfrm>
            <a:off x="3498850" y="1417638"/>
            <a:ext cx="5510667" cy="47561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4FDAF899-354E-6F01-5820-73780A7AE255}"/>
              </a:ext>
            </a:extLst>
          </p:cNvPr>
          <p:cNvSpPr/>
          <p:nvPr/>
        </p:nvSpPr>
        <p:spPr>
          <a:xfrm>
            <a:off x="520117" y="6446838"/>
            <a:ext cx="11400639"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76872"/>
            <a:ext cx="8229600" cy="1143000"/>
          </a:xfrm>
        </p:spPr>
        <p:txBody>
          <a:bodyPr/>
          <a:lstStyle/>
          <a:p>
            <a:pPr algn="ctr"/>
            <a:r>
              <a:rPr lang="en-US" dirty="0"/>
              <a:t>Requirements elicitation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
        <p:nvSpPr>
          <p:cNvPr id="6" name="Rectangle 5">
            <a:extLst>
              <a:ext uri="{FF2B5EF4-FFF2-40B4-BE49-F238E27FC236}">
                <a16:creationId xmlns:a16="http://schemas.microsoft.com/office/drawing/2014/main" id="{B17B022C-9D70-A5EC-B04C-0534A6C85A9A}"/>
              </a:ext>
            </a:extLst>
          </p:cNvPr>
          <p:cNvSpPr/>
          <p:nvPr/>
        </p:nvSpPr>
        <p:spPr>
          <a:xfrm>
            <a:off x="520117" y="6446838"/>
            <a:ext cx="11400639"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1007080811"/>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BE3EDE-18CE-D107-7C99-3EDE567728D2}"/>
              </a:ext>
            </a:extLst>
          </p:cNvPr>
          <p:cNvSpPr>
            <a:spLocks noGrp="1"/>
          </p:cNvSpPr>
          <p:nvPr>
            <p:ph idx="1"/>
          </p:nvPr>
        </p:nvSpPr>
        <p:spPr/>
        <p:txBody>
          <a:bodyPr/>
          <a:lstStyle/>
          <a:p>
            <a:r>
              <a:rPr lang="en-US" dirty="0"/>
              <a:t>Software engineers work with a range of system stakeholders to </a:t>
            </a:r>
            <a:r>
              <a:rPr lang="en-US" b="1" dirty="0"/>
              <a:t>find</a:t>
            </a:r>
            <a:r>
              <a:rPr lang="en-US" dirty="0"/>
              <a:t> out about the application domain, the services that the system should provide, the required system performance, hardware constraints, other systems, etc.</a:t>
            </a:r>
          </a:p>
          <a:p>
            <a:endParaRPr lang="en-PK" dirty="0"/>
          </a:p>
        </p:txBody>
      </p:sp>
      <p:sp>
        <p:nvSpPr>
          <p:cNvPr id="3" name="Footer Placeholder 2">
            <a:extLst>
              <a:ext uri="{FF2B5EF4-FFF2-40B4-BE49-F238E27FC236}">
                <a16:creationId xmlns:a16="http://schemas.microsoft.com/office/drawing/2014/main" id="{9CE4A08B-87A6-3CA9-46A6-F70032FE591F}"/>
              </a:ext>
            </a:extLst>
          </p:cNvPr>
          <p:cNvSpPr>
            <a:spLocks noGrp="1"/>
          </p:cNvSpPr>
          <p:nvPr>
            <p:ph type="ftr" sz="quarter" idx="11"/>
          </p:nvPr>
        </p:nvSpPr>
        <p:spPr/>
        <p:txBody>
          <a:bodyPr/>
          <a:lstStyle/>
          <a:p>
            <a:pPr>
              <a:defRPr/>
            </a:pPr>
            <a:r>
              <a:rPr lang="en-US"/>
              <a:t>Chapter 4 Requirements Engineering</a:t>
            </a:r>
          </a:p>
        </p:txBody>
      </p:sp>
      <p:sp>
        <p:nvSpPr>
          <p:cNvPr id="4" name="Slide Number Placeholder 3">
            <a:extLst>
              <a:ext uri="{FF2B5EF4-FFF2-40B4-BE49-F238E27FC236}">
                <a16:creationId xmlns:a16="http://schemas.microsoft.com/office/drawing/2014/main" id="{B5D0F8D6-FED8-44B4-9C9E-199527DF6989}"/>
              </a:ext>
            </a:extLst>
          </p:cNvPr>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
        <p:nvSpPr>
          <p:cNvPr id="5" name="Title 4">
            <a:extLst>
              <a:ext uri="{FF2B5EF4-FFF2-40B4-BE49-F238E27FC236}">
                <a16:creationId xmlns:a16="http://schemas.microsoft.com/office/drawing/2014/main" id="{6964405A-BF44-3082-EB44-44B65285506B}"/>
              </a:ext>
            </a:extLst>
          </p:cNvPr>
          <p:cNvSpPr>
            <a:spLocks noGrp="1"/>
          </p:cNvSpPr>
          <p:nvPr>
            <p:ph type="title"/>
          </p:nvPr>
        </p:nvSpPr>
        <p:spPr/>
        <p:txBody>
          <a:bodyPr/>
          <a:lstStyle/>
          <a:p>
            <a:r>
              <a:rPr lang="en-GB" dirty="0"/>
              <a:t>Requirements elicitation</a:t>
            </a:r>
            <a:endParaRPr lang="en-PK" dirty="0"/>
          </a:p>
        </p:txBody>
      </p:sp>
    </p:spTree>
    <p:extLst>
      <p:ext uri="{BB962C8B-B14F-4D97-AF65-F5344CB8AC3E}">
        <p14:creationId xmlns:p14="http://schemas.microsoft.com/office/powerpoint/2010/main" val="3886701420"/>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CF600-045D-3E95-B64C-3275B68ED924}"/>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E3F181D7-6B42-11C9-B8BA-59A8E022322F}"/>
              </a:ext>
            </a:extLst>
          </p:cNvPr>
          <p:cNvSpPr>
            <a:spLocks noGrp="1"/>
          </p:cNvSpPr>
          <p:nvPr>
            <p:ph sz="half" idx="1"/>
          </p:nvPr>
        </p:nvSpPr>
        <p:spPr/>
        <p:txBody>
          <a:bodyPr/>
          <a:lstStyle/>
          <a:p>
            <a:endParaRPr lang="en-PK"/>
          </a:p>
        </p:txBody>
      </p:sp>
      <p:sp>
        <p:nvSpPr>
          <p:cNvPr id="4" name="Content Placeholder 3">
            <a:extLst>
              <a:ext uri="{FF2B5EF4-FFF2-40B4-BE49-F238E27FC236}">
                <a16:creationId xmlns:a16="http://schemas.microsoft.com/office/drawing/2014/main" id="{93BB3F63-AB1A-E8D9-7980-998D17CD83A3}"/>
              </a:ext>
            </a:extLst>
          </p:cNvPr>
          <p:cNvSpPr>
            <a:spLocks noGrp="1"/>
          </p:cNvSpPr>
          <p:nvPr>
            <p:ph sz="half" idx="2"/>
          </p:nvPr>
        </p:nvSpPr>
        <p:spPr/>
        <p:txBody>
          <a:bodyPr/>
          <a:lstStyle/>
          <a:p>
            <a:endParaRPr lang="en-PK" dirty="0"/>
          </a:p>
        </p:txBody>
      </p:sp>
      <p:sp>
        <p:nvSpPr>
          <p:cNvPr id="5" name="Footer Placeholder 4">
            <a:extLst>
              <a:ext uri="{FF2B5EF4-FFF2-40B4-BE49-F238E27FC236}">
                <a16:creationId xmlns:a16="http://schemas.microsoft.com/office/drawing/2014/main" id="{3F8D135B-3026-93E1-440C-369E27D84DBD}"/>
              </a:ext>
            </a:extLst>
          </p:cNvPr>
          <p:cNvSpPr>
            <a:spLocks noGrp="1"/>
          </p:cNvSpPr>
          <p:nvPr>
            <p:ph type="ftr" sz="quarter" idx="11"/>
          </p:nvPr>
        </p:nvSpPr>
        <p:spPr/>
        <p:txBody>
          <a:bodyPr/>
          <a:lstStyle/>
          <a:p>
            <a:r>
              <a:rPr lang="en-US"/>
              <a:t>TEACH A COURSE</a:t>
            </a:r>
            <a:endParaRPr lang="en-US" dirty="0"/>
          </a:p>
        </p:txBody>
      </p:sp>
      <p:sp>
        <p:nvSpPr>
          <p:cNvPr id="6" name="Slide Number Placeholder 5">
            <a:extLst>
              <a:ext uri="{FF2B5EF4-FFF2-40B4-BE49-F238E27FC236}">
                <a16:creationId xmlns:a16="http://schemas.microsoft.com/office/drawing/2014/main" id="{7E658F41-BEDB-9361-9CCA-19472B7FE0D5}"/>
              </a:ext>
            </a:extLst>
          </p:cNvPr>
          <p:cNvSpPr>
            <a:spLocks noGrp="1"/>
          </p:cNvSpPr>
          <p:nvPr>
            <p:ph type="sldNum" sz="quarter" idx="12"/>
          </p:nvPr>
        </p:nvSpPr>
        <p:spPr/>
        <p:txBody>
          <a:bodyPr/>
          <a:lstStyle/>
          <a:p>
            <a:fld id="{3A98EE3D-8CD1-4C3F-BD1C-C98C9596463C}" type="slidenum">
              <a:rPr lang="en-US" smtClean="0"/>
              <a:t>3</a:t>
            </a:fld>
            <a:endParaRPr lang="en-US" dirty="0"/>
          </a:p>
        </p:txBody>
      </p:sp>
      <p:pic>
        <p:nvPicPr>
          <p:cNvPr id="2052" name="Picture 4">
            <a:extLst>
              <a:ext uri="{FF2B5EF4-FFF2-40B4-BE49-F238E27FC236}">
                <a16:creationId xmlns:a16="http://schemas.microsoft.com/office/drawing/2014/main" id="{7E41BEE7-BC20-4660-3842-93166AC0E7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92" t="22900" r="1292" b="11713"/>
          <a:stretch/>
        </p:blipFill>
        <p:spPr bwMode="auto">
          <a:xfrm>
            <a:off x="965675" y="205098"/>
            <a:ext cx="9169637" cy="570646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4F664185-F0A9-FF1D-27BF-1B03E86AB509}"/>
              </a:ext>
            </a:extLst>
          </p:cNvPr>
          <p:cNvSpPr/>
          <p:nvPr/>
        </p:nvSpPr>
        <p:spPr>
          <a:xfrm>
            <a:off x="520117" y="6446838"/>
            <a:ext cx="11400639"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28555640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3AD326-2BE0-76A3-8F72-E547739AF0A9}"/>
              </a:ext>
            </a:extLst>
          </p:cNvPr>
          <p:cNvSpPr>
            <a:spLocks noGrp="1"/>
          </p:cNvSpPr>
          <p:nvPr>
            <p:ph idx="1"/>
          </p:nvPr>
        </p:nvSpPr>
        <p:spPr/>
        <p:txBody>
          <a:bodyPr/>
          <a:lstStyle/>
          <a:p>
            <a:r>
              <a:rPr lang="en-US" dirty="0"/>
              <a:t>Interviews</a:t>
            </a:r>
          </a:p>
          <a:p>
            <a:r>
              <a:rPr lang="en-US" dirty="0"/>
              <a:t>Ethnography </a:t>
            </a:r>
          </a:p>
          <a:p>
            <a:r>
              <a:rPr lang="en-US" dirty="0"/>
              <a:t>Stories </a:t>
            </a:r>
          </a:p>
          <a:p>
            <a:r>
              <a:rPr lang="en-US" dirty="0"/>
              <a:t>scenarios</a:t>
            </a:r>
          </a:p>
          <a:p>
            <a:endParaRPr lang="en-US" dirty="0"/>
          </a:p>
          <a:p>
            <a:endParaRPr lang="en-PK" dirty="0"/>
          </a:p>
        </p:txBody>
      </p:sp>
      <p:sp>
        <p:nvSpPr>
          <p:cNvPr id="3" name="Footer Placeholder 2">
            <a:extLst>
              <a:ext uri="{FF2B5EF4-FFF2-40B4-BE49-F238E27FC236}">
                <a16:creationId xmlns:a16="http://schemas.microsoft.com/office/drawing/2014/main" id="{DF2DA4D7-EBC2-5041-F02F-758B921461D8}"/>
              </a:ext>
            </a:extLst>
          </p:cNvPr>
          <p:cNvSpPr>
            <a:spLocks noGrp="1"/>
          </p:cNvSpPr>
          <p:nvPr>
            <p:ph type="ftr" sz="quarter" idx="11"/>
          </p:nvPr>
        </p:nvSpPr>
        <p:spPr/>
        <p:txBody>
          <a:bodyPr/>
          <a:lstStyle/>
          <a:p>
            <a:pPr>
              <a:defRPr/>
            </a:pPr>
            <a:r>
              <a:rPr lang="en-US"/>
              <a:t>Chapter 4 Requirements Engineering</a:t>
            </a:r>
          </a:p>
        </p:txBody>
      </p:sp>
      <p:sp>
        <p:nvSpPr>
          <p:cNvPr id="4" name="Slide Number Placeholder 3">
            <a:extLst>
              <a:ext uri="{FF2B5EF4-FFF2-40B4-BE49-F238E27FC236}">
                <a16:creationId xmlns:a16="http://schemas.microsoft.com/office/drawing/2014/main" id="{E9BDDFC7-AD74-6924-AB2D-38E9C2DC3B55}"/>
              </a:ext>
            </a:extLst>
          </p:cNvPr>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
        <p:nvSpPr>
          <p:cNvPr id="5" name="Title 4">
            <a:extLst>
              <a:ext uri="{FF2B5EF4-FFF2-40B4-BE49-F238E27FC236}">
                <a16:creationId xmlns:a16="http://schemas.microsoft.com/office/drawing/2014/main" id="{4EF3F63B-F58B-A11E-B9D1-D35E3EF4D13B}"/>
              </a:ext>
            </a:extLst>
          </p:cNvPr>
          <p:cNvSpPr>
            <a:spLocks noGrp="1"/>
          </p:cNvSpPr>
          <p:nvPr>
            <p:ph type="title"/>
          </p:nvPr>
        </p:nvSpPr>
        <p:spPr/>
        <p:txBody>
          <a:bodyPr/>
          <a:lstStyle/>
          <a:p>
            <a:r>
              <a:rPr lang="en-US" dirty="0"/>
              <a:t>Methods of elicitation</a:t>
            </a:r>
            <a:endParaRPr lang="en-PK" dirty="0"/>
          </a:p>
        </p:txBody>
      </p:sp>
      <p:sp>
        <p:nvSpPr>
          <p:cNvPr id="6" name="Rectangle 5">
            <a:extLst>
              <a:ext uri="{FF2B5EF4-FFF2-40B4-BE49-F238E27FC236}">
                <a16:creationId xmlns:a16="http://schemas.microsoft.com/office/drawing/2014/main" id="{8E6B8148-2020-DA0F-5D5C-D2E5D271D1DB}"/>
              </a:ext>
            </a:extLst>
          </p:cNvPr>
          <p:cNvSpPr/>
          <p:nvPr/>
        </p:nvSpPr>
        <p:spPr>
          <a:xfrm>
            <a:off x="520117" y="6446838"/>
            <a:ext cx="11400639"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213580707"/>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76872"/>
            <a:ext cx="8229600" cy="1143000"/>
          </a:xfrm>
        </p:spPr>
        <p:txBody>
          <a:bodyPr/>
          <a:lstStyle/>
          <a:p>
            <a:pPr algn="ctr"/>
            <a:r>
              <a:rPr lang="en-US" dirty="0"/>
              <a:t>Requirements specification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
        <p:nvSpPr>
          <p:cNvPr id="6" name="Rectangle 5">
            <a:extLst>
              <a:ext uri="{FF2B5EF4-FFF2-40B4-BE49-F238E27FC236}">
                <a16:creationId xmlns:a16="http://schemas.microsoft.com/office/drawing/2014/main" id="{B17B022C-9D70-A5EC-B04C-0534A6C85A9A}"/>
              </a:ext>
            </a:extLst>
          </p:cNvPr>
          <p:cNvSpPr/>
          <p:nvPr/>
        </p:nvSpPr>
        <p:spPr>
          <a:xfrm>
            <a:off x="520117" y="6446838"/>
            <a:ext cx="11400639"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96978546"/>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DD9850-9885-D9EA-DA6B-44311D1FC11A}"/>
              </a:ext>
            </a:extLst>
          </p:cNvPr>
          <p:cNvSpPr>
            <a:spLocks noGrp="1"/>
          </p:cNvSpPr>
          <p:nvPr>
            <p:ph idx="1"/>
          </p:nvPr>
        </p:nvSpPr>
        <p:spPr/>
        <p:txBody>
          <a:bodyPr/>
          <a:lstStyle/>
          <a:p>
            <a:pPr algn="just"/>
            <a:r>
              <a:rPr lang="en-US" dirty="0"/>
              <a:t>The process of writing down the user and system requirements in a requirements document.</a:t>
            </a:r>
          </a:p>
          <a:p>
            <a:pPr algn="just"/>
            <a:r>
              <a:rPr lang="en-US" dirty="0"/>
              <a:t>The requirements may be part of a contract for the system development</a:t>
            </a:r>
          </a:p>
          <a:p>
            <a:pPr algn="just"/>
            <a:r>
              <a:rPr lang="en-US" dirty="0"/>
              <a:t>It is therefore important that these are as complete as possible.</a:t>
            </a:r>
          </a:p>
          <a:p>
            <a:pPr marL="0" indent="0" algn="just">
              <a:buNone/>
            </a:pPr>
            <a:endParaRPr lang="en-PK" dirty="0"/>
          </a:p>
        </p:txBody>
      </p:sp>
      <p:sp>
        <p:nvSpPr>
          <p:cNvPr id="3" name="Footer Placeholder 2">
            <a:extLst>
              <a:ext uri="{FF2B5EF4-FFF2-40B4-BE49-F238E27FC236}">
                <a16:creationId xmlns:a16="http://schemas.microsoft.com/office/drawing/2014/main" id="{26320836-4DF1-FC03-C2B8-CA8178723876}"/>
              </a:ext>
            </a:extLst>
          </p:cNvPr>
          <p:cNvSpPr>
            <a:spLocks noGrp="1"/>
          </p:cNvSpPr>
          <p:nvPr>
            <p:ph type="ftr" sz="quarter" idx="11"/>
          </p:nvPr>
        </p:nvSpPr>
        <p:spPr/>
        <p:txBody>
          <a:bodyPr/>
          <a:lstStyle/>
          <a:p>
            <a:pPr>
              <a:defRPr/>
            </a:pPr>
            <a:r>
              <a:rPr lang="en-US"/>
              <a:t>Chapter 4 Requirements Engineering</a:t>
            </a:r>
          </a:p>
        </p:txBody>
      </p:sp>
      <p:sp>
        <p:nvSpPr>
          <p:cNvPr id="4" name="Slide Number Placeholder 3">
            <a:extLst>
              <a:ext uri="{FF2B5EF4-FFF2-40B4-BE49-F238E27FC236}">
                <a16:creationId xmlns:a16="http://schemas.microsoft.com/office/drawing/2014/main" id="{2DAB702A-6B30-6ADF-E652-BE6A0398E502}"/>
              </a:ext>
            </a:extLst>
          </p:cNvPr>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
        <p:nvSpPr>
          <p:cNvPr id="5" name="Title 4">
            <a:extLst>
              <a:ext uri="{FF2B5EF4-FFF2-40B4-BE49-F238E27FC236}">
                <a16:creationId xmlns:a16="http://schemas.microsoft.com/office/drawing/2014/main" id="{B2B7B8F6-0EF3-24DE-BFE9-13A6C535BDA8}"/>
              </a:ext>
            </a:extLst>
          </p:cNvPr>
          <p:cNvSpPr>
            <a:spLocks noGrp="1"/>
          </p:cNvSpPr>
          <p:nvPr>
            <p:ph type="title"/>
          </p:nvPr>
        </p:nvSpPr>
        <p:spPr/>
        <p:txBody>
          <a:bodyPr/>
          <a:lstStyle/>
          <a:p>
            <a:r>
              <a:rPr lang="en-US" dirty="0"/>
              <a:t>Requirements specification</a:t>
            </a:r>
            <a:endParaRPr lang="en-PK" dirty="0"/>
          </a:p>
        </p:txBody>
      </p:sp>
      <p:sp>
        <p:nvSpPr>
          <p:cNvPr id="6" name="Rectangle 5">
            <a:extLst>
              <a:ext uri="{FF2B5EF4-FFF2-40B4-BE49-F238E27FC236}">
                <a16:creationId xmlns:a16="http://schemas.microsoft.com/office/drawing/2014/main" id="{F8506973-D665-E6D5-AA5E-068C5EE2D242}"/>
              </a:ext>
            </a:extLst>
          </p:cNvPr>
          <p:cNvSpPr/>
          <p:nvPr/>
        </p:nvSpPr>
        <p:spPr>
          <a:xfrm>
            <a:off x="520117" y="6446838"/>
            <a:ext cx="11400639"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498241491"/>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097280" y="286603"/>
            <a:ext cx="10058400" cy="1262839"/>
          </a:xfrm>
        </p:spPr>
        <p:txBody>
          <a:bodyPr/>
          <a:lstStyle/>
          <a:p>
            <a:pPr eaLnBrk="1" hangingPunct="1"/>
            <a:r>
              <a:rPr lang="en-US" dirty="0"/>
              <a:t>Ways of writing a system requirements specification </a:t>
            </a: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graphicFrame>
        <p:nvGraphicFramePr>
          <p:cNvPr id="5" name="Table 4"/>
          <p:cNvGraphicFramePr>
            <a:graphicFrameLocks noGrp="1"/>
          </p:cNvGraphicFramePr>
          <p:nvPr/>
        </p:nvGraphicFramePr>
        <p:xfrm>
          <a:off x="2209800" y="1595479"/>
          <a:ext cx="7924800" cy="4805322"/>
        </p:xfrm>
        <a:graphic>
          <a:graphicData uri="http://schemas.openxmlformats.org/drawingml/2006/table">
            <a:tbl>
              <a:tblPr/>
              <a:tblGrid>
                <a:gridCol w="1733550">
                  <a:extLst>
                    <a:ext uri="{9D8B030D-6E8A-4147-A177-3AD203B41FA5}">
                      <a16:colId xmlns:a16="http://schemas.microsoft.com/office/drawing/2014/main" val="20000"/>
                    </a:ext>
                  </a:extLst>
                </a:gridCol>
                <a:gridCol w="6191250">
                  <a:extLst>
                    <a:ext uri="{9D8B030D-6E8A-4147-A177-3AD203B41FA5}">
                      <a16:colId xmlns:a16="http://schemas.microsoft.com/office/drawing/2014/main" val="20001"/>
                    </a:ext>
                  </a:extLst>
                </a:gridCol>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Notation</a:t>
                      </a:r>
                      <a:endParaRPr kumimoji="0" lang="en-US" sz="1400" b="1" i="0" u="none" strike="noStrike" cap="none" normalizeH="0" baseline="0" dirty="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871056423"/>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05D22D-77F4-60E3-50C3-994A51C9E96D}"/>
              </a:ext>
            </a:extLst>
          </p:cNvPr>
          <p:cNvSpPr>
            <a:spLocks noGrp="1"/>
          </p:cNvSpPr>
          <p:nvPr>
            <p:ph idx="1"/>
          </p:nvPr>
        </p:nvSpPr>
        <p:spPr/>
        <p:txBody>
          <a:bodyPr/>
          <a:lstStyle/>
          <a:p>
            <a:endParaRPr lang="en-PK" dirty="0"/>
          </a:p>
        </p:txBody>
      </p:sp>
      <p:sp>
        <p:nvSpPr>
          <p:cNvPr id="3" name="Footer Placeholder 2">
            <a:extLst>
              <a:ext uri="{FF2B5EF4-FFF2-40B4-BE49-F238E27FC236}">
                <a16:creationId xmlns:a16="http://schemas.microsoft.com/office/drawing/2014/main" id="{94EA081A-3B20-F163-CE63-4C5C5E83A9D6}"/>
              </a:ext>
            </a:extLst>
          </p:cNvPr>
          <p:cNvSpPr>
            <a:spLocks noGrp="1"/>
          </p:cNvSpPr>
          <p:nvPr>
            <p:ph type="ftr" sz="quarter" idx="11"/>
          </p:nvPr>
        </p:nvSpPr>
        <p:spPr/>
        <p:txBody>
          <a:bodyPr/>
          <a:lstStyle/>
          <a:p>
            <a:pPr>
              <a:defRPr/>
            </a:pPr>
            <a:r>
              <a:rPr lang="en-US"/>
              <a:t>Chapter 4 Requirements Engineering</a:t>
            </a:r>
          </a:p>
        </p:txBody>
      </p:sp>
      <p:sp>
        <p:nvSpPr>
          <p:cNvPr id="4" name="Slide Number Placeholder 3">
            <a:extLst>
              <a:ext uri="{FF2B5EF4-FFF2-40B4-BE49-F238E27FC236}">
                <a16:creationId xmlns:a16="http://schemas.microsoft.com/office/drawing/2014/main" id="{9D05C73B-C4FF-B25D-E856-B0AF08BCBCA6}"/>
              </a:ext>
            </a:extLst>
          </p:cNvPr>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
        <p:nvSpPr>
          <p:cNvPr id="5" name="Title 4">
            <a:extLst>
              <a:ext uri="{FF2B5EF4-FFF2-40B4-BE49-F238E27FC236}">
                <a16:creationId xmlns:a16="http://schemas.microsoft.com/office/drawing/2014/main" id="{66379D76-77B7-AD65-AE35-B4A9F48DC923}"/>
              </a:ext>
            </a:extLst>
          </p:cNvPr>
          <p:cNvSpPr>
            <a:spLocks noGrp="1"/>
          </p:cNvSpPr>
          <p:nvPr>
            <p:ph type="title"/>
          </p:nvPr>
        </p:nvSpPr>
        <p:spPr/>
        <p:txBody>
          <a:bodyPr/>
          <a:lstStyle/>
          <a:p>
            <a:r>
              <a:rPr lang="en-US" dirty="0"/>
              <a:t>example</a:t>
            </a:r>
            <a:endParaRPr lang="en-PK" dirty="0"/>
          </a:p>
        </p:txBody>
      </p:sp>
      <p:graphicFrame>
        <p:nvGraphicFramePr>
          <p:cNvPr id="6" name="Object 2">
            <a:extLst>
              <a:ext uri="{FF2B5EF4-FFF2-40B4-BE49-F238E27FC236}">
                <a16:creationId xmlns:a16="http://schemas.microsoft.com/office/drawing/2014/main" id="{8B6732A2-B136-5B1D-00BD-2F7F7953805E}"/>
              </a:ext>
            </a:extLst>
          </p:cNvPr>
          <p:cNvGraphicFramePr>
            <a:graphicFrameLocks noChangeAspect="1"/>
          </p:cNvGraphicFramePr>
          <p:nvPr>
            <p:extLst>
              <p:ext uri="{D42A27DB-BD31-4B8C-83A1-F6EECF244321}">
                <p14:modId xmlns:p14="http://schemas.microsoft.com/office/powerpoint/2010/main" val="2142447824"/>
              </p:ext>
            </p:extLst>
          </p:nvPr>
        </p:nvGraphicFramePr>
        <p:xfrm>
          <a:off x="1495337" y="1616454"/>
          <a:ext cx="8521117" cy="4752161"/>
        </p:xfrm>
        <a:graphic>
          <a:graphicData uri="http://schemas.openxmlformats.org/presentationml/2006/ole">
            <mc:AlternateContent xmlns:mc="http://schemas.openxmlformats.org/markup-compatibility/2006">
              <mc:Choice xmlns:v="urn:schemas-microsoft-com:vml" Requires="v">
                <p:oleObj name="Document" r:id="rId2" imgW="5943600" imgH="3314700" progId="Word.Document.12">
                  <p:embed/>
                </p:oleObj>
              </mc:Choice>
              <mc:Fallback>
                <p:oleObj name="Document" r:id="rId2" imgW="5943600" imgH="3314700" progId="Word.Document.12">
                  <p:embed/>
                  <p:pic>
                    <p:nvPicPr>
                      <p:cNvPr id="2765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337" y="1616454"/>
                        <a:ext cx="8521117" cy="475216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92895661"/>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lstStyle/>
          <a:p>
            <a:r>
              <a:rPr lang="en-GB" dirty="0"/>
              <a:t>Use-cases are a kind of scenario that are included in the UML. </a:t>
            </a:r>
          </a:p>
          <a:p>
            <a:r>
              <a:rPr lang="en-GB" dirty="0"/>
              <a:t>Use cases identify the actors in an interaction and which describe the interaction itself.</a:t>
            </a:r>
          </a:p>
          <a:p>
            <a:r>
              <a:rPr lang="en-GB" dirty="0"/>
              <a:t>A set of use cases should describe all possible interactions with the system.</a:t>
            </a:r>
          </a:p>
          <a:p>
            <a:r>
              <a:rPr lang="en-GB" dirty="0"/>
              <a:t>High-level graphical model supplemented by more detailed tabular description (see Chapter 5).</a:t>
            </a:r>
          </a:p>
          <a:p>
            <a:r>
              <a:rPr lang="en-GB" dirty="0"/>
              <a:t>UML sequence diagrams may be used to add detail to use-cases by showing the sequence of event processing in the system.</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477966070"/>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a:t>Use cases for the </a:t>
            </a:r>
            <a:r>
              <a:rPr lang="en-GB" dirty="0"/>
              <a:t>Mentcare system</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pic>
        <p:nvPicPr>
          <p:cNvPr id="4" name="Picture 3" descr="4.15 UseCases.eps"/>
          <p:cNvPicPr>
            <a:picLocks noChangeAspect="1"/>
          </p:cNvPicPr>
          <p:nvPr/>
        </p:nvPicPr>
        <p:blipFill>
          <a:blip r:embed="rId2"/>
          <a:stretch>
            <a:fillRect/>
          </a:stretch>
        </p:blipFill>
        <p:spPr>
          <a:xfrm>
            <a:off x="2627852" y="2148999"/>
            <a:ext cx="6555509" cy="38862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002223797"/>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vert="horz" lIns="90487" tIns="44450" rIns="90487" bIns="44450" rtlCol="0" anchor="b">
            <a:normAutofit/>
          </a:bodyPr>
          <a:lstStyle/>
          <a:p>
            <a:r>
              <a:rPr lang="en-GB" dirty="0"/>
              <a:t>The software requirements document</a:t>
            </a:r>
          </a:p>
        </p:txBody>
      </p:sp>
      <p:sp>
        <p:nvSpPr>
          <p:cNvPr id="16387" name="Rectangle 3"/>
          <p:cNvSpPr>
            <a:spLocks noGrp="1" noChangeArrowheads="1"/>
          </p:cNvSpPr>
          <p:nvPr>
            <p:ph idx="1"/>
          </p:nvPr>
        </p:nvSpPr>
        <p:spPr>
          <a:noFill/>
          <a:ln/>
        </p:spPr>
        <p:txBody>
          <a:bodyPr vert="horz" lIns="90487" tIns="44450" rIns="90487" bIns="44450" rtlCol="0">
            <a:normAutofit/>
          </a:bodyPr>
          <a:lstStyle/>
          <a:p>
            <a:r>
              <a:rPr lang="en-GB" dirty="0"/>
              <a:t>The software requirements 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a:t>
            </a:r>
            <a:r>
              <a:rPr lang="en-GB" b="1" dirty="0"/>
              <a:t>set of WHAT </a:t>
            </a:r>
            <a:r>
              <a:rPr lang="en-GB" dirty="0"/>
              <a:t>the system should do </a:t>
            </a:r>
            <a:r>
              <a:rPr lang="en-GB" b="1" dirty="0"/>
              <a:t>rather than HOW </a:t>
            </a:r>
            <a:r>
              <a:rPr lang="en-GB" dirty="0"/>
              <a:t>it should do it.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60449160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76872"/>
            <a:ext cx="8229600" cy="1143000"/>
          </a:xfrm>
        </p:spPr>
        <p:txBody>
          <a:bodyPr/>
          <a:lstStyle/>
          <a:p>
            <a:pPr algn="ctr"/>
            <a:r>
              <a:rPr lang="en-US" dirty="0"/>
              <a:t>Requirements validation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38</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
        <p:nvSpPr>
          <p:cNvPr id="6" name="Rectangle 5">
            <a:extLst>
              <a:ext uri="{FF2B5EF4-FFF2-40B4-BE49-F238E27FC236}">
                <a16:creationId xmlns:a16="http://schemas.microsoft.com/office/drawing/2014/main" id="{B17B022C-9D70-A5EC-B04C-0534A6C85A9A}"/>
              </a:ext>
            </a:extLst>
          </p:cNvPr>
          <p:cNvSpPr/>
          <p:nvPr/>
        </p:nvSpPr>
        <p:spPr>
          <a:xfrm>
            <a:off x="520117" y="6446838"/>
            <a:ext cx="11400639"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4282373970"/>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FCDCA03-EC24-439B-4C9E-DB1A25AF2778}"/>
              </a:ext>
            </a:extLst>
          </p:cNvPr>
          <p:cNvSpPr>
            <a:spLocks noGrp="1"/>
          </p:cNvSpPr>
          <p:nvPr>
            <p:ph idx="1"/>
          </p:nvPr>
        </p:nvSpPr>
        <p:spPr/>
        <p:txBody>
          <a:bodyPr/>
          <a:lstStyle/>
          <a:p>
            <a:r>
              <a:rPr lang="en-US" dirty="0"/>
              <a:t>Validity. Does the system provide the functions which best support the customer’s needs?</a:t>
            </a:r>
          </a:p>
          <a:p>
            <a:r>
              <a:rPr lang="en-US" dirty="0"/>
              <a:t>Consistency. Are there any requirements conflicts?</a:t>
            </a:r>
          </a:p>
          <a:p>
            <a:r>
              <a:rPr lang="en-US" dirty="0"/>
              <a:t>Completeness. Are all functions required by the customer included?</a:t>
            </a:r>
          </a:p>
          <a:p>
            <a:r>
              <a:rPr lang="en-US" dirty="0"/>
              <a:t>Realism. Can the requirements be implemented given available budget and technology</a:t>
            </a:r>
          </a:p>
          <a:p>
            <a:r>
              <a:rPr lang="en-US" dirty="0"/>
              <a:t>Verifiability. Can the requirements be checked?</a:t>
            </a:r>
          </a:p>
          <a:p>
            <a:endParaRPr lang="en-PK" dirty="0"/>
          </a:p>
        </p:txBody>
      </p:sp>
      <p:sp>
        <p:nvSpPr>
          <p:cNvPr id="3" name="Footer Placeholder 2">
            <a:extLst>
              <a:ext uri="{FF2B5EF4-FFF2-40B4-BE49-F238E27FC236}">
                <a16:creationId xmlns:a16="http://schemas.microsoft.com/office/drawing/2014/main" id="{6DF6D265-3580-F6E4-D4AE-8629A052AB5C}"/>
              </a:ext>
            </a:extLst>
          </p:cNvPr>
          <p:cNvSpPr>
            <a:spLocks noGrp="1"/>
          </p:cNvSpPr>
          <p:nvPr>
            <p:ph type="ftr" sz="quarter" idx="11"/>
          </p:nvPr>
        </p:nvSpPr>
        <p:spPr/>
        <p:txBody>
          <a:bodyPr/>
          <a:lstStyle/>
          <a:p>
            <a:pPr>
              <a:defRPr/>
            </a:pPr>
            <a:r>
              <a:rPr lang="en-US"/>
              <a:t>Chapter 4 Requirements Engineering</a:t>
            </a:r>
          </a:p>
        </p:txBody>
      </p:sp>
      <p:sp>
        <p:nvSpPr>
          <p:cNvPr id="4" name="Slide Number Placeholder 3">
            <a:extLst>
              <a:ext uri="{FF2B5EF4-FFF2-40B4-BE49-F238E27FC236}">
                <a16:creationId xmlns:a16="http://schemas.microsoft.com/office/drawing/2014/main" id="{52802253-6BDF-271E-952F-6AFC4271DB89}"/>
              </a:ext>
            </a:extLst>
          </p:cNvPr>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
        <p:nvSpPr>
          <p:cNvPr id="5" name="Title 4">
            <a:extLst>
              <a:ext uri="{FF2B5EF4-FFF2-40B4-BE49-F238E27FC236}">
                <a16:creationId xmlns:a16="http://schemas.microsoft.com/office/drawing/2014/main" id="{F74E240F-CEA0-F504-1EF9-568A4A6E1201}"/>
              </a:ext>
            </a:extLst>
          </p:cNvPr>
          <p:cNvSpPr>
            <a:spLocks noGrp="1"/>
          </p:cNvSpPr>
          <p:nvPr>
            <p:ph type="title"/>
          </p:nvPr>
        </p:nvSpPr>
        <p:spPr/>
        <p:txBody>
          <a:bodyPr/>
          <a:lstStyle/>
          <a:p>
            <a:endParaRPr lang="en-PK"/>
          </a:p>
        </p:txBody>
      </p:sp>
    </p:spTree>
    <p:extLst>
      <p:ext uri="{BB962C8B-B14F-4D97-AF65-F5344CB8AC3E}">
        <p14:creationId xmlns:p14="http://schemas.microsoft.com/office/powerpoint/2010/main" val="586606013"/>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19706-1B56-3A56-E78A-3981811D9E7C}"/>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001E3E26-A32C-1A82-C258-182FEB1982EF}"/>
              </a:ext>
            </a:extLst>
          </p:cNvPr>
          <p:cNvSpPr>
            <a:spLocks noGrp="1"/>
          </p:cNvSpPr>
          <p:nvPr>
            <p:ph sz="half" idx="1"/>
          </p:nvPr>
        </p:nvSpPr>
        <p:spPr/>
        <p:txBody>
          <a:bodyPr/>
          <a:lstStyle/>
          <a:p>
            <a:endParaRPr lang="en-PK"/>
          </a:p>
        </p:txBody>
      </p:sp>
      <p:sp>
        <p:nvSpPr>
          <p:cNvPr id="4" name="Content Placeholder 3">
            <a:extLst>
              <a:ext uri="{FF2B5EF4-FFF2-40B4-BE49-F238E27FC236}">
                <a16:creationId xmlns:a16="http://schemas.microsoft.com/office/drawing/2014/main" id="{260EEC95-1F51-938B-B9EC-F9CE45DF20C2}"/>
              </a:ext>
            </a:extLst>
          </p:cNvPr>
          <p:cNvSpPr>
            <a:spLocks noGrp="1"/>
          </p:cNvSpPr>
          <p:nvPr>
            <p:ph sz="half" idx="2"/>
          </p:nvPr>
        </p:nvSpPr>
        <p:spPr/>
        <p:txBody>
          <a:bodyPr/>
          <a:lstStyle/>
          <a:p>
            <a:endParaRPr lang="en-PK"/>
          </a:p>
        </p:txBody>
      </p:sp>
      <p:sp>
        <p:nvSpPr>
          <p:cNvPr id="5" name="Footer Placeholder 4">
            <a:extLst>
              <a:ext uri="{FF2B5EF4-FFF2-40B4-BE49-F238E27FC236}">
                <a16:creationId xmlns:a16="http://schemas.microsoft.com/office/drawing/2014/main" id="{F96012BB-81E3-247C-0B84-BAFBBC7490CE}"/>
              </a:ext>
            </a:extLst>
          </p:cNvPr>
          <p:cNvSpPr>
            <a:spLocks noGrp="1"/>
          </p:cNvSpPr>
          <p:nvPr>
            <p:ph type="ftr" sz="quarter" idx="11"/>
          </p:nvPr>
        </p:nvSpPr>
        <p:spPr/>
        <p:txBody>
          <a:bodyPr/>
          <a:lstStyle/>
          <a:p>
            <a:r>
              <a:rPr lang="en-US"/>
              <a:t>TEACH A COURSE</a:t>
            </a:r>
            <a:endParaRPr lang="en-US" dirty="0"/>
          </a:p>
        </p:txBody>
      </p:sp>
      <p:sp>
        <p:nvSpPr>
          <p:cNvPr id="6" name="Slide Number Placeholder 5">
            <a:extLst>
              <a:ext uri="{FF2B5EF4-FFF2-40B4-BE49-F238E27FC236}">
                <a16:creationId xmlns:a16="http://schemas.microsoft.com/office/drawing/2014/main" id="{B2FABA2D-FD97-FB93-376A-CD31BCA59658}"/>
              </a:ext>
            </a:extLst>
          </p:cNvPr>
          <p:cNvSpPr>
            <a:spLocks noGrp="1"/>
          </p:cNvSpPr>
          <p:nvPr>
            <p:ph type="sldNum" sz="quarter" idx="12"/>
          </p:nvPr>
        </p:nvSpPr>
        <p:spPr/>
        <p:txBody>
          <a:bodyPr/>
          <a:lstStyle/>
          <a:p>
            <a:fld id="{3A98EE3D-8CD1-4C3F-BD1C-C98C9596463C}" type="slidenum">
              <a:rPr lang="en-US" smtClean="0"/>
              <a:t>4</a:t>
            </a:fld>
            <a:endParaRPr lang="en-US" dirty="0"/>
          </a:p>
        </p:txBody>
      </p:sp>
      <p:pic>
        <p:nvPicPr>
          <p:cNvPr id="3074" name="Picture 2">
            <a:extLst>
              <a:ext uri="{FF2B5EF4-FFF2-40B4-BE49-F238E27FC236}">
                <a16:creationId xmlns:a16="http://schemas.microsoft.com/office/drawing/2014/main" id="{13B93D83-DA3B-6024-B14C-218D85A6EC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433"/>
          <a:stretch/>
        </p:blipFill>
        <p:spPr bwMode="auto">
          <a:xfrm>
            <a:off x="0" y="157152"/>
            <a:ext cx="11723882" cy="600081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C3005807-2187-3761-7108-836F01DAB939}"/>
              </a:ext>
            </a:extLst>
          </p:cNvPr>
          <p:cNvSpPr/>
          <p:nvPr/>
        </p:nvSpPr>
        <p:spPr>
          <a:xfrm>
            <a:off x="520117" y="6446838"/>
            <a:ext cx="11400639"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8" name="Arrow: Right 7">
            <a:extLst>
              <a:ext uri="{FF2B5EF4-FFF2-40B4-BE49-F238E27FC236}">
                <a16:creationId xmlns:a16="http://schemas.microsoft.com/office/drawing/2014/main" id="{9693E3D8-BC9F-1A79-CEF2-A17FA97FBA4A}"/>
              </a:ext>
            </a:extLst>
          </p:cNvPr>
          <p:cNvSpPr/>
          <p:nvPr/>
        </p:nvSpPr>
        <p:spPr>
          <a:xfrm>
            <a:off x="2424418" y="1661280"/>
            <a:ext cx="738232" cy="411061"/>
          </a:xfrm>
          <a:prstGeom prst="righ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9" name="Arrow: Right 8">
            <a:extLst>
              <a:ext uri="{FF2B5EF4-FFF2-40B4-BE49-F238E27FC236}">
                <a16:creationId xmlns:a16="http://schemas.microsoft.com/office/drawing/2014/main" id="{0DB5E323-CAFA-307F-D848-15E4592723E2}"/>
              </a:ext>
            </a:extLst>
          </p:cNvPr>
          <p:cNvSpPr/>
          <p:nvPr/>
        </p:nvSpPr>
        <p:spPr>
          <a:xfrm>
            <a:off x="5492825" y="1601960"/>
            <a:ext cx="738232" cy="411061"/>
          </a:xfrm>
          <a:prstGeom prst="righ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0" name="Arrow: Right 9">
            <a:extLst>
              <a:ext uri="{FF2B5EF4-FFF2-40B4-BE49-F238E27FC236}">
                <a16:creationId xmlns:a16="http://schemas.microsoft.com/office/drawing/2014/main" id="{256962C6-9B43-080E-17ED-CBE9C00AF906}"/>
              </a:ext>
            </a:extLst>
          </p:cNvPr>
          <p:cNvSpPr/>
          <p:nvPr/>
        </p:nvSpPr>
        <p:spPr>
          <a:xfrm>
            <a:off x="8466696" y="1633405"/>
            <a:ext cx="738232" cy="411061"/>
          </a:xfrm>
          <a:prstGeom prst="righ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cxnSp>
        <p:nvCxnSpPr>
          <p:cNvPr id="14" name="Straight Arrow Connector 13">
            <a:extLst>
              <a:ext uri="{FF2B5EF4-FFF2-40B4-BE49-F238E27FC236}">
                <a16:creationId xmlns:a16="http://schemas.microsoft.com/office/drawing/2014/main" id="{35E3557B-3F8C-2194-5F27-CDF46C65B547}"/>
              </a:ext>
            </a:extLst>
          </p:cNvPr>
          <p:cNvCxnSpPr/>
          <p:nvPr/>
        </p:nvCxnSpPr>
        <p:spPr>
          <a:xfrm flipH="1">
            <a:off x="2667699" y="2785145"/>
            <a:ext cx="6350466" cy="372414"/>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5" name="Arrow: Right 14">
            <a:extLst>
              <a:ext uri="{FF2B5EF4-FFF2-40B4-BE49-F238E27FC236}">
                <a16:creationId xmlns:a16="http://schemas.microsoft.com/office/drawing/2014/main" id="{22A31577-9C97-91D5-6A63-D39A46FBE3A4}"/>
              </a:ext>
            </a:extLst>
          </p:cNvPr>
          <p:cNvSpPr/>
          <p:nvPr/>
        </p:nvSpPr>
        <p:spPr>
          <a:xfrm>
            <a:off x="2519740" y="4452232"/>
            <a:ext cx="738232" cy="411061"/>
          </a:xfrm>
          <a:prstGeom prst="righ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6" name="Arrow: Right 15">
            <a:extLst>
              <a:ext uri="{FF2B5EF4-FFF2-40B4-BE49-F238E27FC236}">
                <a16:creationId xmlns:a16="http://schemas.microsoft.com/office/drawing/2014/main" id="{2D73EC67-87FC-0682-FD4A-012322D1038A}"/>
              </a:ext>
            </a:extLst>
          </p:cNvPr>
          <p:cNvSpPr/>
          <p:nvPr/>
        </p:nvSpPr>
        <p:spPr>
          <a:xfrm>
            <a:off x="5489468" y="5225294"/>
            <a:ext cx="738232" cy="411061"/>
          </a:xfrm>
          <a:prstGeom prst="righ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7" name="Arrow: Right 16">
            <a:extLst>
              <a:ext uri="{FF2B5EF4-FFF2-40B4-BE49-F238E27FC236}">
                <a16:creationId xmlns:a16="http://schemas.microsoft.com/office/drawing/2014/main" id="{3A0B5C3C-DF0C-25B5-5DC6-4A04BF176DED}"/>
              </a:ext>
            </a:extLst>
          </p:cNvPr>
          <p:cNvSpPr/>
          <p:nvPr/>
        </p:nvSpPr>
        <p:spPr>
          <a:xfrm>
            <a:off x="8466696" y="5244882"/>
            <a:ext cx="738232" cy="411061"/>
          </a:xfrm>
          <a:prstGeom prst="righ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229351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800" decel="100000"/>
                                        <p:tgtEl>
                                          <p:spTgt spid="8"/>
                                        </p:tgtEl>
                                      </p:cBhvr>
                                    </p:animEffect>
                                    <p:anim calcmode="lin" valueType="num">
                                      <p:cBhvr>
                                        <p:cTn id="8" dur="800" decel="100000" fill="hold"/>
                                        <p:tgtEl>
                                          <p:spTgt spid="8"/>
                                        </p:tgtEl>
                                        <p:attrNameLst>
                                          <p:attrName>style.rotation</p:attrName>
                                        </p:attrNameLst>
                                      </p:cBhvr>
                                      <p:tavLst>
                                        <p:tav tm="0">
                                          <p:val>
                                            <p:fltVal val="-90"/>
                                          </p:val>
                                        </p:tav>
                                        <p:tav tm="100000">
                                          <p:val>
                                            <p:fltVal val="0"/>
                                          </p:val>
                                        </p:tav>
                                      </p:tavLst>
                                    </p:anim>
                                    <p:anim calcmode="lin" valueType="num">
                                      <p:cBhvr>
                                        <p:cTn id="9" dur="800" decel="100000" fill="hold"/>
                                        <p:tgtEl>
                                          <p:spTgt spid="8"/>
                                        </p:tgtEl>
                                        <p:attrNameLst>
                                          <p:attrName>ppt_x</p:attrName>
                                        </p:attrNameLst>
                                      </p:cBhvr>
                                      <p:tavLst>
                                        <p:tav tm="0">
                                          <p:val>
                                            <p:strVal val="#ppt_x+0.4"/>
                                          </p:val>
                                        </p:tav>
                                        <p:tav tm="100000">
                                          <p:val>
                                            <p:strVal val="#ppt_x-0.05"/>
                                          </p:val>
                                        </p:tav>
                                      </p:tavLst>
                                    </p:anim>
                                    <p:anim calcmode="lin" valueType="num">
                                      <p:cBhvr>
                                        <p:cTn id="10" dur="800" decel="100000" fill="hold"/>
                                        <p:tgtEl>
                                          <p:spTgt spid="8"/>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par>
                                <p:cTn id="13" presetID="3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800" decel="100000"/>
                                        <p:tgtEl>
                                          <p:spTgt spid="9"/>
                                        </p:tgtEl>
                                      </p:cBhvr>
                                    </p:animEffect>
                                    <p:anim calcmode="lin" valueType="num">
                                      <p:cBhvr>
                                        <p:cTn id="16" dur="800" decel="100000" fill="hold"/>
                                        <p:tgtEl>
                                          <p:spTgt spid="9"/>
                                        </p:tgtEl>
                                        <p:attrNameLst>
                                          <p:attrName>style.rotation</p:attrName>
                                        </p:attrNameLst>
                                      </p:cBhvr>
                                      <p:tavLst>
                                        <p:tav tm="0">
                                          <p:val>
                                            <p:fltVal val="-90"/>
                                          </p:val>
                                        </p:tav>
                                        <p:tav tm="100000">
                                          <p:val>
                                            <p:fltVal val="0"/>
                                          </p:val>
                                        </p:tav>
                                      </p:tavLst>
                                    </p:anim>
                                    <p:anim calcmode="lin" valueType="num">
                                      <p:cBhvr>
                                        <p:cTn id="17" dur="800" decel="100000" fill="hold"/>
                                        <p:tgtEl>
                                          <p:spTgt spid="9"/>
                                        </p:tgtEl>
                                        <p:attrNameLst>
                                          <p:attrName>ppt_x</p:attrName>
                                        </p:attrNameLst>
                                      </p:cBhvr>
                                      <p:tavLst>
                                        <p:tav tm="0">
                                          <p:val>
                                            <p:strVal val="#ppt_x+0.4"/>
                                          </p:val>
                                        </p:tav>
                                        <p:tav tm="100000">
                                          <p:val>
                                            <p:strVal val="#ppt_x-0.05"/>
                                          </p:val>
                                        </p:tav>
                                      </p:tavLst>
                                    </p:anim>
                                    <p:anim calcmode="lin" valueType="num">
                                      <p:cBhvr>
                                        <p:cTn id="18" dur="800" decel="100000" fill="hold"/>
                                        <p:tgtEl>
                                          <p:spTgt spid="9"/>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9"/>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9"/>
                                        </p:tgtEl>
                                        <p:attrNameLst>
                                          <p:attrName>ppt_y</p:attrName>
                                        </p:attrNameLst>
                                      </p:cBhvr>
                                      <p:tavLst>
                                        <p:tav tm="0">
                                          <p:val>
                                            <p:strVal val="#ppt_y+0.1"/>
                                          </p:val>
                                        </p:tav>
                                        <p:tav tm="100000">
                                          <p:val>
                                            <p:strVal val="#ppt_y"/>
                                          </p:val>
                                        </p:tav>
                                      </p:tavLst>
                                    </p:anim>
                                  </p:childTnLst>
                                </p:cTn>
                              </p:par>
                              <p:par>
                                <p:cTn id="21" presetID="3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800" decel="100000"/>
                                        <p:tgtEl>
                                          <p:spTgt spid="10"/>
                                        </p:tgtEl>
                                      </p:cBhvr>
                                    </p:animEffect>
                                    <p:anim calcmode="lin" valueType="num">
                                      <p:cBhvr>
                                        <p:cTn id="24" dur="800" decel="100000" fill="hold"/>
                                        <p:tgtEl>
                                          <p:spTgt spid="10"/>
                                        </p:tgtEl>
                                        <p:attrNameLst>
                                          <p:attrName>style.rotation</p:attrName>
                                        </p:attrNameLst>
                                      </p:cBhvr>
                                      <p:tavLst>
                                        <p:tav tm="0">
                                          <p:val>
                                            <p:fltVal val="-90"/>
                                          </p:val>
                                        </p:tav>
                                        <p:tav tm="100000">
                                          <p:val>
                                            <p:fltVal val="0"/>
                                          </p:val>
                                        </p:tav>
                                      </p:tavLst>
                                    </p:anim>
                                    <p:anim calcmode="lin" valueType="num">
                                      <p:cBhvr>
                                        <p:cTn id="25" dur="800" decel="100000" fill="hold"/>
                                        <p:tgtEl>
                                          <p:spTgt spid="10"/>
                                        </p:tgtEl>
                                        <p:attrNameLst>
                                          <p:attrName>ppt_x</p:attrName>
                                        </p:attrNameLst>
                                      </p:cBhvr>
                                      <p:tavLst>
                                        <p:tav tm="0">
                                          <p:val>
                                            <p:strVal val="#ppt_x+0.4"/>
                                          </p:val>
                                        </p:tav>
                                        <p:tav tm="100000">
                                          <p:val>
                                            <p:strVal val="#ppt_x-0.05"/>
                                          </p:val>
                                        </p:tav>
                                      </p:tavLst>
                                    </p:anim>
                                    <p:anim calcmode="lin" valueType="num">
                                      <p:cBhvr>
                                        <p:cTn id="26" dur="800" decel="100000" fill="hold"/>
                                        <p:tgtEl>
                                          <p:spTgt spid="10"/>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10"/>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10"/>
                                        </p:tgtEl>
                                        <p:attrNameLst>
                                          <p:attrName>ppt_y</p:attrName>
                                        </p:attrNameLst>
                                      </p:cBhvr>
                                      <p:tavLst>
                                        <p:tav tm="0">
                                          <p:val>
                                            <p:strVal val="#ppt_y+0.1"/>
                                          </p:val>
                                        </p:tav>
                                        <p:tav tm="100000">
                                          <p:val>
                                            <p:strVal val="#ppt_y"/>
                                          </p:val>
                                        </p:tav>
                                      </p:tavLst>
                                    </p:anim>
                                  </p:childTnLst>
                                </p:cTn>
                              </p:par>
                              <p:par>
                                <p:cTn id="29" presetID="3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800" decel="100000"/>
                                        <p:tgtEl>
                                          <p:spTgt spid="14"/>
                                        </p:tgtEl>
                                      </p:cBhvr>
                                    </p:animEffect>
                                    <p:anim calcmode="lin" valueType="num">
                                      <p:cBhvr>
                                        <p:cTn id="32" dur="800" decel="100000" fill="hold"/>
                                        <p:tgtEl>
                                          <p:spTgt spid="14"/>
                                        </p:tgtEl>
                                        <p:attrNameLst>
                                          <p:attrName>style.rotation</p:attrName>
                                        </p:attrNameLst>
                                      </p:cBhvr>
                                      <p:tavLst>
                                        <p:tav tm="0">
                                          <p:val>
                                            <p:fltVal val="-90"/>
                                          </p:val>
                                        </p:tav>
                                        <p:tav tm="100000">
                                          <p:val>
                                            <p:fltVal val="0"/>
                                          </p:val>
                                        </p:tav>
                                      </p:tavLst>
                                    </p:anim>
                                    <p:anim calcmode="lin" valueType="num">
                                      <p:cBhvr>
                                        <p:cTn id="33" dur="800" decel="100000" fill="hold"/>
                                        <p:tgtEl>
                                          <p:spTgt spid="14"/>
                                        </p:tgtEl>
                                        <p:attrNameLst>
                                          <p:attrName>ppt_x</p:attrName>
                                        </p:attrNameLst>
                                      </p:cBhvr>
                                      <p:tavLst>
                                        <p:tav tm="0">
                                          <p:val>
                                            <p:strVal val="#ppt_x+0.4"/>
                                          </p:val>
                                        </p:tav>
                                        <p:tav tm="100000">
                                          <p:val>
                                            <p:strVal val="#ppt_x-0.05"/>
                                          </p:val>
                                        </p:tav>
                                      </p:tavLst>
                                    </p:anim>
                                    <p:anim calcmode="lin" valueType="num">
                                      <p:cBhvr>
                                        <p:cTn id="34" dur="800" decel="100000" fill="hold"/>
                                        <p:tgtEl>
                                          <p:spTgt spid="14"/>
                                        </p:tgtEl>
                                        <p:attrNameLst>
                                          <p:attrName>ppt_y</p:attrName>
                                        </p:attrNameLst>
                                      </p:cBhvr>
                                      <p:tavLst>
                                        <p:tav tm="0">
                                          <p:val>
                                            <p:strVal val="#ppt_y-0.4"/>
                                          </p:val>
                                        </p:tav>
                                        <p:tav tm="100000">
                                          <p:val>
                                            <p:strVal val="#ppt_y+0.1"/>
                                          </p:val>
                                        </p:tav>
                                      </p:tavLst>
                                    </p:anim>
                                    <p:anim calcmode="lin" valueType="num">
                                      <p:cBhvr>
                                        <p:cTn id="35" dur="200" accel="100000" fill="hold">
                                          <p:stCondLst>
                                            <p:cond delay="800"/>
                                          </p:stCondLst>
                                        </p:cTn>
                                        <p:tgtEl>
                                          <p:spTgt spid="14"/>
                                        </p:tgtEl>
                                        <p:attrNameLst>
                                          <p:attrName>ppt_x</p:attrName>
                                        </p:attrNameLst>
                                      </p:cBhvr>
                                      <p:tavLst>
                                        <p:tav tm="0">
                                          <p:val>
                                            <p:strVal val="#ppt_x-0.05"/>
                                          </p:val>
                                        </p:tav>
                                        <p:tav tm="100000">
                                          <p:val>
                                            <p:strVal val="#ppt_x"/>
                                          </p:val>
                                        </p:tav>
                                      </p:tavLst>
                                    </p:anim>
                                    <p:anim calcmode="lin" valueType="num">
                                      <p:cBhvr>
                                        <p:cTn id="36" dur="200" accel="100000" fill="hold">
                                          <p:stCondLst>
                                            <p:cond delay="800"/>
                                          </p:stCondLst>
                                        </p:cTn>
                                        <p:tgtEl>
                                          <p:spTgt spid="14"/>
                                        </p:tgtEl>
                                        <p:attrNameLst>
                                          <p:attrName>ppt_y</p:attrName>
                                        </p:attrNameLst>
                                      </p:cBhvr>
                                      <p:tavLst>
                                        <p:tav tm="0">
                                          <p:val>
                                            <p:strVal val="#ppt_y+0.1"/>
                                          </p:val>
                                        </p:tav>
                                        <p:tav tm="100000">
                                          <p:val>
                                            <p:strVal val="#ppt_y"/>
                                          </p:val>
                                        </p:tav>
                                      </p:tavLst>
                                    </p:anim>
                                  </p:childTnLst>
                                </p:cTn>
                              </p:par>
                              <p:par>
                                <p:cTn id="37" presetID="3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800" decel="100000"/>
                                        <p:tgtEl>
                                          <p:spTgt spid="15"/>
                                        </p:tgtEl>
                                      </p:cBhvr>
                                    </p:animEffect>
                                    <p:anim calcmode="lin" valueType="num">
                                      <p:cBhvr>
                                        <p:cTn id="40" dur="800" decel="100000" fill="hold"/>
                                        <p:tgtEl>
                                          <p:spTgt spid="15"/>
                                        </p:tgtEl>
                                        <p:attrNameLst>
                                          <p:attrName>style.rotation</p:attrName>
                                        </p:attrNameLst>
                                      </p:cBhvr>
                                      <p:tavLst>
                                        <p:tav tm="0">
                                          <p:val>
                                            <p:fltVal val="-90"/>
                                          </p:val>
                                        </p:tav>
                                        <p:tav tm="100000">
                                          <p:val>
                                            <p:fltVal val="0"/>
                                          </p:val>
                                        </p:tav>
                                      </p:tavLst>
                                    </p:anim>
                                    <p:anim calcmode="lin" valueType="num">
                                      <p:cBhvr>
                                        <p:cTn id="41" dur="800" decel="100000" fill="hold"/>
                                        <p:tgtEl>
                                          <p:spTgt spid="15"/>
                                        </p:tgtEl>
                                        <p:attrNameLst>
                                          <p:attrName>ppt_x</p:attrName>
                                        </p:attrNameLst>
                                      </p:cBhvr>
                                      <p:tavLst>
                                        <p:tav tm="0">
                                          <p:val>
                                            <p:strVal val="#ppt_x+0.4"/>
                                          </p:val>
                                        </p:tav>
                                        <p:tav tm="100000">
                                          <p:val>
                                            <p:strVal val="#ppt_x-0.05"/>
                                          </p:val>
                                        </p:tav>
                                      </p:tavLst>
                                    </p:anim>
                                    <p:anim calcmode="lin" valueType="num">
                                      <p:cBhvr>
                                        <p:cTn id="42" dur="800" decel="100000" fill="hold"/>
                                        <p:tgtEl>
                                          <p:spTgt spid="15"/>
                                        </p:tgtEl>
                                        <p:attrNameLst>
                                          <p:attrName>ppt_y</p:attrName>
                                        </p:attrNameLst>
                                      </p:cBhvr>
                                      <p:tavLst>
                                        <p:tav tm="0">
                                          <p:val>
                                            <p:strVal val="#ppt_y-0.4"/>
                                          </p:val>
                                        </p:tav>
                                        <p:tav tm="100000">
                                          <p:val>
                                            <p:strVal val="#ppt_y+0.1"/>
                                          </p:val>
                                        </p:tav>
                                      </p:tavLst>
                                    </p:anim>
                                    <p:anim calcmode="lin" valueType="num">
                                      <p:cBhvr>
                                        <p:cTn id="43" dur="200" accel="100000" fill="hold">
                                          <p:stCondLst>
                                            <p:cond delay="800"/>
                                          </p:stCondLst>
                                        </p:cTn>
                                        <p:tgtEl>
                                          <p:spTgt spid="15"/>
                                        </p:tgtEl>
                                        <p:attrNameLst>
                                          <p:attrName>ppt_x</p:attrName>
                                        </p:attrNameLst>
                                      </p:cBhvr>
                                      <p:tavLst>
                                        <p:tav tm="0">
                                          <p:val>
                                            <p:strVal val="#ppt_x-0.05"/>
                                          </p:val>
                                        </p:tav>
                                        <p:tav tm="100000">
                                          <p:val>
                                            <p:strVal val="#ppt_x"/>
                                          </p:val>
                                        </p:tav>
                                      </p:tavLst>
                                    </p:anim>
                                    <p:anim calcmode="lin" valueType="num">
                                      <p:cBhvr>
                                        <p:cTn id="44" dur="200" accel="100000" fill="hold">
                                          <p:stCondLst>
                                            <p:cond delay="800"/>
                                          </p:stCondLst>
                                        </p:cTn>
                                        <p:tgtEl>
                                          <p:spTgt spid="15"/>
                                        </p:tgtEl>
                                        <p:attrNameLst>
                                          <p:attrName>ppt_y</p:attrName>
                                        </p:attrNameLst>
                                      </p:cBhvr>
                                      <p:tavLst>
                                        <p:tav tm="0">
                                          <p:val>
                                            <p:strVal val="#ppt_y+0.1"/>
                                          </p:val>
                                        </p:tav>
                                        <p:tav tm="100000">
                                          <p:val>
                                            <p:strVal val="#ppt_y"/>
                                          </p:val>
                                        </p:tav>
                                      </p:tavLst>
                                    </p:anim>
                                  </p:childTnLst>
                                </p:cTn>
                              </p:par>
                              <p:par>
                                <p:cTn id="45" presetID="30"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800" decel="100000"/>
                                        <p:tgtEl>
                                          <p:spTgt spid="16"/>
                                        </p:tgtEl>
                                      </p:cBhvr>
                                    </p:animEffect>
                                    <p:anim calcmode="lin" valueType="num">
                                      <p:cBhvr>
                                        <p:cTn id="48" dur="800" decel="100000" fill="hold"/>
                                        <p:tgtEl>
                                          <p:spTgt spid="16"/>
                                        </p:tgtEl>
                                        <p:attrNameLst>
                                          <p:attrName>style.rotation</p:attrName>
                                        </p:attrNameLst>
                                      </p:cBhvr>
                                      <p:tavLst>
                                        <p:tav tm="0">
                                          <p:val>
                                            <p:fltVal val="-90"/>
                                          </p:val>
                                        </p:tav>
                                        <p:tav tm="100000">
                                          <p:val>
                                            <p:fltVal val="0"/>
                                          </p:val>
                                        </p:tav>
                                      </p:tavLst>
                                    </p:anim>
                                    <p:anim calcmode="lin" valueType="num">
                                      <p:cBhvr>
                                        <p:cTn id="49" dur="800" decel="100000" fill="hold"/>
                                        <p:tgtEl>
                                          <p:spTgt spid="16"/>
                                        </p:tgtEl>
                                        <p:attrNameLst>
                                          <p:attrName>ppt_x</p:attrName>
                                        </p:attrNameLst>
                                      </p:cBhvr>
                                      <p:tavLst>
                                        <p:tav tm="0">
                                          <p:val>
                                            <p:strVal val="#ppt_x+0.4"/>
                                          </p:val>
                                        </p:tav>
                                        <p:tav tm="100000">
                                          <p:val>
                                            <p:strVal val="#ppt_x-0.05"/>
                                          </p:val>
                                        </p:tav>
                                      </p:tavLst>
                                    </p:anim>
                                    <p:anim calcmode="lin" valueType="num">
                                      <p:cBhvr>
                                        <p:cTn id="50" dur="800" decel="100000" fill="hold"/>
                                        <p:tgtEl>
                                          <p:spTgt spid="16"/>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16"/>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16"/>
                                        </p:tgtEl>
                                        <p:attrNameLst>
                                          <p:attrName>ppt_y</p:attrName>
                                        </p:attrNameLst>
                                      </p:cBhvr>
                                      <p:tavLst>
                                        <p:tav tm="0">
                                          <p:val>
                                            <p:strVal val="#ppt_y+0.1"/>
                                          </p:val>
                                        </p:tav>
                                        <p:tav tm="100000">
                                          <p:val>
                                            <p:strVal val="#ppt_y"/>
                                          </p:val>
                                        </p:tav>
                                      </p:tavLst>
                                    </p:anim>
                                  </p:childTnLst>
                                </p:cTn>
                              </p:par>
                              <p:par>
                                <p:cTn id="53" presetID="30"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800" decel="100000"/>
                                        <p:tgtEl>
                                          <p:spTgt spid="17"/>
                                        </p:tgtEl>
                                      </p:cBhvr>
                                    </p:animEffect>
                                    <p:anim calcmode="lin" valueType="num">
                                      <p:cBhvr>
                                        <p:cTn id="56" dur="800" decel="100000" fill="hold"/>
                                        <p:tgtEl>
                                          <p:spTgt spid="17"/>
                                        </p:tgtEl>
                                        <p:attrNameLst>
                                          <p:attrName>style.rotation</p:attrName>
                                        </p:attrNameLst>
                                      </p:cBhvr>
                                      <p:tavLst>
                                        <p:tav tm="0">
                                          <p:val>
                                            <p:fltVal val="-90"/>
                                          </p:val>
                                        </p:tav>
                                        <p:tav tm="100000">
                                          <p:val>
                                            <p:fltVal val="0"/>
                                          </p:val>
                                        </p:tav>
                                      </p:tavLst>
                                    </p:anim>
                                    <p:anim calcmode="lin" valueType="num">
                                      <p:cBhvr>
                                        <p:cTn id="57" dur="800" decel="100000" fill="hold"/>
                                        <p:tgtEl>
                                          <p:spTgt spid="17"/>
                                        </p:tgtEl>
                                        <p:attrNameLst>
                                          <p:attrName>ppt_x</p:attrName>
                                        </p:attrNameLst>
                                      </p:cBhvr>
                                      <p:tavLst>
                                        <p:tav tm="0">
                                          <p:val>
                                            <p:strVal val="#ppt_x+0.4"/>
                                          </p:val>
                                        </p:tav>
                                        <p:tav tm="100000">
                                          <p:val>
                                            <p:strVal val="#ppt_x-0.05"/>
                                          </p:val>
                                        </p:tav>
                                      </p:tavLst>
                                    </p:anim>
                                    <p:anim calcmode="lin" valueType="num">
                                      <p:cBhvr>
                                        <p:cTn id="58" dur="800" decel="100000" fill="hold"/>
                                        <p:tgtEl>
                                          <p:spTgt spid="17"/>
                                        </p:tgtEl>
                                        <p:attrNameLst>
                                          <p:attrName>ppt_y</p:attrName>
                                        </p:attrNameLst>
                                      </p:cBhvr>
                                      <p:tavLst>
                                        <p:tav tm="0">
                                          <p:val>
                                            <p:strVal val="#ppt_y-0.4"/>
                                          </p:val>
                                        </p:tav>
                                        <p:tav tm="100000">
                                          <p:val>
                                            <p:strVal val="#ppt_y+0.1"/>
                                          </p:val>
                                        </p:tav>
                                      </p:tavLst>
                                    </p:anim>
                                    <p:anim calcmode="lin" valueType="num">
                                      <p:cBhvr>
                                        <p:cTn id="59" dur="200" accel="100000" fill="hold">
                                          <p:stCondLst>
                                            <p:cond delay="800"/>
                                          </p:stCondLst>
                                        </p:cTn>
                                        <p:tgtEl>
                                          <p:spTgt spid="17"/>
                                        </p:tgtEl>
                                        <p:attrNameLst>
                                          <p:attrName>ppt_x</p:attrName>
                                        </p:attrNameLst>
                                      </p:cBhvr>
                                      <p:tavLst>
                                        <p:tav tm="0">
                                          <p:val>
                                            <p:strVal val="#ppt_x-0.05"/>
                                          </p:val>
                                        </p:tav>
                                        <p:tav tm="100000">
                                          <p:val>
                                            <p:strVal val="#ppt_x"/>
                                          </p:val>
                                        </p:tav>
                                      </p:tavLst>
                                    </p:anim>
                                    <p:anim calcmode="lin" valueType="num">
                                      <p:cBhvr>
                                        <p:cTn id="60" dur="200" accel="100000" fill="hold">
                                          <p:stCondLst>
                                            <p:cond delay="800"/>
                                          </p:stCondLst>
                                        </p:cTn>
                                        <p:tgtEl>
                                          <p:spTgt spid="17"/>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5" grpId="0" animBg="1"/>
      <p:bldP spid="16" grpId="0" animBg="1"/>
      <p:bldP spid="1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76872"/>
            <a:ext cx="8229600" cy="1143000"/>
          </a:xfrm>
        </p:spPr>
        <p:txBody>
          <a:bodyPr/>
          <a:lstStyle/>
          <a:p>
            <a:pPr algn="ctr"/>
            <a:r>
              <a:rPr lang="en-US" dirty="0"/>
              <a:t>Requirements management</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606619586"/>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86D310-EC9B-9924-93E6-6EC3471FFA3F}"/>
              </a:ext>
            </a:extLst>
          </p:cNvPr>
          <p:cNvSpPr>
            <a:spLocks noGrp="1"/>
          </p:cNvSpPr>
          <p:nvPr>
            <p:ph idx="1"/>
          </p:nvPr>
        </p:nvSpPr>
        <p:spPr/>
        <p:txBody>
          <a:bodyPr/>
          <a:lstStyle/>
          <a:p>
            <a:r>
              <a:rPr lang="en-US" dirty="0"/>
              <a:t>Requirements management is the </a:t>
            </a:r>
            <a:r>
              <a:rPr lang="en-US" b="1" dirty="0"/>
              <a:t>process of managing changing requirements </a:t>
            </a:r>
            <a:r>
              <a:rPr lang="en-US" dirty="0"/>
              <a:t>during the requirements engineering process and system development.</a:t>
            </a:r>
          </a:p>
          <a:p>
            <a:r>
              <a:rPr lang="en-US" dirty="0"/>
              <a:t>New requirements emerge as a system is being developed and after it has gone into use.</a:t>
            </a:r>
          </a:p>
          <a:p>
            <a:r>
              <a:rPr lang="en-US" dirty="0"/>
              <a:t>You need to </a:t>
            </a:r>
            <a:r>
              <a:rPr lang="en-US" b="1" dirty="0"/>
              <a:t>keep track of individual requirements and maintain links between dependent requirements so that you can assess the impact of requirements changes.</a:t>
            </a:r>
            <a:r>
              <a:rPr lang="en-US" dirty="0"/>
              <a:t> You need to establish a formal process for making change proposals and linking these to system requirements. </a:t>
            </a:r>
          </a:p>
          <a:p>
            <a:endParaRPr lang="en-PK" dirty="0"/>
          </a:p>
        </p:txBody>
      </p:sp>
      <p:sp>
        <p:nvSpPr>
          <p:cNvPr id="3" name="Footer Placeholder 2">
            <a:extLst>
              <a:ext uri="{FF2B5EF4-FFF2-40B4-BE49-F238E27FC236}">
                <a16:creationId xmlns:a16="http://schemas.microsoft.com/office/drawing/2014/main" id="{9A9A1CA0-6CF8-F1AD-EDAD-64CA0B18B464}"/>
              </a:ext>
            </a:extLst>
          </p:cNvPr>
          <p:cNvSpPr>
            <a:spLocks noGrp="1"/>
          </p:cNvSpPr>
          <p:nvPr>
            <p:ph type="ftr" sz="quarter" idx="11"/>
          </p:nvPr>
        </p:nvSpPr>
        <p:spPr/>
        <p:txBody>
          <a:bodyPr/>
          <a:lstStyle/>
          <a:p>
            <a:pPr>
              <a:defRPr/>
            </a:pPr>
            <a:r>
              <a:rPr lang="en-US"/>
              <a:t>Chapter 4 Requirements Engineering</a:t>
            </a:r>
          </a:p>
        </p:txBody>
      </p:sp>
      <p:sp>
        <p:nvSpPr>
          <p:cNvPr id="4" name="Slide Number Placeholder 3">
            <a:extLst>
              <a:ext uri="{FF2B5EF4-FFF2-40B4-BE49-F238E27FC236}">
                <a16:creationId xmlns:a16="http://schemas.microsoft.com/office/drawing/2014/main" id="{2B24725F-61A7-529C-EF58-5332C15B4DDB}"/>
              </a:ext>
            </a:extLst>
          </p:cNvPr>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
        <p:nvSpPr>
          <p:cNvPr id="5" name="Title 4">
            <a:extLst>
              <a:ext uri="{FF2B5EF4-FFF2-40B4-BE49-F238E27FC236}">
                <a16:creationId xmlns:a16="http://schemas.microsoft.com/office/drawing/2014/main" id="{33B1E169-A633-12DB-DAA9-E789C7A34B98}"/>
              </a:ext>
            </a:extLst>
          </p:cNvPr>
          <p:cNvSpPr>
            <a:spLocks noGrp="1"/>
          </p:cNvSpPr>
          <p:nvPr>
            <p:ph type="title"/>
          </p:nvPr>
        </p:nvSpPr>
        <p:spPr/>
        <p:txBody>
          <a:bodyPr/>
          <a:lstStyle/>
          <a:p>
            <a:endParaRPr lang="en-PK"/>
          </a:p>
        </p:txBody>
      </p:sp>
    </p:spTree>
    <p:extLst>
      <p:ext uri="{BB962C8B-B14F-4D97-AF65-F5344CB8AC3E}">
        <p14:creationId xmlns:p14="http://schemas.microsoft.com/office/powerpoint/2010/main" val="2098259506"/>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B8205A-202B-34C5-11E9-DDA2DC1742F9}"/>
              </a:ext>
            </a:extLst>
          </p:cNvPr>
          <p:cNvSpPr>
            <a:spLocks noGrp="1"/>
          </p:cNvSpPr>
          <p:nvPr>
            <p:ph idx="1"/>
          </p:nvPr>
        </p:nvSpPr>
        <p:spPr/>
        <p:txBody>
          <a:bodyPr>
            <a:normAutofit lnSpcReduction="10000"/>
          </a:bodyPr>
          <a:lstStyle/>
          <a:p>
            <a:r>
              <a:rPr lang="en-US" dirty="0"/>
              <a:t>Requirements identification: Each requirement must be </a:t>
            </a:r>
            <a:r>
              <a:rPr lang="en-US" b="1" dirty="0"/>
              <a:t>uniquely identified </a:t>
            </a:r>
            <a:r>
              <a:rPr lang="en-US" dirty="0"/>
              <a:t>so that it can be cross-referenced with other requirements. </a:t>
            </a:r>
          </a:p>
          <a:p>
            <a:r>
              <a:rPr lang="en-US" dirty="0"/>
              <a:t>A change management process: This is the set of activities that assess the </a:t>
            </a:r>
            <a:r>
              <a:rPr lang="en-US" b="1" dirty="0"/>
              <a:t>impact and cost of changes</a:t>
            </a:r>
            <a:r>
              <a:rPr lang="en-US" dirty="0"/>
              <a:t>.</a:t>
            </a:r>
          </a:p>
          <a:p>
            <a:r>
              <a:rPr lang="en-US" dirty="0"/>
              <a:t>Traceability policies: These policies define the </a:t>
            </a:r>
            <a:r>
              <a:rPr lang="en-US" b="1" dirty="0"/>
              <a:t>relationships between each requirement and between the requirements and the system design </a:t>
            </a:r>
            <a:r>
              <a:rPr lang="en-US" dirty="0"/>
              <a:t>that should be recorded. </a:t>
            </a:r>
          </a:p>
          <a:p>
            <a:r>
              <a:rPr lang="en-US" dirty="0"/>
              <a:t>Tool support Tools: that may be used range from specialist requirements management systems to spreadsheets and simple database systems.</a:t>
            </a:r>
          </a:p>
          <a:p>
            <a:endParaRPr lang="en-PK" dirty="0"/>
          </a:p>
        </p:txBody>
      </p:sp>
      <p:sp>
        <p:nvSpPr>
          <p:cNvPr id="3" name="Footer Placeholder 2">
            <a:extLst>
              <a:ext uri="{FF2B5EF4-FFF2-40B4-BE49-F238E27FC236}">
                <a16:creationId xmlns:a16="http://schemas.microsoft.com/office/drawing/2014/main" id="{258A260E-407B-AB60-511D-533F624A2710}"/>
              </a:ext>
            </a:extLst>
          </p:cNvPr>
          <p:cNvSpPr>
            <a:spLocks noGrp="1"/>
          </p:cNvSpPr>
          <p:nvPr>
            <p:ph type="ftr" sz="quarter" idx="11"/>
          </p:nvPr>
        </p:nvSpPr>
        <p:spPr/>
        <p:txBody>
          <a:bodyPr/>
          <a:lstStyle/>
          <a:p>
            <a:pPr>
              <a:defRPr/>
            </a:pPr>
            <a:r>
              <a:rPr lang="en-US"/>
              <a:t>Chapter 4 Requirements Engineering</a:t>
            </a:r>
          </a:p>
        </p:txBody>
      </p:sp>
      <p:sp>
        <p:nvSpPr>
          <p:cNvPr id="4" name="Slide Number Placeholder 3">
            <a:extLst>
              <a:ext uri="{FF2B5EF4-FFF2-40B4-BE49-F238E27FC236}">
                <a16:creationId xmlns:a16="http://schemas.microsoft.com/office/drawing/2014/main" id="{4CD79595-A8F3-AADD-C73B-3A79DD6A921A}"/>
              </a:ext>
            </a:extLst>
          </p:cNvPr>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5" name="Title 4">
            <a:extLst>
              <a:ext uri="{FF2B5EF4-FFF2-40B4-BE49-F238E27FC236}">
                <a16:creationId xmlns:a16="http://schemas.microsoft.com/office/drawing/2014/main" id="{3310530A-43C9-82FF-D926-466C759676A5}"/>
              </a:ext>
            </a:extLst>
          </p:cNvPr>
          <p:cNvSpPr>
            <a:spLocks noGrp="1"/>
          </p:cNvSpPr>
          <p:nvPr>
            <p:ph type="title"/>
          </p:nvPr>
        </p:nvSpPr>
        <p:spPr/>
        <p:txBody>
          <a:bodyPr/>
          <a:lstStyle/>
          <a:p>
            <a:r>
              <a:rPr lang="en-US" dirty="0"/>
              <a:t>Requirements management decisions</a:t>
            </a:r>
            <a:endParaRPr lang="en-PK" dirty="0"/>
          </a:p>
        </p:txBody>
      </p:sp>
    </p:spTree>
    <p:extLst>
      <p:ext uri="{BB962C8B-B14F-4D97-AF65-F5344CB8AC3E}">
        <p14:creationId xmlns:p14="http://schemas.microsoft.com/office/powerpoint/2010/main" val="1300447028"/>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Man is writing something">
            <a:extLst>
              <a:ext uri="{FF2B5EF4-FFF2-40B4-BE49-F238E27FC236}">
                <a16:creationId xmlns:a16="http://schemas.microsoft.com/office/drawing/2014/main" id="{0A33CFDA-BCA7-49BA-9355-8A965303C939}"/>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81" b="81"/>
          <a:stretch/>
        </p:blipFill>
        <p:spPr/>
      </p:pic>
      <p:sp>
        <p:nvSpPr>
          <p:cNvPr id="36" name="Text Placeholder 35">
            <a:extLst>
              <a:ext uri="{FF2B5EF4-FFF2-40B4-BE49-F238E27FC236}">
                <a16:creationId xmlns:a16="http://schemas.microsoft.com/office/drawing/2014/main" id="{D8BB1268-1039-4D54-B4AA-86EDC245C814}"/>
              </a:ext>
            </a:extLst>
          </p:cNvPr>
          <p:cNvSpPr>
            <a:spLocks noGrp="1"/>
          </p:cNvSpPr>
          <p:nvPr>
            <p:ph type="body" sz="quarter" idx="14"/>
          </p:nvPr>
        </p:nvSpPr>
        <p:spPr/>
        <p:txBody>
          <a:bodyPr/>
          <a:lstStyle/>
          <a:p>
            <a:r>
              <a:rPr lang="en-US" dirty="0"/>
              <a:t>Here is what we learned</a:t>
            </a:r>
          </a:p>
        </p:txBody>
      </p:sp>
      <p:sp>
        <p:nvSpPr>
          <p:cNvPr id="3" name="Title 2">
            <a:extLst>
              <a:ext uri="{FF2B5EF4-FFF2-40B4-BE49-F238E27FC236}">
                <a16:creationId xmlns:a16="http://schemas.microsoft.com/office/drawing/2014/main" id="{5D346076-8F22-4F03-8E34-958F0BBF9C63}"/>
              </a:ext>
            </a:extLst>
          </p:cNvPr>
          <p:cNvSpPr>
            <a:spLocks noGrp="1"/>
          </p:cNvSpPr>
          <p:nvPr>
            <p:ph type="title"/>
          </p:nvPr>
        </p:nvSpPr>
        <p:spPr/>
        <p:txBody>
          <a:bodyPr/>
          <a:lstStyle/>
          <a:p>
            <a:r>
              <a:rPr lang="en-US" dirty="0"/>
              <a:t>Sixth Week Summary</a:t>
            </a:r>
          </a:p>
        </p:txBody>
      </p:sp>
      <p:sp>
        <p:nvSpPr>
          <p:cNvPr id="13" name="Text Placeholder 12">
            <a:extLst>
              <a:ext uri="{FF2B5EF4-FFF2-40B4-BE49-F238E27FC236}">
                <a16:creationId xmlns:a16="http://schemas.microsoft.com/office/drawing/2014/main" id="{24E4A9D7-D9A9-A95A-ABB5-E3DE9BA5C994}"/>
              </a:ext>
            </a:extLst>
          </p:cNvPr>
          <p:cNvSpPr>
            <a:spLocks noGrp="1"/>
          </p:cNvSpPr>
          <p:nvPr>
            <p:ph type="body" sz="half" idx="2"/>
          </p:nvPr>
        </p:nvSpPr>
        <p:spPr/>
        <p:txBody>
          <a:bodyPr/>
          <a:lstStyle/>
          <a:p>
            <a:endParaRPr lang="en-US"/>
          </a:p>
        </p:txBody>
      </p:sp>
      <p:sp>
        <p:nvSpPr>
          <p:cNvPr id="5" name="Footer Placeholder 4">
            <a:extLst>
              <a:ext uri="{FF2B5EF4-FFF2-40B4-BE49-F238E27FC236}">
                <a16:creationId xmlns:a16="http://schemas.microsoft.com/office/drawing/2014/main" id="{AA222FA7-2183-4CD3-91EF-85FD4580E649}"/>
              </a:ext>
            </a:extLst>
          </p:cNvPr>
          <p:cNvSpPr>
            <a:spLocks noGrp="1"/>
          </p:cNvSpPr>
          <p:nvPr>
            <p:ph type="ftr" sz="quarter" idx="11"/>
          </p:nvPr>
        </p:nvSpPr>
        <p:spPr/>
        <p:txBody>
          <a:bodyPr/>
          <a:lstStyle/>
          <a:p>
            <a:r>
              <a:rPr lang="en-US" dirty="0"/>
              <a:t>TEACH A COURSE</a:t>
            </a:r>
          </a:p>
        </p:txBody>
      </p:sp>
      <p:sp>
        <p:nvSpPr>
          <p:cNvPr id="2" name="Slide Number Placeholder 1">
            <a:extLst>
              <a:ext uri="{FF2B5EF4-FFF2-40B4-BE49-F238E27FC236}">
                <a16:creationId xmlns:a16="http://schemas.microsoft.com/office/drawing/2014/main" id="{6CB6A36E-F0DA-4D85-BCF8-6898A25A79C2}"/>
              </a:ext>
            </a:extLst>
          </p:cNvPr>
          <p:cNvSpPr>
            <a:spLocks noGrp="1"/>
          </p:cNvSpPr>
          <p:nvPr>
            <p:ph type="sldNum" sz="quarter" idx="12"/>
          </p:nvPr>
        </p:nvSpPr>
        <p:spPr/>
        <p:txBody>
          <a:bodyPr/>
          <a:lstStyle/>
          <a:p>
            <a:fld id="{3A98EE3D-8CD1-4C3F-BD1C-C98C9596463C}" type="slidenum">
              <a:rPr lang="en-US" smtClean="0"/>
              <a:pPr/>
              <a:t>43</a:t>
            </a:fld>
            <a:endParaRPr lang="en-US" dirty="0"/>
          </a:p>
        </p:txBody>
      </p:sp>
      <p:cxnSp>
        <p:nvCxnSpPr>
          <p:cNvPr id="24" name="Straight Connector 23" descr="Line">
            <a:extLst>
              <a:ext uri="{FF2B5EF4-FFF2-40B4-BE49-F238E27FC236}">
                <a16:creationId xmlns:a16="http://schemas.microsoft.com/office/drawing/2014/main" id="{D1EE87BC-47EA-4487-9066-EB3C39096F51}"/>
              </a:ext>
            </a:extLst>
          </p:cNvPr>
          <p:cNvCxnSpPr>
            <a:cxnSpLocks/>
          </p:cNvCxnSpPr>
          <p:nvPr/>
        </p:nvCxnSpPr>
        <p:spPr>
          <a:xfrm>
            <a:off x="5770474" y="4973957"/>
            <a:ext cx="3291840"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02C6C21-6ABE-53C3-3FA5-B36ADF8DD0E7}"/>
              </a:ext>
            </a:extLst>
          </p:cNvPr>
          <p:cNvSpPr/>
          <p:nvPr/>
        </p:nvSpPr>
        <p:spPr>
          <a:xfrm>
            <a:off x="26504" y="6446838"/>
            <a:ext cx="12032974" cy="41116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68364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2F42022-2325-9705-440D-4779E71F7B9D}"/>
              </a:ext>
            </a:extLst>
          </p:cNvPr>
          <p:cNvSpPr>
            <a:spLocks noGrp="1"/>
          </p:cNvSpPr>
          <p:nvPr>
            <p:ph type="pic" idx="1"/>
          </p:nvPr>
        </p:nvSpPr>
        <p:spPr/>
      </p:sp>
      <p:sp>
        <p:nvSpPr>
          <p:cNvPr id="3" name="Title 2">
            <a:extLst>
              <a:ext uri="{FF2B5EF4-FFF2-40B4-BE49-F238E27FC236}">
                <a16:creationId xmlns:a16="http://schemas.microsoft.com/office/drawing/2014/main" id="{B628FE7D-043F-42AF-B4AB-DB9AFF936B28}"/>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81E7CF93-7F96-11CA-D5FF-409E03CE5830}"/>
              </a:ext>
            </a:extLst>
          </p:cNvPr>
          <p:cNvSpPr>
            <a:spLocks noGrp="1"/>
          </p:cNvSpPr>
          <p:nvPr>
            <p:ph type="body" sz="half" idx="2"/>
          </p:nvPr>
        </p:nvSpPr>
        <p:spPr/>
        <p:txBody>
          <a:bodyPr/>
          <a:lstStyle/>
          <a:p>
            <a:endParaRPr lang="en-US"/>
          </a:p>
        </p:txBody>
      </p:sp>
      <p:pic>
        <p:nvPicPr>
          <p:cNvPr id="3074" name="Picture 2" descr="30-Husul e Ilm Ki Duaain - Farhat Hashmi | Islamic dua, Peace be upon him,  Holy quran">
            <a:extLst>
              <a:ext uri="{FF2B5EF4-FFF2-40B4-BE49-F238E27FC236}">
                <a16:creationId xmlns:a16="http://schemas.microsoft.com/office/drawing/2014/main" id="{77B72080-178D-0571-DA0F-EEA2D259CB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7514" y="-10072"/>
            <a:ext cx="9773174" cy="4588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899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vert="horz" lIns="90487" tIns="44450" rIns="90487" bIns="44450" rtlCol="0" anchor="b">
            <a:normAutofit/>
          </a:bodyPr>
          <a:lstStyle/>
          <a:p>
            <a:r>
              <a:rPr lang="en-GB"/>
              <a:t>What is a requirement?</a:t>
            </a:r>
          </a:p>
        </p:txBody>
      </p:sp>
      <p:sp>
        <p:nvSpPr>
          <p:cNvPr id="8195" name="Rectangle 3"/>
          <p:cNvSpPr>
            <a:spLocks noGrp="1" noChangeArrowheads="1"/>
          </p:cNvSpPr>
          <p:nvPr>
            <p:ph idx="1"/>
          </p:nvPr>
        </p:nvSpPr>
        <p:spPr>
          <a:noFill/>
          <a:ln/>
        </p:spPr>
        <p:txBody>
          <a:bodyPr vert="horz" lIns="90487" tIns="44450" rIns="90487" bIns="44450" rtlCol="0">
            <a:normAutofit/>
          </a:bodyPr>
          <a:lstStyle/>
          <a:p>
            <a:pPr>
              <a:lnSpc>
                <a:spcPct val="90000"/>
              </a:lnSpc>
            </a:pPr>
            <a:r>
              <a:rPr lang="en-GB"/>
              <a:t>It may range from a high-level abstract statement of a service or of a system constraint to a detailed mathematical functional specification.</a:t>
            </a:r>
          </a:p>
          <a:p>
            <a:pPr>
              <a:lnSpc>
                <a:spcPct val="90000"/>
              </a:lnSpc>
            </a:pPr>
            <a:r>
              <a:rPr lang="en-GB"/>
              <a:t>This is inevitable as requirements may serve a dual function</a:t>
            </a:r>
          </a:p>
          <a:p>
            <a:pPr lvl="1">
              <a:lnSpc>
                <a:spcPct val="90000"/>
              </a:lnSpc>
            </a:pPr>
            <a:r>
              <a:rPr lang="en-GB"/>
              <a:t>May be the basis for a bid for a contract - therefore must be open to interpretation;</a:t>
            </a:r>
          </a:p>
          <a:p>
            <a:pPr lvl="1">
              <a:lnSpc>
                <a:spcPct val="90000"/>
              </a:lnSpc>
            </a:pPr>
            <a:r>
              <a:rPr lang="en-GB"/>
              <a:t>May be the basis for the contract itself - therefore must be defined in detail;</a:t>
            </a:r>
          </a:p>
          <a:p>
            <a:pPr lvl="1">
              <a:lnSpc>
                <a:spcPct val="90000"/>
              </a:lnSpc>
            </a:pPr>
            <a:r>
              <a:rPr lang="en-GB"/>
              <a:t>Both these statements may be called requirements.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9E5573D4-3D17-A747-00D4-B4CB1406A3CA}"/>
              </a:ext>
            </a:extLst>
          </p:cNvPr>
          <p:cNvSpPr/>
          <p:nvPr/>
        </p:nvSpPr>
        <p:spPr>
          <a:xfrm>
            <a:off x="520117" y="6446838"/>
            <a:ext cx="11400639"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F5F6A-1928-F290-794F-E460005E7B64}"/>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687F59E9-420A-5EE1-FFF2-98854C0EA6AE}"/>
              </a:ext>
            </a:extLst>
          </p:cNvPr>
          <p:cNvSpPr>
            <a:spLocks noGrp="1"/>
          </p:cNvSpPr>
          <p:nvPr>
            <p:ph sz="half" idx="1"/>
          </p:nvPr>
        </p:nvSpPr>
        <p:spPr/>
        <p:txBody>
          <a:bodyPr/>
          <a:lstStyle/>
          <a:p>
            <a:endParaRPr lang="en-PK"/>
          </a:p>
        </p:txBody>
      </p:sp>
      <p:sp>
        <p:nvSpPr>
          <p:cNvPr id="4" name="Content Placeholder 3">
            <a:extLst>
              <a:ext uri="{FF2B5EF4-FFF2-40B4-BE49-F238E27FC236}">
                <a16:creationId xmlns:a16="http://schemas.microsoft.com/office/drawing/2014/main" id="{43FAFB95-A5E6-DFB4-EDF9-CF80A0DDA808}"/>
              </a:ext>
            </a:extLst>
          </p:cNvPr>
          <p:cNvSpPr>
            <a:spLocks noGrp="1"/>
          </p:cNvSpPr>
          <p:nvPr>
            <p:ph sz="half" idx="2"/>
          </p:nvPr>
        </p:nvSpPr>
        <p:spPr/>
        <p:txBody>
          <a:bodyPr/>
          <a:lstStyle/>
          <a:p>
            <a:endParaRPr lang="en-PK"/>
          </a:p>
        </p:txBody>
      </p:sp>
      <p:sp>
        <p:nvSpPr>
          <p:cNvPr id="5" name="Footer Placeholder 4">
            <a:extLst>
              <a:ext uri="{FF2B5EF4-FFF2-40B4-BE49-F238E27FC236}">
                <a16:creationId xmlns:a16="http://schemas.microsoft.com/office/drawing/2014/main" id="{08C45222-8720-149E-D186-06890E3D185F}"/>
              </a:ext>
            </a:extLst>
          </p:cNvPr>
          <p:cNvSpPr>
            <a:spLocks noGrp="1"/>
          </p:cNvSpPr>
          <p:nvPr>
            <p:ph type="ftr" sz="quarter" idx="11"/>
          </p:nvPr>
        </p:nvSpPr>
        <p:spPr/>
        <p:txBody>
          <a:bodyPr/>
          <a:lstStyle/>
          <a:p>
            <a:r>
              <a:rPr lang="en-US"/>
              <a:t>TEACH A COURSE</a:t>
            </a:r>
            <a:endParaRPr lang="en-US" dirty="0"/>
          </a:p>
        </p:txBody>
      </p:sp>
      <p:sp>
        <p:nvSpPr>
          <p:cNvPr id="6" name="Slide Number Placeholder 5">
            <a:extLst>
              <a:ext uri="{FF2B5EF4-FFF2-40B4-BE49-F238E27FC236}">
                <a16:creationId xmlns:a16="http://schemas.microsoft.com/office/drawing/2014/main" id="{EBEA82BF-E381-BCC9-DA27-A055A369A84D}"/>
              </a:ext>
            </a:extLst>
          </p:cNvPr>
          <p:cNvSpPr>
            <a:spLocks noGrp="1"/>
          </p:cNvSpPr>
          <p:nvPr>
            <p:ph type="sldNum" sz="quarter" idx="12"/>
          </p:nvPr>
        </p:nvSpPr>
        <p:spPr/>
        <p:txBody>
          <a:bodyPr/>
          <a:lstStyle/>
          <a:p>
            <a:fld id="{3A98EE3D-8CD1-4C3F-BD1C-C98C9596463C}" type="slidenum">
              <a:rPr lang="en-US" smtClean="0"/>
              <a:t>6</a:t>
            </a:fld>
            <a:endParaRPr lang="en-US" dirty="0"/>
          </a:p>
        </p:txBody>
      </p:sp>
      <p:pic>
        <p:nvPicPr>
          <p:cNvPr id="4098" name="Picture 2">
            <a:extLst>
              <a:ext uri="{FF2B5EF4-FFF2-40B4-BE49-F238E27FC236}">
                <a16:creationId xmlns:a16="http://schemas.microsoft.com/office/drawing/2014/main" id="{20BF67D4-B6AE-ACED-B81A-A0EDC4EBFD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952" y="46037"/>
            <a:ext cx="8378796" cy="628409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9A9EF0E-2868-61A6-7514-A4E934584232}"/>
              </a:ext>
            </a:extLst>
          </p:cNvPr>
          <p:cNvSpPr/>
          <p:nvPr/>
        </p:nvSpPr>
        <p:spPr>
          <a:xfrm>
            <a:off x="520117" y="6446838"/>
            <a:ext cx="11400639"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038453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C69DDB-120A-F298-0836-84C9A46E6EE5}"/>
              </a:ext>
            </a:extLst>
          </p:cNvPr>
          <p:cNvSpPr>
            <a:spLocks noGrp="1"/>
          </p:cNvSpPr>
          <p:nvPr>
            <p:ph idx="1"/>
          </p:nvPr>
        </p:nvSpPr>
        <p:spPr/>
        <p:txBody>
          <a:bodyPr/>
          <a:lstStyle/>
          <a:p>
            <a:r>
              <a:rPr lang="en-US" dirty="0"/>
              <a:t>According to the IEEE (Institute of Electrical and Electronics Engineers) Standard 29148-2018, requirements engineering is defined as:</a:t>
            </a:r>
          </a:p>
          <a:p>
            <a:endParaRPr lang="en-US" dirty="0"/>
          </a:p>
          <a:p>
            <a:r>
              <a:rPr lang="en-US" dirty="0"/>
              <a:t>"The process of eliciting, analyzing, specifying, validating, and managing the needs and constraints of stakeholders for a system or software product throughout the product life cycle."</a:t>
            </a:r>
            <a:endParaRPr lang="en-PK" dirty="0"/>
          </a:p>
        </p:txBody>
      </p:sp>
      <p:sp>
        <p:nvSpPr>
          <p:cNvPr id="3" name="Footer Placeholder 2">
            <a:extLst>
              <a:ext uri="{FF2B5EF4-FFF2-40B4-BE49-F238E27FC236}">
                <a16:creationId xmlns:a16="http://schemas.microsoft.com/office/drawing/2014/main" id="{4085F2EE-E285-2D46-8AA4-447C1AAA4B02}"/>
              </a:ext>
            </a:extLst>
          </p:cNvPr>
          <p:cNvSpPr>
            <a:spLocks noGrp="1"/>
          </p:cNvSpPr>
          <p:nvPr>
            <p:ph type="ftr" sz="quarter" idx="11"/>
          </p:nvPr>
        </p:nvSpPr>
        <p:spPr/>
        <p:txBody>
          <a:bodyPr/>
          <a:lstStyle/>
          <a:p>
            <a:pPr>
              <a:defRPr/>
            </a:pPr>
            <a:r>
              <a:rPr lang="en-US"/>
              <a:t>Chapter 4 Requirements Engineering</a:t>
            </a:r>
          </a:p>
        </p:txBody>
      </p:sp>
      <p:sp>
        <p:nvSpPr>
          <p:cNvPr id="4" name="Slide Number Placeholder 3">
            <a:extLst>
              <a:ext uri="{FF2B5EF4-FFF2-40B4-BE49-F238E27FC236}">
                <a16:creationId xmlns:a16="http://schemas.microsoft.com/office/drawing/2014/main" id="{201F084F-50B8-4063-F49D-66A85F0F0FEB}"/>
              </a:ext>
            </a:extLst>
          </p:cNvPr>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
        <p:nvSpPr>
          <p:cNvPr id="5" name="Title 4">
            <a:extLst>
              <a:ext uri="{FF2B5EF4-FFF2-40B4-BE49-F238E27FC236}">
                <a16:creationId xmlns:a16="http://schemas.microsoft.com/office/drawing/2014/main" id="{C2E8D2CB-0961-787E-1C5E-48978D9E59CD}"/>
              </a:ext>
            </a:extLst>
          </p:cNvPr>
          <p:cNvSpPr>
            <a:spLocks noGrp="1"/>
          </p:cNvSpPr>
          <p:nvPr>
            <p:ph type="title"/>
          </p:nvPr>
        </p:nvSpPr>
        <p:spPr/>
        <p:txBody>
          <a:bodyPr/>
          <a:lstStyle/>
          <a:p>
            <a:r>
              <a:rPr lang="en-US" dirty="0"/>
              <a:t>Requirements engineering </a:t>
            </a:r>
            <a:endParaRPr lang="en-PK" dirty="0"/>
          </a:p>
        </p:txBody>
      </p:sp>
      <p:sp>
        <p:nvSpPr>
          <p:cNvPr id="6" name="Rectangle 5">
            <a:extLst>
              <a:ext uri="{FF2B5EF4-FFF2-40B4-BE49-F238E27FC236}">
                <a16:creationId xmlns:a16="http://schemas.microsoft.com/office/drawing/2014/main" id="{B78CBF12-E875-9A13-16DD-4F7B85648080}"/>
              </a:ext>
            </a:extLst>
          </p:cNvPr>
          <p:cNvSpPr/>
          <p:nvPr/>
        </p:nvSpPr>
        <p:spPr>
          <a:xfrm>
            <a:off x="520117" y="6446838"/>
            <a:ext cx="11400639"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2806257940"/>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a:t>Requirements abstraction</a:t>
            </a:r>
          </a:p>
        </p:txBody>
      </p:sp>
      <p:sp>
        <p:nvSpPr>
          <p:cNvPr id="8" name="Footer Placeholder 7"/>
          <p:cNvSpPr>
            <a:spLocks noGrp="1"/>
          </p:cNvSpPr>
          <p:nvPr>
            <p:ph type="ftr" sz="quarter" idx="11"/>
          </p:nvPr>
        </p:nvSpPr>
        <p:spPr/>
        <p:txBody>
          <a:bodyPr/>
          <a:lstStyle/>
          <a:p>
            <a:pPr>
              <a:defRPr/>
            </a:pPr>
            <a:r>
              <a:rPr lang="en-US"/>
              <a:t>Chapter 4 Requirements Engineering</a:t>
            </a:r>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
        <p:nvSpPr>
          <p:cNvPr id="6" name="Rectangle 5"/>
          <p:cNvSpPr/>
          <p:nvPr/>
        </p:nvSpPr>
        <p:spPr>
          <a:xfrm>
            <a:off x="643051" y="1951673"/>
            <a:ext cx="10512627" cy="2462213"/>
          </a:xfrm>
          <a:prstGeom prst="rect">
            <a:avLst/>
          </a:prstGeom>
        </p:spPr>
        <p:txBody>
          <a:bodyPr wrap="square">
            <a:spAutoFit/>
          </a:bodyPr>
          <a:lstStyle/>
          <a:p>
            <a:pPr marL="91440" indent="-91440">
              <a:spcBef>
                <a:spcPts val="600"/>
              </a:spcBef>
              <a:spcAft>
                <a:spcPts val="600"/>
              </a:spcAft>
              <a:buClr>
                <a:schemeClr val="accent1"/>
              </a:buClr>
              <a:buSzPct val="100000"/>
              <a:buFont typeface="Wingdings" charset="2"/>
              <a:buChar char="²"/>
            </a:pPr>
            <a:r>
              <a:rPr lang="en-US" sz="2400" dirty="0">
                <a:solidFill>
                  <a:srgbClr val="262626"/>
                </a:solidFill>
                <a:latin typeface="Arial"/>
                <a:cs typeface="Arial"/>
              </a:rPr>
              <a:t>“If a company wishes to let a contract for a large software development project, it must define its needs in a sufficiently abstract way that </a:t>
            </a:r>
            <a:r>
              <a:rPr lang="en-US" sz="2400" b="1" dirty="0">
                <a:solidFill>
                  <a:srgbClr val="262626"/>
                </a:solidFill>
                <a:latin typeface="Arial"/>
                <a:cs typeface="Arial"/>
              </a:rPr>
              <a:t>a solution is not pre-defined</a:t>
            </a:r>
            <a:r>
              <a:rPr lang="en-US" sz="2400" dirty="0">
                <a:solidFill>
                  <a:srgbClr val="262626"/>
                </a:solidFill>
                <a:latin typeface="Arial"/>
                <a:cs typeface="Arial"/>
              </a:rPr>
              <a:t>. </a:t>
            </a:r>
          </a:p>
          <a:p>
            <a:pPr marL="91440" indent="-91440">
              <a:spcBef>
                <a:spcPts val="600"/>
              </a:spcBef>
              <a:spcAft>
                <a:spcPts val="600"/>
              </a:spcAft>
              <a:buClr>
                <a:schemeClr val="accent1"/>
              </a:buClr>
              <a:buSzPct val="100000"/>
              <a:buFont typeface="Wingdings" charset="2"/>
              <a:buChar char="²"/>
            </a:pPr>
            <a:r>
              <a:rPr lang="en-US" sz="2400" dirty="0">
                <a:solidFill>
                  <a:srgbClr val="262626"/>
                </a:solidFill>
                <a:latin typeface="Arial"/>
                <a:cs typeface="Arial"/>
              </a:rPr>
              <a:t>The requirements must be written so that several contractors can bid for the contract, offering, perhaps</a:t>
            </a:r>
            <a:r>
              <a:rPr lang="en-US" sz="2400" b="1" dirty="0">
                <a:solidFill>
                  <a:srgbClr val="262626"/>
                </a:solidFill>
                <a:latin typeface="Arial"/>
                <a:cs typeface="Arial"/>
              </a:rPr>
              <a:t>, different ways of meeting the client organization’s needs</a:t>
            </a:r>
            <a:r>
              <a:rPr lang="en-US" sz="2400" dirty="0">
                <a:solidFill>
                  <a:srgbClr val="262626"/>
                </a:solidFill>
                <a:latin typeface="Arial"/>
                <a:cs typeface="Arial"/>
              </a:rPr>
              <a:t>. </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E2B77F1E-F221-34AB-6DE2-E98D92A59BE5}"/>
              </a:ext>
            </a:extLst>
          </p:cNvPr>
          <p:cNvSpPr/>
          <p:nvPr/>
        </p:nvSpPr>
        <p:spPr>
          <a:xfrm>
            <a:off x="520117" y="6446838"/>
            <a:ext cx="11400639"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057400" y="304800"/>
            <a:ext cx="8915400" cy="1104900"/>
          </a:xfrm>
          <a:noFill/>
          <a:ln/>
        </p:spPr>
        <p:txBody>
          <a:bodyPr vert="horz" lIns="90487" tIns="44450" rIns="90487" bIns="44450" rtlCol="0" anchor="b">
            <a:normAutofit/>
          </a:bodyPr>
          <a:lstStyle/>
          <a:p>
            <a:r>
              <a:rPr lang="en-GB"/>
              <a:t>Types of requirement</a:t>
            </a:r>
          </a:p>
        </p:txBody>
      </p:sp>
      <p:sp>
        <p:nvSpPr>
          <p:cNvPr id="9219" name="Rectangle 3"/>
          <p:cNvSpPr>
            <a:spLocks noGrp="1" noChangeArrowheads="1"/>
          </p:cNvSpPr>
          <p:nvPr>
            <p:ph idx="1"/>
          </p:nvPr>
        </p:nvSpPr>
        <p:spPr>
          <a:xfrm>
            <a:off x="609600" y="2272936"/>
            <a:ext cx="7269018" cy="3853227"/>
          </a:xfrm>
          <a:noFill/>
          <a:ln/>
        </p:spPr>
        <p:txBody>
          <a:bodyPr vert="horz" lIns="90487" tIns="44450" rIns="90487" bIns="44450" rtlCol="0">
            <a:normAutofit/>
          </a:bodyPr>
          <a:lstStyle/>
          <a:p>
            <a:pPr algn="just"/>
            <a:r>
              <a:rPr lang="en-GB" dirty="0"/>
              <a:t>User requirements</a:t>
            </a:r>
          </a:p>
          <a:p>
            <a:pPr lvl="1" algn="just"/>
            <a:r>
              <a:rPr lang="en-GB" dirty="0"/>
              <a:t>Statements in natural language plus diagrams of the services the system provides and its operational constraints. Written for customers.</a:t>
            </a:r>
          </a:p>
          <a:p>
            <a:pPr algn="just"/>
            <a:r>
              <a:rPr lang="en-GB" dirty="0"/>
              <a:t>System requirements</a:t>
            </a:r>
          </a:p>
          <a:p>
            <a:pPr lvl="1" algn="just"/>
            <a:r>
              <a:rPr lang="en-GB" dirty="0"/>
              <a:t>A structured document setting out detailed descriptions of the system’s functions, services and operational constraints. Defines what should be implemented so may be part of a contract between client and contractor.</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pic>
        <p:nvPicPr>
          <p:cNvPr id="5122" name="Picture 2" descr="programming - HTML for babies - devRant">
            <a:extLst>
              <a:ext uri="{FF2B5EF4-FFF2-40B4-BE49-F238E27FC236}">
                <a16:creationId xmlns:a16="http://schemas.microsoft.com/office/drawing/2014/main" id="{A50C0274-283F-A4ED-6385-9EDF54D8580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983602" y="2857645"/>
            <a:ext cx="4208398" cy="34288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EC119FB1-7749-2079-95FF-2B2A220304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3602" y="24166"/>
            <a:ext cx="4208398" cy="277106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19DADA7C-BDDC-CDAE-BC6E-63876DC350D1}"/>
              </a:ext>
            </a:extLst>
          </p:cNvPr>
          <p:cNvSpPr/>
          <p:nvPr/>
        </p:nvSpPr>
        <p:spPr>
          <a:xfrm>
            <a:off x="520117" y="6446838"/>
            <a:ext cx="11400639"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randombar(horizontal)">
                                      <p:cBhvr>
                                        <p:cTn id="7" dur="500"/>
                                        <p:tgtEl>
                                          <p:spTgt spid="512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 calcmode="lin" valueType="num">
                                      <p:cBhvr>
                                        <p:cTn id="12" dur="500" fill="hold"/>
                                        <p:tgtEl>
                                          <p:spTgt spid="5122"/>
                                        </p:tgtEl>
                                        <p:attrNameLst>
                                          <p:attrName>ppt_w</p:attrName>
                                        </p:attrNameLst>
                                      </p:cBhvr>
                                      <p:tavLst>
                                        <p:tav tm="0">
                                          <p:val>
                                            <p:fltVal val="0"/>
                                          </p:val>
                                        </p:tav>
                                        <p:tav tm="100000">
                                          <p:val>
                                            <p:strVal val="#ppt_w"/>
                                          </p:val>
                                        </p:tav>
                                      </p:tavLst>
                                    </p:anim>
                                    <p:anim calcmode="lin" valueType="num">
                                      <p:cBhvr>
                                        <p:cTn id="13" dur="500" fill="hold"/>
                                        <p:tgtEl>
                                          <p:spTgt spid="5122"/>
                                        </p:tgtEl>
                                        <p:attrNameLst>
                                          <p:attrName>ppt_h</p:attrName>
                                        </p:attrNameLst>
                                      </p:cBhvr>
                                      <p:tavLst>
                                        <p:tav tm="0">
                                          <p:val>
                                            <p:fltVal val="0"/>
                                          </p:val>
                                        </p:tav>
                                        <p:tav tm="100000">
                                          <p:val>
                                            <p:strVal val="#ppt_h"/>
                                          </p:val>
                                        </p:tav>
                                      </p:tavLst>
                                    </p:anim>
                                    <p:animEffect transition="in" filter="fade">
                                      <p:cBhvr>
                                        <p:cTn id="14"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VTI">
  <a:themeElements>
    <a:clrScheme name="Custom 62">
      <a:dk1>
        <a:srgbClr val="000000"/>
      </a:dk1>
      <a:lt1>
        <a:srgbClr val="FFFFFF"/>
      </a:lt1>
      <a:dk2>
        <a:srgbClr val="322441"/>
      </a:dk2>
      <a:lt2>
        <a:srgbClr val="E8E8E2"/>
      </a:lt2>
      <a:accent1>
        <a:srgbClr val="3F3DE3"/>
      </a:accent1>
      <a:accent2>
        <a:srgbClr val="7229D2"/>
      </a:accent2>
      <a:accent3>
        <a:srgbClr val="C62FE1"/>
      </a:accent3>
      <a:accent4>
        <a:srgbClr val="CF1DA0"/>
      </a:accent4>
      <a:accent5>
        <a:srgbClr val="E12F68"/>
      </a:accent5>
      <a:accent6>
        <a:srgbClr val="CF2E1D"/>
      </a:accent6>
      <a:hlink>
        <a:srgbClr val="87882D"/>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1534312_win32_fixed" id="{7DA952F3-BC8E-4B7B-859D-A36E039201B7}" vid="{8E772A5C-93BE-4922-8D82-53E2DDEA5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11285E-60A8-4134-BCBF-B1E84D96D2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00ABA88-74E4-4FC0-A26E-0822D1363D5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5236A05-3599-4152-8DD9-B0D397D9383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6625</TotalTime>
  <Words>2175</Words>
  <Application>Microsoft Office PowerPoint</Application>
  <PresentationFormat>Widescreen</PresentationFormat>
  <Paragraphs>292</Paragraphs>
  <Slides>44</Slides>
  <Notes>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2" baseType="lpstr">
      <vt:lpstr>Arial</vt:lpstr>
      <vt:lpstr>Calibri</vt:lpstr>
      <vt:lpstr>Calibri Light</vt:lpstr>
      <vt:lpstr>Open Sans</vt:lpstr>
      <vt:lpstr>Söhne</vt:lpstr>
      <vt:lpstr>Wingdings</vt:lpstr>
      <vt:lpstr>RetrospectVTI</vt:lpstr>
      <vt:lpstr>Document</vt:lpstr>
      <vt:lpstr>Software Engineering</vt:lpstr>
      <vt:lpstr>WEEK 6</vt:lpstr>
      <vt:lpstr>PowerPoint Presentation</vt:lpstr>
      <vt:lpstr>PowerPoint Presentation</vt:lpstr>
      <vt:lpstr>What is a requirement?</vt:lpstr>
      <vt:lpstr>PowerPoint Presentation</vt:lpstr>
      <vt:lpstr>Requirements engineering </vt:lpstr>
      <vt:lpstr>Requirements abstraction</vt:lpstr>
      <vt:lpstr>Types of requirement</vt:lpstr>
      <vt:lpstr>User and system requirements </vt:lpstr>
      <vt:lpstr>What is the role of Stakeholders in Requirements ?</vt:lpstr>
      <vt:lpstr>How requirement engineering varies with plan driven approach and agile approaches</vt:lpstr>
      <vt:lpstr>Functional and non-functional requirements</vt:lpstr>
      <vt:lpstr>PowerPoint Presentation</vt:lpstr>
      <vt:lpstr>Functional requirements</vt:lpstr>
      <vt:lpstr>Mentcare system: functional requirements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 in the Mentcare system</vt:lpstr>
      <vt:lpstr>Metrics for specifying nonfunctional requirements</vt:lpstr>
      <vt:lpstr>Requirements engineering processes</vt:lpstr>
      <vt:lpstr>Requirements engineering processes</vt:lpstr>
      <vt:lpstr>A spiral view of the requirements engineering process </vt:lpstr>
      <vt:lpstr>Requirements elicitation</vt:lpstr>
      <vt:lpstr>Requirements elicitation</vt:lpstr>
      <vt:lpstr>Methods of elicitation</vt:lpstr>
      <vt:lpstr>Requirements specification</vt:lpstr>
      <vt:lpstr>Requirements specification</vt:lpstr>
      <vt:lpstr>Ways of writing a system requirements specification </vt:lpstr>
      <vt:lpstr>example</vt:lpstr>
      <vt:lpstr>Use cases</vt:lpstr>
      <vt:lpstr>Use cases for the Mentcare system</vt:lpstr>
      <vt:lpstr>The software requirements document</vt:lpstr>
      <vt:lpstr>Requirements validation</vt:lpstr>
      <vt:lpstr>PowerPoint Presentation</vt:lpstr>
      <vt:lpstr>Requirements management</vt:lpstr>
      <vt:lpstr>PowerPoint Presentation</vt:lpstr>
      <vt:lpstr>Requirements management decisions</vt:lpstr>
      <vt:lpstr>Sixth Week 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 a Course</dc:title>
  <dc:creator>Engr .M Umer Haroon .</dc:creator>
  <cp:lastModifiedBy>omar haroon</cp:lastModifiedBy>
  <cp:revision>55</cp:revision>
  <dcterms:created xsi:type="dcterms:W3CDTF">2023-01-23T10:36:57Z</dcterms:created>
  <dcterms:modified xsi:type="dcterms:W3CDTF">2023-02-27T10:37:26Z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