
<file path=[Content_Types].xml><?xml version="1.0" encoding="utf-8"?>
<Types xmlns="http://schemas.openxmlformats.org/package/2006/content-types">
  <Default Extension="emf" ContentType="image/x-emf"/>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63"/>
  </p:notesMasterIdLst>
  <p:handoutMasterIdLst>
    <p:handoutMasterId r:id="rId64"/>
  </p:handoutMasterIdLst>
  <p:sldIdLst>
    <p:sldId id="256" r:id="rId5"/>
    <p:sldId id="261" r:id="rId6"/>
    <p:sldId id="282" r:id="rId7"/>
    <p:sldId id="283" r:id="rId8"/>
    <p:sldId id="284" r:id="rId9"/>
    <p:sldId id="285" r:id="rId10"/>
    <p:sldId id="311" r:id="rId11"/>
    <p:sldId id="287" r:id="rId12"/>
    <p:sldId id="286" r:id="rId13"/>
    <p:sldId id="257" r:id="rId14"/>
    <p:sldId id="288" r:id="rId15"/>
    <p:sldId id="258" r:id="rId16"/>
    <p:sldId id="313" r:id="rId17"/>
    <p:sldId id="289" r:id="rId18"/>
    <p:sldId id="290" r:id="rId19"/>
    <p:sldId id="259" r:id="rId20"/>
    <p:sldId id="260" r:id="rId21"/>
    <p:sldId id="395" r:id="rId22"/>
    <p:sldId id="389" r:id="rId23"/>
    <p:sldId id="299" r:id="rId24"/>
    <p:sldId id="262" r:id="rId25"/>
    <p:sldId id="263" r:id="rId26"/>
    <p:sldId id="312" r:id="rId27"/>
    <p:sldId id="291" r:id="rId28"/>
    <p:sldId id="390" r:id="rId29"/>
    <p:sldId id="264" r:id="rId30"/>
    <p:sldId id="265" r:id="rId31"/>
    <p:sldId id="266" r:id="rId32"/>
    <p:sldId id="300" r:id="rId33"/>
    <p:sldId id="301" r:id="rId34"/>
    <p:sldId id="267" r:id="rId35"/>
    <p:sldId id="268" r:id="rId36"/>
    <p:sldId id="315" r:id="rId37"/>
    <p:sldId id="294" r:id="rId38"/>
    <p:sldId id="295" r:id="rId39"/>
    <p:sldId id="271" r:id="rId40"/>
    <p:sldId id="302" r:id="rId41"/>
    <p:sldId id="391" r:id="rId42"/>
    <p:sldId id="272" r:id="rId43"/>
    <p:sldId id="274" r:id="rId44"/>
    <p:sldId id="273" r:id="rId45"/>
    <p:sldId id="277" r:id="rId46"/>
    <p:sldId id="316" r:id="rId47"/>
    <p:sldId id="303" r:id="rId48"/>
    <p:sldId id="392" r:id="rId49"/>
    <p:sldId id="393" r:id="rId50"/>
    <p:sldId id="394" r:id="rId51"/>
    <p:sldId id="275" r:id="rId52"/>
    <p:sldId id="276" r:id="rId53"/>
    <p:sldId id="306" r:id="rId54"/>
    <p:sldId id="317" r:id="rId55"/>
    <p:sldId id="318" r:id="rId56"/>
    <p:sldId id="319" r:id="rId57"/>
    <p:sldId id="396" r:id="rId58"/>
    <p:sldId id="314" r:id="rId59"/>
    <p:sldId id="298" r:id="rId60"/>
    <p:sldId id="297" r:id="rId61"/>
    <p:sldId id="292"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316" autoAdjust="0"/>
  </p:normalViewPr>
  <p:slideViewPr>
    <p:cSldViewPr snapToGrid="0" showGuides="1">
      <p:cViewPr varScale="1">
        <p:scale>
          <a:sx n="72" d="100"/>
          <a:sy n="72" d="100"/>
        </p:scale>
        <p:origin x="618" y="78"/>
      </p:cViewPr>
      <p:guideLst>
        <p:guide orient="horz" pos="2160"/>
        <p:guide pos="3840"/>
      </p:guideLst>
    </p:cSldViewPr>
  </p:slideViewPr>
  <p:notesTextViewPr>
    <p:cViewPr>
      <p:scale>
        <a:sx n="3" d="2"/>
        <a:sy n="3" d="2"/>
      </p:scale>
      <p:origin x="0" y="0"/>
    </p:cViewPr>
  </p:notesTextViewPr>
  <p:sorterViewPr>
    <p:cViewPr>
      <p:scale>
        <a:sx n="100" d="100"/>
        <a:sy n="100" d="100"/>
      </p:scale>
      <p:origin x="0" y="-2454"/>
    </p:cViewPr>
  </p:sorterViewPr>
  <p:notesViewPr>
    <p:cSldViewPr snapToGrid="0" showGuides="1">
      <p:cViewPr varScale="1">
        <p:scale>
          <a:sx n="60" d="100"/>
          <a:sy n="60" d="100"/>
        </p:scale>
        <p:origin x="3187"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3/8/2023</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3/8/2023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a:t>
            </a:fld>
            <a:endParaRPr lang="en-US" dirty="0"/>
          </a:p>
        </p:txBody>
      </p:sp>
    </p:spTree>
    <p:extLst>
      <p:ext uri="{BB962C8B-B14F-4D97-AF65-F5344CB8AC3E}">
        <p14:creationId xmlns:p14="http://schemas.microsoft.com/office/powerpoint/2010/main" val="36574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Tahoma" panose="020B0604030504040204" pitchFamily="34" charset="0"/>
              </a:rPr>
              <a:t>System boundaries</a:t>
            </a:r>
            <a:r>
              <a:rPr lang="en-US" b="0" i="0" dirty="0">
                <a:solidFill>
                  <a:srgbClr val="000000"/>
                </a:solidFill>
                <a:effectLst/>
                <a:latin typeface="Tahoma" panose="020B0604030504040204" pitchFamily="34" charset="0"/>
              </a:rPr>
              <a:t> are established to define what is inside and what is outside the system. They show other systems that are used or depend on the system being developed. The position of the system boundary has a profound effect on the system requirements. Defining a system boundary is a political judgment since there may be pressures to develop system boundaries that increase/decrease the influence or workload of different parts of an organization.</a:t>
            </a:r>
            <a:endParaRPr lang="en-PK" dirty="0"/>
          </a:p>
        </p:txBody>
      </p:sp>
      <p:sp>
        <p:nvSpPr>
          <p:cNvPr id="4" name="Slide Number Placeholder 3"/>
          <p:cNvSpPr>
            <a:spLocks noGrp="1"/>
          </p:cNvSpPr>
          <p:nvPr>
            <p:ph type="sldNum" sz="quarter" idx="5"/>
          </p:nvPr>
        </p:nvSpPr>
        <p:spPr/>
        <p:txBody>
          <a:bodyPr/>
          <a:lstStyle/>
          <a:p>
            <a:fld id="{4AED498D-6977-40EC-8E5E-7EB644D5E759}" type="slidenum">
              <a:rPr lang="en-US" noProof="0" smtClean="0"/>
              <a:t>9</a:t>
            </a:fld>
            <a:endParaRPr lang="en-US" noProof="0" dirty="0"/>
          </a:p>
        </p:txBody>
      </p:sp>
    </p:spTree>
    <p:extLst>
      <p:ext uri="{BB962C8B-B14F-4D97-AF65-F5344CB8AC3E}">
        <p14:creationId xmlns:p14="http://schemas.microsoft.com/office/powerpoint/2010/main" val="2108063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57</a:t>
            </a:fld>
            <a:endParaRPr lang="en-US" dirty="0"/>
          </a:p>
        </p:txBody>
      </p:sp>
    </p:spTree>
    <p:extLst>
      <p:ext uri="{BB962C8B-B14F-4D97-AF65-F5344CB8AC3E}">
        <p14:creationId xmlns:p14="http://schemas.microsoft.com/office/powerpoint/2010/main" val="1977655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58</a:t>
            </a:fld>
            <a:endParaRPr lang="en-US" dirty="0"/>
          </a:p>
        </p:txBody>
      </p:sp>
    </p:spTree>
    <p:extLst>
      <p:ext uri="{BB962C8B-B14F-4D97-AF65-F5344CB8AC3E}">
        <p14:creationId xmlns:p14="http://schemas.microsoft.com/office/powerpoint/2010/main" val="387133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D96A7EE9-F079-4AED-9858-DCD74447B2DE}" type="datetime1">
              <a:rPr lang="en-US" smtClean="0"/>
              <a:t>3/8/2023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a:t>TEACH A COURSE</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a:extLst>
              <a:ext uri="{FF2B5EF4-FFF2-40B4-BE49-F238E27FC236}">
                <a16:creationId xmlns:a16="http://schemas.microsoft.com/office/drawing/2014/main" id="{28FFFC33-8D3D-A6D5-20FE-9AB62F6CF511}"/>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1821FD72-49BE-4A27-B81D-6695ECD46A0C}" type="datetime1">
              <a:rPr lang="en-US" smtClean="0"/>
              <a:t>3/8/2023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D03E571-AF56-D3B8-F04D-5950A1DB9DAB}"/>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8729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397F0DEF-140C-43BE-9FE2-8C6F0F16B2BD}" type="datetime1">
              <a:rPr lang="en-US" smtClean="0"/>
              <a:t>3/8/2023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C5B1450-F86A-12C0-28A4-8CB94DD587C3}"/>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57739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9071F196-4D99-4CA1-AF3D-D9270AA86530}" type="datetime1">
              <a:rPr lang="en-US" smtClean="0"/>
              <a:t>3/8/2023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2" name="Rectangle 1">
            <a:extLst>
              <a:ext uri="{FF2B5EF4-FFF2-40B4-BE49-F238E27FC236}">
                <a16:creationId xmlns:a16="http://schemas.microsoft.com/office/drawing/2014/main" id="{F5B55352-8616-4865-366E-663809A29435}"/>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9941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B475C95-6709-4448-8164-8B465DDBFDB6}" type="datetime1">
              <a:rPr lang="en-US" smtClean="0"/>
              <a:t>3/8/2023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9" name="Rectangle 8">
            <a:extLst>
              <a:ext uri="{FF2B5EF4-FFF2-40B4-BE49-F238E27FC236}">
                <a16:creationId xmlns:a16="http://schemas.microsoft.com/office/drawing/2014/main" id="{73796825-CA5E-BFB2-A993-4138C6EC5AAB}"/>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192319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72936"/>
            <a:ext cx="10972800" cy="3853227"/>
          </a:xfrm>
          <a:prstGeom prst="rect">
            <a:avLst/>
          </a:prstGeom>
        </p:spPr>
        <p:txBody>
          <a:bodyPr/>
          <a:lstStyle>
            <a:lvl1pPr>
              <a:spcBef>
                <a:spcPts val="600"/>
              </a:spcBef>
              <a:spcAft>
                <a:spcPts val="600"/>
              </a:spcAft>
              <a:buFont typeface="Wingdings" charset="2"/>
              <a:buChar char="²"/>
              <a:defRPr sz="2400">
                <a:solidFill>
                  <a:srgbClr val="262626"/>
                </a:solidFill>
                <a:latin typeface="Arial"/>
                <a:cs typeface="Arial"/>
              </a:defRPr>
            </a:lvl1pPr>
            <a:lvl2pPr>
              <a:spcBef>
                <a:spcPts val="300"/>
              </a:spcBef>
              <a:spcAft>
                <a:spcPts val="300"/>
              </a:spcAft>
              <a:buFont typeface="Wingdings" charset="2"/>
              <a:buChar char="§"/>
              <a:defRPr sz="2000">
                <a:solidFill>
                  <a:srgbClr val="262626"/>
                </a:solidFill>
                <a:latin typeface="Arial"/>
                <a:cs typeface="Arial"/>
              </a:defRPr>
            </a:lvl2pPr>
            <a:lvl3pPr>
              <a:defRPr sz="1800">
                <a:solidFill>
                  <a:srgbClr val="262626"/>
                </a:solidFill>
                <a:latin typeface="Arial"/>
                <a:cs typeface="Arial"/>
              </a:defRPr>
            </a:lvl3pPr>
            <a:lvl4pPr>
              <a:defRPr sz="1800">
                <a:solidFill>
                  <a:srgbClr val="262626"/>
                </a:solidFill>
                <a:latin typeface="Arial"/>
                <a:cs typeface="Arial"/>
              </a:defRPr>
            </a:lvl4pPr>
            <a:lvl5pPr>
              <a:defRPr sz="1800">
                <a:solidFill>
                  <a:srgbClr val="262626"/>
                </a:solidFill>
                <a:latin typeface="Arial"/>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
        <p:nvSpPr>
          <p:cNvPr id="7" name="Rectangle 6">
            <a:extLst>
              <a:ext uri="{FF2B5EF4-FFF2-40B4-BE49-F238E27FC236}">
                <a16:creationId xmlns:a16="http://schemas.microsoft.com/office/drawing/2014/main" id="{3C02AD40-4EC3-E291-20AC-E27B6EF25532}"/>
              </a:ext>
            </a:extLst>
          </p:cNvPr>
          <p:cNvSpPr/>
          <p:nvPr userDrawn="1"/>
        </p:nvSpPr>
        <p:spPr>
          <a:xfrm>
            <a:off x="609600" y="6446838"/>
            <a:ext cx="1136904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7AA57D8C-1673-0B88-A938-FF1C3BF46861}"/>
              </a:ext>
            </a:extLst>
          </p:cNvPr>
          <p:cNvSpPr>
            <a:spLocks noGrp="1"/>
          </p:cNvSpPr>
          <p:nvPr>
            <p:ph type="title"/>
          </p:nvPr>
        </p:nvSpPr>
        <p:spPr/>
        <p:txBody>
          <a:bodyPr/>
          <a:lstStyle>
            <a:lvl1pPr>
              <a:defRPr>
                <a:solidFill>
                  <a:srgbClr val="262626"/>
                </a:solidFill>
              </a:defRPr>
            </a:lvl1pPr>
          </a:lstStyle>
          <a:p>
            <a:r>
              <a:rPr lang="en-US" dirty="0"/>
              <a:t>Click to edit Master title style</a:t>
            </a:r>
          </a:p>
        </p:txBody>
      </p:sp>
    </p:spTree>
    <p:extLst>
      <p:ext uri="{BB962C8B-B14F-4D97-AF65-F5344CB8AC3E}">
        <p14:creationId xmlns:p14="http://schemas.microsoft.com/office/powerpoint/2010/main" val="2858356373"/>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60C3818-5B7F-4F38-B42C-7D48EDABA17E}" type="datetime1">
              <a:rPr lang="en-US" smtClean="0"/>
              <a:t>3/8/2023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4" name="Rectangle 3">
            <a:extLst>
              <a:ext uri="{FF2B5EF4-FFF2-40B4-BE49-F238E27FC236}">
                <a16:creationId xmlns:a16="http://schemas.microsoft.com/office/drawing/2014/main" id="{689EC199-041D-DF8C-0B64-1929DC3CB634}"/>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E9209D8F-547E-4C36-AE3A-50B051D9F239}" type="datetime1">
              <a:rPr lang="en-US" smtClean="0"/>
              <a:t>3/8/2023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TEACH A COURSE</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6B952F-8970-CDDB-6FFA-7457F7C1F80D}"/>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70816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055A408-237F-4430-903D-49994B8E1677}" type="datetime1">
              <a:rPr lang="en-US" smtClean="0"/>
              <a:t>3/8/2023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270CE74-C776-041D-64BD-AF10535709E0}"/>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60678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74C8CE4-6594-4434-AA7B-C5DDAFBE02A0}" type="datetime1">
              <a:rPr lang="en-US" smtClean="0"/>
              <a:t>3/8/2023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14BBFE9-AB19-A71F-0BA3-35C9C3F3F144}"/>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23432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F1064CC3-3A25-40C5-8F52-C7B371775282}" type="datetime1">
              <a:rPr lang="en-US" smtClean="0"/>
              <a:t>3/8/2023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973B83DE-23C5-6AA4-2B8F-8E0E32D1CA4B}"/>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8510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6553904-8E92-4E81-A5F1-2FE23324A701}" type="datetime1">
              <a:rPr lang="en-US" smtClean="0"/>
              <a:t>3/8/2023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TEACH A COURSE</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a:extLst>
              <a:ext uri="{FF2B5EF4-FFF2-40B4-BE49-F238E27FC236}">
                <a16:creationId xmlns:a16="http://schemas.microsoft.com/office/drawing/2014/main" id="{BCD55B4A-8737-6C0A-2BA0-DB9E59930EC0}"/>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9218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F6F61582-894B-4548-8F6A-77DD222024CA}" type="datetime1">
              <a:rPr lang="en-US" smtClean="0"/>
              <a:t>3/8/2023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TEACH A COURSE</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3" name="Rectangle 2">
            <a:extLst>
              <a:ext uri="{FF2B5EF4-FFF2-40B4-BE49-F238E27FC236}">
                <a16:creationId xmlns:a16="http://schemas.microsoft.com/office/drawing/2014/main" id="{F4FDB0A4-F64B-3AE3-7405-F96FA0F71452}"/>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6201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BCE8B62D-7B77-49C5-A369-DA7962108BC9}" type="datetime1">
              <a:rPr lang="en-US" smtClean="0"/>
              <a:t>3/8/2023</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dirty="0"/>
              <a:t>TEACH A COURSE</a:t>
            </a:r>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34DB337-642A-353C-1E06-B91F0AA7EE2E}"/>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28" r:id="rId3"/>
    <p:sldLayoutId id="2147483740" r:id="rId4"/>
    <p:sldLayoutId id="2147483741" r:id="rId5"/>
    <p:sldLayoutId id="2147483735" r:id="rId6"/>
    <p:sldLayoutId id="2147483738" r:id="rId7"/>
    <p:sldLayoutId id="2147483730" r:id="rId8"/>
    <p:sldLayoutId id="2147483731" r:id="rId9"/>
    <p:sldLayoutId id="2147483732" r:id="rId10"/>
    <p:sldLayoutId id="2147483736" r:id="rId11"/>
    <p:sldLayoutId id="2147483737" r:id="rId12"/>
    <p:sldLayoutId id="2147483733" r:id="rId13"/>
    <p:sldLayoutId id="2147483742" r:id="rId14"/>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hyperlink" Target="https://modeling-languages.com/clarifying-concepts-mbe-vs-mde-vs-mdd-vs-mda/" TargetMode="External"/><Relationship Id="rId2" Type="http://schemas.openxmlformats.org/officeDocument/2006/relationships/hyperlink" Target="https://neil-crofts.medium.com/whatever-happened-to-model-driven-development-ec0175139720" TargetMode="Externa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p:txBody>
          <a:bodyPr/>
          <a:lstStyle/>
          <a:p>
            <a:r>
              <a:rPr lang="en-US" dirty="0"/>
              <a:t>Software Engineering</a:t>
            </a:r>
          </a:p>
        </p:txBody>
      </p: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p:txBody>
          <a:bodyPr/>
          <a:lstStyle/>
          <a:p>
            <a:pPr algn="r"/>
            <a:r>
              <a:rPr lang="en-US" dirty="0"/>
              <a:t>WEEK 7</a:t>
            </a:r>
          </a:p>
          <a:p>
            <a:r>
              <a:rPr lang="en-US" dirty="0"/>
              <a:t>ENGR. Muhammad UMER HAROON</a:t>
            </a:r>
          </a:p>
        </p:txBody>
      </p:sp>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err="1"/>
              <a:t>Mentcare</a:t>
            </a:r>
            <a:r>
              <a:rPr lang="en-GB" dirty="0"/>
              <a:t> system</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600" y="2057400"/>
            <a:ext cx="5645150" cy="35560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Model (Process perspective)</a:t>
            </a:r>
          </a:p>
        </p:txBody>
      </p:sp>
      <p:sp>
        <p:nvSpPr>
          <p:cNvPr id="4" name="Content Placeholder 3"/>
          <p:cNvSpPr>
            <a:spLocks noGrp="1"/>
          </p:cNvSpPr>
          <p:nvPr>
            <p:ph idx="1"/>
          </p:nvPr>
        </p:nvSpPr>
        <p:spPr/>
        <p:txBody>
          <a:bodyPr/>
          <a:lstStyle/>
          <a:p>
            <a:r>
              <a:rPr lang="en-US" dirty="0"/>
              <a:t>Context models simply </a:t>
            </a:r>
            <a:r>
              <a:rPr lang="en-US" i="1" dirty="0"/>
              <a:t>show the other systems in the environment</a:t>
            </a:r>
            <a:r>
              <a:rPr lang="en-US" dirty="0"/>
              <a:t>, </a:t>
            </a:r>
            <a:r>
              <a:rPr lang="en-US" b="1" dirty="0"/>
              <a:t>not how </a:t>
            </a:r>
            <a:r>
              <a:rPr lang="en-US" dirty="0"/>
              <a:t>the system being developed is used in that environment.</a:t>
            </a:r>
          </a:p>
          <a:p>
            <a:r>
              <a:rPr lang="en-US" b="1" dirty="0"/>
              <a:t>Process models reveal how the system being developed is used in broader business processes.</a:t>
            </a:r>
          </a:p>
          <a:p>
            <a:r>
              <a:rPr lang="en-US" dirty="0"/>
              <a:t>UML activity diagrams </a:t>
            </a:r>
            <a:r>
              <a:rPr lang="en-US" b="1" dirty="0"/>
              <a:t>may</a:t>
            </a:r>
            <a:r>
              <a:rPr lang="en-US" dirty="0"/>
              <a:t> be used to define business process models.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involuntary detention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600" y="1765300"/>
            <a:ext cx="8331200" cy="4306013"/>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43138"/>
            <a:ext cx="8229600" cy="1143000"/>
          </a:xfrm>
        </p:spPr>
        <p:txBody>
          <a:bodyPr/>
          <a:lstStyle/>
          <a:p>
            <a:pPr algn="ctr"/>
            <a:r>
              <a:rPr lang="en-US" dirty="0"/>
              <a:t>Interaction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4177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pPr algn="just"/>
            <a:r>
              <a:rPr lang="en-US" b="0" i="0" dirty="0">
                <a:solidFill>
                  <a:srgbClr val="000000"/>
                </a:solidFill>
                <a:effectLst/>
                <a:latin typeface="Tahoma" panose="020B0604030504040204" pitchFamily="34" charset="0"/>
              </a:rPr>
              <a:t>Types of interactions that can be represented in a model:</a:t>
            </a:r>
          </a:p>
          <a:p>
            <a:pPr algn="just">
              <a:buFont typeface="Arial" panose="020B0604020202020204" pitchFamily="34" charset="0"/>
              <a:buChar char="•"/>
            </a:pPr>
            <a:r>
              <a:rPr lang="en-US" b="0" i="0" dirty="0">
                <a:solidFill>
                  <a:srgbClr val="000000"/>
                </a:solidFill>
                <a:effectLst/>
                <a:latin typeface="Tahoma" panose="020B0604030504040204" pitchFamily="34" charset="0"/>
              </a:rPr>
              <a:t>Modeling </a:t>
            </a:r>
            <a:r>
              <a:rPr lang="en-US" b="1" i="0" dirty="0">
                <a:solidFill>
                  <a:srgbClr val="000000"/>
                </a:solidFill>
                <a:effectLst/>
                <a:latin typeface="Tahoma" panose="020B0604030504040204" pitchFamily="34" charset="0"/>
              </a:rPr>
              <a:t>user interaction</a:t>
            </a:r>
            <a:r>
              <a:rPr lang="en-US" b="0" i="0" dirty="0">
                <a:solidFill>
                  <a:srgbClr val="000000"/>
                </a:solidFill>
                <a:effectLst/>
                <a:latin typeface="Tahoma" panose="020B0604030504040204" pitchFamily="34" charset="0"/>
              </a:rPr>
              <a:t> is important as it helps to identify user requirements.</a:t>
            </a:r>
          </a:p>
          <a:p>
            <a:pPr algn="just">
              <a:buFont typeface="Arial" panose="020B0604020202020204" pitchFamily="34" charset="0"/>
              <a:buChar char="•"/>
            </a:pPr>
            <a:r>
              <a:rPr lang="en-US" b="0" i="0" dirty="0">
                <a:solidFill>
                  <a:srgbClr val="000000"/>
                </a:solidFill>
                <a:effectLst/>
                <a:latin typeface="Tahoma" panose="020B0604030504040204" pitchFamily="34" charset="0"/>
              </a:rPr>
              <a:t>Modeling </a:t>
            </a:r>
            <a:r>
              <a:rPr lang="en-US" b="1" i="0" dirty="0">
                <a:solidFill>
                  <a:srgbClr val="000000"/>
                </a:solidFill>
                <a:effectLst/>
                <a:latin typeface="Tahoma" panose="020B0604030504040204" pitchFamily="34" charset="0"/>
              </a:rPr>
              <a:t>system-to-system interaction</a:t>
            </a:r>
            <a:r>
              <a:rPr lang="en-US" b="0" i="0" dirty="0">
                <a:solidFill>
                  <a:srgbClr val="000000"/>
                </a:solidFill>
                <a:effectLst/>
                <a:latin typeface="Tahoma" panose="020B0604030504040204" pitchFamily="34" charset="0"/>
              </a:rPr>
              <a:t> highlights the communication problems that may arise.</a:t>
            </a:r>
          </a:p>
          <a:p>
            <a:pPr algn="just">
              <a:buFont typeface="Arial" panose="020B0604020202020204" pitchFamily="34" charset="0"/>
              <a:buChar char="•"/>
            </a:pPr>
            <a:r>
              <a:rPr lang="en-US" b="0" i="0" dirty="0">
                <a:solidFill>
                  <a:srgbClr val="000000"/>
                </a:solidFill>
                <a:effectLst/>
                <a:latin typeface="Tahoma" panose="020B0604030504040204" pitchFamily="34" charset="0"/>
              </a:rPr>
              <a:t>Modeling </a:t>
            </a:r>
            <a:r>
              <a:rPr lang="en-US" b="1" i="0" dirty="0">
                <a:solidFill>
                  <a:srgbClr val="000000"/>
                </a:solidFill>
                <a:effectLst/>
                <a:latin typeface="Tahoma" panose="020B0604030504040204" pitchFamily="34" charset="0"/>
              </a:rPr>
              <a:t>component interaction</a:t>
            </a:r>
            <a:r>
              <a:rPr lang="en-US" b="0" i="0" dirty="0">
                <a:solidFill>
                  <a:srgbClr val="000000"/>
                </a:solidFill>
                <a:effectLst/>
                <a:latin typeface="Tahoma" panose="020B0604030504040204" pitchFamily="34" charset="0"/>
              </a:rPr>
              <a:t> helps us understand if a proposed system structure is likely to deliver the required system performance and dependability.</a:t>
            </a:r>
          </a:p>
          <a:p>
            <a:pPr algn="just"/>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cases were developed originally to support requirements elicitation and now incorporated into the UML.</a:t>
            </a:r>
          </a:p>
          <a:p>
            <a:r>
              <a:rPr lang="en-US" dirty="0"/>
              <a:t>Each use </a:t>
            </a:r>
            <a:r>
              <a:rPr lang="en-US" b="1" dirty="0"/>
              <a:t>case represents a discrete task </a:t>
            </a:r>
            <a:r>
              <a:rPr lang="en-US" dirty="0"/>
              <a:t>that involves external interaction with a system.</a:t>
            </a:r>
          </a:p>
          <a:p>
            <a:r>
              <a:rPr lang="en-US" dirty="0"/>
              <a:t>Actors in a use case may be people or other systems.</a:t>
            </a:r>
          </a:p>
          <a:p>
            <a:r>
              <a:rPr lang="en-US" dirty="0"/>
              <a:t> Use cases can be represented using a UML use case diagram and in a more detailed textual/tabular format.</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a:t>
            </a:r>
            <a:r>
              <a:rPr lang="en-US" dirty="0" err="1"/>
              <a:t>Mentcare</a:t>
            </a:r>
            <a:r>
              <a:rPr lang="en-US" dirty="0"/>
              <a:t> system</a:t>
            </a:r>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pic>
        <p:nvPicPr>
          <p:cNvPr id="4" name="Picture 3" descr="5.3 UseCase.eps"/>
          <p:cNvPicPr>
            <a:picLocks noChangeAspect="1"/>
          </p:cNvPicPr>
          <p:nvPr/>
        </p:nvPicPr>
        <p:blipFill>
          <a:blip r:embed="rId2"/>
          <a:stretch>
            <a:fillRect/>
          </a:stretch>
        </p:blipFill>
        <p:spPr>
          <a:xfrm>
            <a:off x="2390722" y="3259718"/>
            <a:ext cx="7486946" cy="121486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graphicFrame>
        <p:nvGraphicFramePr>
          <p:cNvPr id="3" name="Table 2"/>
          <p:cNvGraphicFramePr>
            <a:graphicFrameLocks noGrp="1"/>
          </p:cNvGraphicFramePr>
          <p:nvPr/>
        </p:nvGraphicFramePr>
        <p:xfrm>
          <a:off x="2433638" y="1866901"/>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rial" charset="0"/>
                          <a:ea typeface="Times New Roman" charset="0"/>
                        </a:rPr>
                        <a:t>Mentcase</a:t>
                      </a:r>
                      <a:r>
                        <a:rPr kumimoji="0" lang="en-GB" sz="1600" b="0" i="0" u="none" strike="noStrike" cap="none" normalizeH="0" baseline="0" dirty="0">
                          <a:ln>
                            <a:noFill/>
                          </a:ln>
                          <a:solidFill>
                            <a:srgbClr val="000000"/>
                          </a:solidFill>
                          <a:effectLst/>
                          <a:latin typeface="Arial"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9DAE479-E45A-263B-CAAD-125A38B5FD7F}"/>
              </a:ext>
            </a:extLst>
          </p:cNvPr>
          <p:cNvSpPr>
            <a:spLocks noGrp="1"/>
          </p:cNvSpPr>
          <p:nvPr>
            <p:ph type="ftr" sz="quarter" idx="11"/>
          </p:nvPr>
        </p:nvSpPr>
        <p:spPr/>
        <p:txBody>
          <a:bodyPr/>
          <a:lstStyle/>
          <a:p>
            <a:r>
              <a:rPr lang="en-US"/>
              <a:t>TEACH A COURSE</a:t>
            </a:r>
            <a:endParaRPr lang="en-US" dirty="0"/>
          </a:p>
        </p:txBody>
      </p:sp>
      <p:sp>
        <p:nvSpPr>
          <p:cNvPr id="4" name="Slide Number Placeholder 3">
            <a:extLst>
              <a:ext uri="{FF2B5EF4-FFF2-40B4-BE49-F238E27FC236}">
                <a16:creationId xmlns:a16="http://schemas.microsoft.com/office/drawing/2014/main" id="{0413B82A-1251-F805-D6D1-128D3668F517}"/>
              </a:ext>
            </a:extLst>
          </p:cNvPr>
          <p:cNvSpPr>
            <a:spLocks noGrp="1"/>
          </p:cNvSpPr>
          <p:nvPr>
            <p:ph type="sldNum" sz="quarter" idx="12"/>
          </p:nvPr>
        </p:nvSpPr>
        <p:spPr/>
        <p:txBody>
          <a:bodyPr/>
          <a:lstStyle/>
          <a:p>
            <a:fld id="{3A98EE3D-8CD1-4C3F-BD1C-C98C9596463C}" type="slidenum">
              <a:rPr lang="en-US" smtClean="0"/>
              <a:t>18</a:t>
            </a:fld>
            <a:endParaRPr lang="en-US" dirty="0"/>
          </a:p>
        </p:txBody>
      </p:sp>
      <p:graphicFrame>
        <p:nvGraphicFramePr>
          <p:cNvPr id="5" name="Table 4">
            <a:extLst>
              <a:ext uri="{FF2B5EF4-FFF2-40B4-BE49-F238E27FC236}">
                <a16:creationId xmlns:a16="http://schemas.microsoft.com/office/drawing/2014/main" id="{A7798282-2668-FBAA-342F-98BF1AB52719}"/>
              </a:ext>
            </a:extLst>
          </p:cNvPr>
          <p:cNvGraphicFramePr>
            <a:graphicFrameLocks noGrp="1"/>
          </p:cNvGraphicFramePr>
          <p:nvPr>
            <p:extLst>
              <p:ext uri="{D42A27DB-BD31-4B8C-83A1-F6EECF244321}">
                <p14:modId xmlns:p14="http://schemas.microsoft.com/office/powerpoint/2010/main" val="1495956765"/>
              </p:ext>
            </p:extLst>
          </p:nvPr>
        </p:nvGraphicFramePr>
        <p:xfrm>
          <a:off x="1549667" y="413886"/>
          <a:ext cx="8046720" cy="6032952"/>
        </p:xfrm>
        <a:graphic>
          <a:graphicData uri="http://schemas.openxmlformats.org/drawingml/2006/table">
            <a:tbl>
              <a:tblPr/>
              <a:tblGrid>
                <a:gridCol w="4023360">
                  <a:extLst>
                    <a:ext uri="{9D8B030D-6E8A-4147-A177-3AD203B41FA5}">
                      <a16:colId xmlns:a16="http://schemas.microsoft.com/office/drawing/2014/main" val="2430691424"/>
                    </a:ext>
                  </a:extLst>
                </a:gridCol>
                <a:gridCol w="4023360">
                  <a:extLst>
                    <a:ext uri="{9D8B030D-6E8A-4147-A177-3AD203B41FA5}">
                      <a16:colId xmlns:a16="http://schemas.microsoft.com/office/drawing/2014/main" val="2863703544"/>
                    </a:ext>
                  </a:extLst>
                </a:gridCol>
              </a:tblGrid>
              <a:tr h="254738">
                <a:tc>
                  <a:txBody>
                    <a:bodyPr/>
                    <a:lstStyle/>
                    <a:p>
                      <a:r>
                        <a:rPr lang="en-US" sz="1200" dirty="0">
                          <a:solidFill>
                            <a:srgbClr val="000000"/>
                          </a:solidFill>
                          <a:effectLst/>
                          <a:latin typeface="Tahoma" panose="020B0604030504040204" pitchFamily="34" charset="0"/>
                        </a:rPr>
                        <a:t>Use case title</a:t>
                      </a:r>
                    </a:p>
                  </a:txBody>
                  <a:tcPr marL="9683" marR="9683" marT="9683" marB="96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r>
                        <a:rPr lang="en-US" sz="1200">
                          <a:solidFill>
                            <a:srgbClr val="000000"/>
                          </a:solidFill>
                          <a:effectLst/>
                          <a:latin typeface="Tahoma" panose="020B0604030504040204" pitchFamily="34" charset="0"/>
                        </a:rPr>
                        <a:t>Transfer data</a:t>
                      </a:r>
                    </a:p>
                  </a:txBody>
                  <a:tcPr marL="9683" marR="9683" marT="9683" marB="96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91689793"/>
                  </a:ext>
                </a:extLst>
              </a:tr>
              <a:tr h="1596777">
                <a:tc>
                  <a:txBody>
                    <a:bodyPr/>
                    <a:lstStyle/>
                    <a:p>
                      <a:r>
                        <a:rPr lang="en-US" sz="1200" dirty="0">
                          <a:solidFill>
                            <a:srgbClr val="000000"/>
                          </a:solidFill>
                          <a:effectLst/>
                          <a:latin typeface="Tahoma" panose="020B0604030504040204" pitchFamily="34" charset="0"/>
                        </a:rPr>
                        <a:t>Description</a:t>
                      </a:r>
                    </a:p>
                  </a:txBody>
                  <a:tcPr marL="9683" marR="9683" marT="9683" marB="96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r>
                        <a:rPr lang="en-US" sz="1200">
                          <a:solidFill>
                            <a:srgbClr val="000000"/>
                          </a:solidFill>
                          <a:effectLst/>
                          <a:latin typeface="Tahoma" panose="020B0604030504040204" pitchFamily="34"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9683" marR="9683" marT="9683" marB="96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46007238"/>
                  </a:ext>
                </a:extLst>
              </a:tr>
              <a:tr h="478410">
                <a:tc>
                  <a:txBody>
                    <a:bodyPr/>
                    <a:lstStyle/>
                    <a:p>
                      <a:r>
                        <a:rPr lang="en-US" sz="1200" dirty="0">
                          <a:solidFill>
                            <a:srgbClr val="000000"/>
                          </a:solidFill>
                          <a:effectLst/>
                          <a:latin typeface="Tahoma" panose="020B0604030504040204" pitchFamily="34" charset="0"/>
                        </a:rPr>
                        <a:t>Actor(s)</a:t>
                      </a:r>
                    </a:p>
                  </a:txBody>
                  <a:tcPr marL="9683" marR="9683" marT="9683" marB="96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r>
                        <a:rPr lang="en-US" sz="1200">
                          <a:solidFill>
                            <a:srgbClr val="000000"/>
                          </a:solidFill>
                          <a:effectLst/>
                          <a:latin typeface="Tahoma" panose="020B0604030504040204" pitchFamily="34" charset="0"/>
                        </a:rPr>
                        <a:t>Medical receptionist, patient records system (PRS)</a:t>
                      </a:r>
                    </a:p>
                  </a:txBody>
                  <a:tcPr marL="9683" marR="9683" marT="9683" marB="96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89370685"/>
                  </a:ext>
                </a:extLst>
              </a:tr>
              <a:tr h="1149430">
                <a:tc>
                  <a:txBody>
                    <a:bodyPr/>
                    <a:lstStyle/>
                    <a:p>
                      <a:r>
                        <a:rPr lang="en-US" sz="1200">
                          <a:solidFill>
                            <a:srgbClr val="000000"/>
                          </a:solidFill>
                          <a:effectLst/>
                          <a:latin typeface="Tahoma" panose="020B0604030504040204" pitchFamily="34" charset="0"/>
                        </a:rPr>
                        <a:t>Preconditions</a:t>
                      </a:r>
                    </a:p>
                  </a:txBody>
                  <a:tcPr marL="9683" marR="9683" marT="9683" marB="96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r>
                        <a:rPr lang="en-US" sz="1200">
                          <a:solidFill>
                            <a:srgbClr val="000000"/>
                          </a:solidFill>
                          <a:effectLst/>
                          <a:latin typeface="Tahoma" panose="020B0604030504040204" pitchFamily="34" charset="0"/>
                        </a:rPr>
                        <a:t>Patient data has been collected (personal information, treatment summary);</a:t>
                      </a:r>
                      <a:br>
                        <a:rPr lang="en-US" sz="1200">
                          <a:solidFill>
                            <a:srgbClr val="000000"/>
                          </a:solidFill>
                          <a:effectLst/>
                          <a:latin typeface="Tahoma" panose="020B0604030504040204" pitchFamily="34" charset="0"/>
                        </a:rPr>
                      </a:br>
                      <a:r>
                        <a:rPr lang="en-US" sz="1200">
                          <a:solidFill>
                            <a:srgbClr val="000000"/>
                          </a:solidFill>
                          <a:effectLst/>
                          <a:latin typeface="Tahoma" panose="020B0604030504040204" pitchFamily="34" charset="0"/>
                        </a:rPr>
                        <a:t>The receptionist must have appropriate security permissions to access the patient information and the PRS.</a:t>
                      </a:r>
                    </a:p>
                  </a:txBody>
                  <a:tcPr marL="9683" marR="9683" marT="9683" marB="96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72944420"/>
                  </a:ext>
                </a:extLst>
              </a:tr>
              <a:tr h="254738">
                <a:tc>
                  <a:txBody>
                    <a:bodyPr/>
                    <a:lstStyle/>
                    <a:p>
                      <a:r>
                        <a:rPr lang="en-US" sz="1200">
                          <a:solidFill>
                            <a:srgbClr val="000000"/>
                          </a:solidFill>
                          <a:effectLst/>
                          <a:latin typeface="Tahoma" panose="020B0604030504040204" pitchFamily="34" charset="0"/>
                        </a:rPr>
                        <a:t>Postconditions</a:t>
                      </a:r>
                    </a:p>
                  </a:txBody>
                  <a:tcPr marL="9683" marR="9683" marT="9683" marB="96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r>
                        <a:rPr lang="en-US" sz="1200">
                          <a:solidFill>
                            <a:srgbClr val="000000"/>
                          </a:solidFill>
                          <a:effectLst/>
                          <a:latin typeface="Tahoma" panose="020B0604030504040204" pitchFamily="34" charset="0"/>
                        </a:rPr>
                        <a:t>PRS has been updated</a:t>
                      </a:r>
                    </a:p>
                  </a:txBody>
                  <a:tcPr marL="9683" marR="9683" marT="9683" marB="96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77482706"/>
                  </a:ext>
                </a:extLst>
              </a:tr>
              <a:tr h="1373102">
                <a:tc>
                  <a:txBody>
                    <a:bodyPr/>
                    <a:lstStyle/>
                    <a:p>
                      <a:r>
                        <a:rPr lang="en-US" sz="1200">
                          <a:solidFill>
                            <a:srgbClr val="000000"/>
                          </a:solidFill>
                          <a:effectLst/>
                          <a:latin typeface="Tahoma" panose="020B0604030504040204" pitchFamily="34" charset="0"/>
                        </a:rPr>
                        <a:t>Main success scenario</a:t>
                      </a:r>
                    </a:p>
                  </a:txBody>
                  <a:tcPr marL="9683" marR="9683" marT="9683" marB="96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r>
                        <a:rPr lang="en-US" sz="1200">
                          <a:solidFill>
                            <a:srgbClr val="000000"/>
                          </a:solidFill>
                          <a:effectLst/>
                          <a:latin typeface="Tahoma" panose="020B0604030504040204" pitchFamily="34" charset="0"/>
                        </a:rPr>
                        <a:t>1. Receptionist selects the "Transfer data" option from the menu.</a:t>
                      </a:r>
                      <a:br>
                        <a:rPr lang="en-US" sz="1200">
                          <a:solidFill>
                            <a:srgbClr val="000000"/>
                          </a:solidFill>
                          <a:effectLst/>
                          <a:latin typeface="Tahoma" panose="020B0604030504040204" pitchFamily="34" charset="0"/>
                        </a:rPr>
                      </a:br>
                      <a:r>
                        <a:rPr lang="en-US" sz="1200">
                          <a:solidFill>
                            <a:srgbClr val="000000"/>
                          </a:solidFill>
                          <a:effectLst/>
                          <a:latin typeface="Tahoma" panose="020B0604030504040204" pitchFamily="34" charset="0"/>
                        </a:rPr>
                        <a:t>2. PRS verifies the security credentials of the receptionist.</a:t>
                      </a:r>
                      <a:br>
                        <a:rPr lang="en-US" sz="1200">
                          <a:solidFill>
                            <a:srgbClr val="000000"/>
                          </a:solidFill>
                          <a:effectLst/>
                          <a:latin typeface="Tahoma" panose="020B0604030504040204" pitchFamily="34" charset="0"/>
                        </a:rPr>
                      </a:br>
                      <a:r>
                        <a:rPr lang="en-US" sz="1200">
                          <a:solidFill>
                            <a:srgbClr val="000000"/>
                          </a:solidFill>
                          <a:effectLst/>
                          <a:latin typeface="Tahoma" panose="020B0604030504040204" pitchFamily="34" charset="0"/>
                        </a:rPr>
                        <a:t>3. Data is transferred.</a:t>
                      </a:r>
                      <a:br>
                        <a:rPr lang="en-US" sz="1200">
                          <a:solidFill>
                            <a:srgbClr val="000000"/>
                          </a:solidFill>
                          <a:effectLst/>
                          <a:latin typeface="Tahoma" panose="020B0604030504040204" pitchFamily="34" charset="0"/>
                        </a:rPr>
                      </a:br>
                      <a:r>
                        <a:rPr lang="en-US" sz="1200">
                          <a:solidFill>
                            <a:srgbClr val="000000"/>
                          </a:solidFill>
                          <a:effectLst/>
                          <a:latin typeface="Tahoma" panose="020B0604030504040204" pitchFamily="34" charset="0"/>
                        </a:rPr>
                        <a:t>4. PRS has been updated.</a:t>
                      </a:r>
                    </a:p>
                  </a:txBody>
                  <a:tcPr marL="9683" marR="9683" marT="9683" marB="96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39421929"/>
                  </a:ext>
                </a:extLst>
              </a:tr>
              <a:tr h="925757">
                <a:tc>
                  <a:txBody>
                    <a:bodyPr/>
                    <a:lstStyle/>
                    <a:p>
                      <a:r>
                        <a:rPr lang="en-US" sz="1200">
                          <a:solidFill>
                            <a:srgbClr val="000000"/>
                          </a:solidFill>
                          <a:effectLst/>
                          <a:latin typeface="Tahoma" panose="020B0604030504040204" pitchFamily="34" charset="0"/>
                        </a:rPr>
                        <a:t>Extensions</a:t>
                      </a:r>
                    </a:p>
                  </a:txBody>
                  <a:tcPr marL="9683" marR="9683" marT="9683" marB="96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r>
                        <a:rPr lang="en-US" sz="1200" dirty="0">
                          <a:solidFill>
                            <a:srgbClr val="000000"/>
                          </a:solidFill>
                          <a:effectLst/>
                          <a:latin typeface="Tahoma" panose="020B0604030504040204" pitchFamily="34" charset="0"/>
                        </a:rPr>
                        <a:t>2a. The receptionist does not have the necessary security credentials.</a:t>
                      </a:r>
                      <a:br>
                        <a:rPr lang="en-US" sz="1200" dirty="0">
                          <a:solidFill>
                            <a:srgbClr val="000000"/>
                          </a:solidFill>
                          <a:effectLst/>
                          <a:latin typeface="Tahoma" panose="020B0604030504040204" pitchFamily="34" charset="0"/>
                        </a:rPr>
                      </a:br>
                      <a:r>
                        <a:rPr lang="en-US" sz="1200" dirty="0">
                          <a:solidFill>
                            <a:srgbClr val="000000"/>
                          </a:solidFill>
                          <a:effectLst/>
                          <a:latin typeface="Tahoma" panose="020B0604030504040204" pitchFamily="34" charset="0"/>
                        </a:rPr>
                        <a:t>2a.1. An error message is displayed.</a:t>
                      </a:r>
                      <a:br>
                        <a:rPr lang="en-US" sz="1200" dirty="0">
                          <a:solidFill>
                            <a:srgbClr val="000000"/>
                          </a:solidFill>
                          <a:effectLst/>
                          <a:latin typeface="Tahoma" panose="020B0604030504040204" pitchFamily="34" charset="0"/>
                        </a:rPr>
                      </a:br>
                      <a:r>
                        <a:rPr lang="en-US" sz="1200" dirty="0">
                          <a:solidFill>
                            <a:srgbClr val="000000"/>
                          </a:solidFill>
                          <a:effectLst/>
                          <a:latin typeface="Tahoma" panose="020B0604030504040204" pitchFamily="34" charset="0"/>
                        </a:rPr>
                        <a:t>2a.2. The receptionist backs out of the use case.</a:t>
                      </a:r>
                    </a:p>
                  </a:txBody>
                  <a:tcPr marL="9683" marR="9683" marT="9683" marB="96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70485807"/>
                  </a:ext>
                </a:extLst>
              </a:tr>
            </a:tbl>
          </a:graphicData>
        </a:graphic>
      </p:graphicFrame>
    </p:spTree>
    <p:extLst>
      <p:ext uri="{BB962C8B-B14F-4D97-AF65-F5344CB8AC3E}">
        <p14:creationId xmlns:p14="http://schemas.microsoft.com/office/powerpoint/2010/main" val="2244173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a:t>
            </a:r>
            <a:r>
              <a:rPr lang="en-US" dirty="0" err="1"/>
              <a:t>Mentcare</a:t>
            </a:r>
            <a:r>
              <a:rPr lang="en-US" dirty="0"/>
              <a:t> system involving the role ‘Medical Receptionist’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4" name="Picture 3" descr="5.5 RecepUseCases.eps"/>
          <p:cNvPicPr>
            <a:picLocks noChangeAspect="1"/>
          </p:cNvPicPr>
          <p:nvPr/>
        </p:nvPicPr>
        <p:blipFill>
          <a:blip r:embed="rId2"/>
          <a:stretch>
            <a:fillRect/>
          </a:stretch>
        </p:blipFill>
        <p:spPr>
          <a:xfrm>
            <a:off x="3803650" y="1747838"/>
            <a:ext cx="4451350" cy="479565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p:txBody>
          <a:bodyPr/>
          <a:lstStyle/>
          <a:p>
            <a:r>
              <a:rPr lang="en-US" dirty="0"/>
              <a:t>WEEK 7</a:t>
            </a:r>
          </a:p>
        </p:txBody>
      </p:sp>
      <p:sp>
        <p:nvSpPr>
          <p:cNvPr id="9" name="Content Placeholder 8">
            <a:extLst>
              <a:ext uri="{FF2B5EF4-FFF2-40B4-BE49-F238E27FC236}">
                <a16:creationId xmlns:a16="http://schemas.microsoft.com/office/drawing/2014/main" id="{DF7FCF50-5C03-B999-D38A-89132C29D1C3}"/>
              </a:ext>
            </a:extLst>
          </p:cNvPr>
          <p:cNvSpPr>
            <a:spLocks noGrp="1"/>
          </p:cNvSpPr>
          <p:nvPr>
            <p:ph sz="half" idx="1"/>
          </p:nvPr>
        </p:nvSpPr>
        <p:spPr/>
        <p:txBody>
          <a:bodyPr/>
          <a:lstStyle/>
          <a:p>
            <a:pPr marL="0" indent="0">
              <a:buNone/>
            </a:pPr>
            <a:endParaRPr lang="en-US" dirty="0"/>
          </a:p>
        </p:txBody>
      </p:sp>
      <p:pic>
        <p:nvPicPr>
          <p:cNvPr id="6" name="Content Placeholder 5" descr="Laptop screen with some cod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p:blipFill>
        <p:spPr>
          <a:xfrm>
            <a:off x="6777180" y="2120900"/>
            <a:ext cx="4117691" cy="3748088"/>
          </a:xfrm>
        </p:spPr>
      </p:pic>
      <p:sp>
        <p:nvSpPr>
          <p:cNvPr id="5" name="Slide Number Placeholder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3097191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dirty="0"/>
              <a:t>Sequence diagrams are part of the UML and </a:t>
            </a:r>
            <a:r>
              <a:rPr lang="en-US" b="1" dirty="0"/>
              <a:t>are used to model the interactions </a:t>
            </a:r>
            <a:r>
              <a:rPr lang="en-US" dirty="0"/>
              <a:t>between the actors and the objects within a system.</a:t>
            </a:r>
          </a:p>
          <a:p>
            <a:r>
              <a:rPr lang="en-US" dirty="0"/>
              <a:t>A sequence diagram </a:t>
            </a:r>
            <a:r>
              <a:rPr lang="en-US" b="1" dirty="0"/>
              <a:t>shows the sequence of interactions </a:t>
            </a:r>
            <a:r>
              <a:rPr lang="en-US" dirty="0"/>
              <a:t>that take place during a particular use case or use case instance.</a:t>
            </a:r>
          </a:p>
          <a:p>
            <a:r>
              <a:rPr lang="en-US" dirty="0"/>
              <a:t>The </a:t>
            </a:r>
            <a:r>
              <a:rPr lang="en-US" b="1" dirty="0"/>
              <a:t>objects and actors involved are listed along the top of the diagram</a:t>
            </a:r>
            <a:r>
              <a:rPr lang="en-US" dirty="0"/>
              <a:t>, with a dotted line drawn vertically from these. </a:t>
            </a:r>
          </a:p>
          <a:p>
            <a:r>
              <a:rPr lang="en-US" dirty="0"/>
              <a:t>Interactions between objects are indicated by annotated arrows.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a:xfrm>
            <a:off x="1097280" y="286604"/>
            <a:ext cx="10058400" cy="871078"/>
          </a:xfrm>
        </p:spPr>
        <p:txBody>
          <a:bodyPr/>
          <a:lstStyle/>
          <a:p>
            <a:r>
              <a:rPr lang="en-US" dirty="0"/>
              <a:t>Sequence diagram for View patient information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pic>
        <p:nvPicPr>
          <p:cNvPr id="2" name="Picture 1" descr="5.6 ViewInfo Seq Dia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400" y="1663699"/>
            <a:ext cx="6201032" cy="47245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p:cNvSpPr>
            <a:spLocks noGrp="1"/>
          </p:cNvSpPr>
          <p:nvPr>
            <p:ph type="title"/>
          </p:nvPr>
        </p:nvSpPr>
        <p:spPr>
          <a:xfrm>
            <a:off x="8280400" y="5213350"/>
            <a:ext cx="2260600" cy="1143000"/>
          </a:xfrm>
        </p:spPr>
        <p:txBody>
          <a:bodyPr>
            <a:normAutofit fontScale="90000"/>
          </a:bodyPr>
          <a:lstStyle/>
          <a:p>
            <a:r>
              <a:rPr lang="en-US" dirty="0"/>
              <a:t>Sequence diagram for Transfer Data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pic>
        <p:nvPicPr>
          <p:cNvPr id="2" name="Picture 1" descr="5.7 Transfer 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300" y="155575"/>
            <a:ext cx="5988050" cy="6049153"/>
          </a:xfrm>
          <a:prstGeom prst="rect">
            <a:avLst/>
          </a:prstGeom>
        </p:spPr>
      </p:pic>
      <p:sp>
        <p:nvSpPr>
          <p:cNvPr id="3" name="Rectangle 2"/>
          <p:cNvSpPr/>
          <p:nvPr/>
        </p:nvSpPr>
        <p:spPr>
          <a:xfrm>
            <a:off x="1892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79638"/>
            <a:ext cx="8229600" cy="1143000"/>
          </a:xfrm>
        </p:spPr>
        <p:txBody>
          <a:bodyPr/>
          <a:lstStyle/>
          <a:p>
            <a:pPr algn="ctr"/>
            <a:r>
              <a:rPr lang="en-US" dirty="0"/>
              <a:t>Structural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61216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42" y="286603"/>
            <a:ext cx="10425838" cy="1047247"/>
          </a:xfrm>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display the organization of a system in terms of the </a:t>
            </a:r>
            <a:r>
              <a:rPr lang="en-US" b="1" dirty="0"/>
              <a:t>components that make up that system and their relationships</a:t>
            </a:r>
            <a:r>
              <a:rPr lang="en-US" dirty="0"/>
              <a:t>. </a:t>
            </a:r>
          </a:p>
          <a:p>
            <a:r>
              <a:rPr lang="en-US" dirty="0"/>
              <a:t>Structural models may be static models, which show the structure of the system design</a:t>
            </a:r>
            <a:r>
              <a:rPr lang="en-US" dirty="0">
                <a:highlight>
                  <a:srgbClr val="FFFF00"/>
                </a:highlight>
              </a:rPr>
              <a:t>, </a:t>
            </a:r>
            <a:r>
              <a:rPr lang="en-US" strike="sngStrike" dirty="0">
                <a:highlight>
                  <a:srgbClr val="FFFF00"/>
                </a:highlight>
              </a:rPr>
              <a:t>or dynamic models</a:t>
            </a:r>
            <a:r>
              <a:rPr lang="en-US" dirty="0">
                <a:highlight>
                  <a:srgbClr val="FFFF00"/>
                </a:highlight>
              </a:rPr>
              <a:t>, which show the organization of the system when it is executing</a:t>
            </a:r>
            <a:r>
              <a:rPr lang="en-US" dirty="0"/>
              <a:t>. </a:t>
            </a:r>
          </a:p>
          <a:p>
            <a:r>
              <a:rPr lang="en-US" dirty="0"/>
              <a:t>You </a:t>
            </a:r>
            <a:r>
              <a:rPr lang="en-US" b="1" dirty="0"/>
              <a:t>create structural models of a system when you are discussing and designing the system architecture</a:t>
            </a:r>
            <a:r>
              <a:rPr lang="en-US" dirty="0"/>
              <a:t>.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a:xfrm>
            <a:off x="640080" y="1996099"/>
            <a:ext cx="10972800" cy="3853227"/>
          </a:xfrm>
        </p:spPr>
        <p:txBody>
          <a:bodyPr/>
          <a:lstStyle/>
          <a:p>
            <a:r>
              <a:rPr lang="en-US" dirty="0"/>
              <a:t>Class diagrams are used when developing an object-oriented system model to show the </a:t>
            </a:r>
            <a:r>
              <a:rPr lang="en-US" b="1" dirty="0"/>
              <a:t>classes</a:t>
            </a:r>
            <a:r>
              <a:rPr lang="en-US" dirty="0"/>
              <a:t> in a system and the </a:t>
            </a:r>
            <a:r>
              <a:rPr lang="en-US" b="1" dirty="0"/>
              <a:t>associations</a:t>
            </a:r>
            <a:r>
              <a:rPr lang="en-US" dirty="0"/>
              <a:t> between these classes. </a:t>
            </a:r>
          </a:p>
          <a:p>
            <a:r>
              <a:rPr lang="en-US" dirty="0"/>
              <a:t>An association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doctor, etc.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4" name="Picture 3" descr="5.8 ClassAssoc.eps"/>
          <p:cNvPicPr>
            <a:picLocks noChangeAspect="1"/>
          </p:cNvPicPr>
          <p:nvPr/>
        </p:nvPicPr>
        <p:blipFill>
          <a:blip r:embed="rId2"/>
          <a:stretch>
            <a:fillRect/>
          </a:stretch>
        </p:blipFill>
        <p:spPr>
          <a:xfrm>
            <a:off x="3600450" y="3060700"/>
            <a:ext cx="5312019" cy="9525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4" name="Picture 3" descr="5.9 MHCPMS-classes.eps"/>
          <p:cNvPicPr>
            <a:picLocks noChangeAspect="1"/>
          </p:cNvPicPr>
          <p:nvPr/>
        </p:nvPicPr>
        <p:blipFill>
          <a:blip r:embed="rId2"/>
          <a:stretch>
            <a:fillRect/>
          </a:stretch>
        </p:blipFill>
        <p:spPr>
          <a:xfrm>
            <a:off x="2597150" y="1746250"/>
            <a:ext cx="6677283" cy="4477707"/>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10 Consultation Class.eps"/>
          <p:cNvPicPr>
            <a:picLocks noChangeAspect="1"/>
          </p:cNvPicPr>
          <p:nvPr/>
        </p:nvPicPr>
        <p:blipFill>
          <a:blip r:embed="rId2"/>
          <a:stretch>
            <a:fillRect/>
          </a:stretch>
        </p:blipFill>
        <p:spPr>
          <a:xfrm>
            <a:off x="4787900" y="1727200"/>
            <a:ext cx="2654300" cy="4550229"/>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dirty="0"/>
              <a:t>System modeling is the process of developing abstract models of a system, with each model presenting a different view or perspective of that system. </a:t>
            </a:r>
          </a:p>
          <a:p>
            <a:r>
              <a:rPr lang="en-GB" dirty="0"/>
              <a:t>System modelling helps the analyst to understand the functionality of the system and models are used to communicate with customers.</a:t>
            </a:r>
          </a:p>
          <a:p>
            <a:r>
              <a:rPr lang="en-GB" dirty="0"/>
              <a:t>UML is used for system modelling.</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a:t>In object-oriented languages, such as Java, generalization is implemented using the class inheritance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a:defRPr/>
            </a:pPr>
            <a:r>
              <a:rPr lang="en-US"/>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pic>
        <p:nvPicPr>
          <p:cNvPr id="4" name="Picture 3" descr="5.11 GeneralizationHierarchy.eps"/>
          <p:cNvPicPr>
            <a:picLocks noChangeAspect="1"/>
          </p:cNvPicPr>
          <p:nvPr/>
        </p:nvPicPr>
        <p:blipFill>
          <a:blip r:embed="rId2"/>
          <a:stretch>
            <a:fillRect/>
          </a:stretch>
        </p:blipFill>
        <p:spPr>
          <a:xfrm>
            <a:off x="3898900" y="2133600"/>
            <a:ext cx="4495800" cy="32385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4" name="Picture 3" descr="5.12 GeneralisationDetail.eps"/>
          <p:cNvPicPr>
            <a:picLocks noChangeAspect="1"/>
          </p:cNvPicPr>
          <p:nvPr/>
        </p:nvPicPr>
        <p:blipFill>
          <a:blip r:embed="rId2"/>
          <a:stretch>
            <a:fillRect/>
          </a:stretch>
        </p:blipFill>
        <p:spPr>
          <a:xfrm>
            <a:off x="3259764" y="2206149"/>
            <a:ext cx="4576879" cy="37719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19338"/>
            <a:ext cx="8229600" cy="1143000"/>
          </a:xfrm>
        </p:spPr>
        <p:txBody>
          <a:bodyPr/>
          <a:lstStyle/>
          <a:p>
            <a:pPr algn="ctr"/>
            <a:r>
              <a:rPr lang="en-US" dirty="0"/>
              <a:t>Behavioral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3548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r>
              <a:rPr lang="en-US" dirty="0"/>
              <a:t>Many business systems are data-processing systems that are primarily driven by data. They are controlled by the data input to the system, with relatively little external event processing. </a:t>
            </a:r>
          </a:p>
          <a:p>
            <a:r>
              <a:rPr lang="en-US" dirty="0"/>
              <a:t>Data-driven models 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pic>
        <p:nvPicPr>
          <p:cNvPr id="4" name="Picture 3" descr="5.15 OrderSeq.eps"/>
          <p:cNvPicPr>
            <a:picLocks noChangeAspect="1"/>
          </p:cNvPicPr>
          <p:nvPr/>
        </p:nvPicPr>
        <p:blipFill rotWithShape="1">
          <a:blip r:embed="rId2"/>
          <a:srcRect b="13436"/>
          <a:stretch/>
        </p:blipFill>
        <p:spPr>
          <a:xfrm>
            <a:off x="2156742" y="1758950"/>
            <a:ext cx="7393658" cy="42354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p:txBody>
          <a:bodyPr/>
          <a:lstStyle/>
          <a:p>
            <a:r>
              <a:rPr lang="en-US" dirty="0"/>
              <a:t>Real-time systems are often event-driven,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r>
              <a:rPr lang="en-US" dirty="0"/>
              <a:t>Event-driven modeling shows how a system responds to external and internal events. </a:t>
            </a:r>
          </a:p>
          <a:p>
            <a:r>
              <a:rPr lang="en-US" dirty="0"/>
              <a:t>It is based on the assumption that a system has a finite number of states and that events (stimuli) may cause a transition from one state to another.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a:t>These model the behaviour of the system in response to external and internal events.</a:t>
            </a:r>
          </a:p>
          <a:p>
            <a:r>
              <a:rPr lang="en-GB"/>
              <a:t>They show the system’s responses to stimuli so are often used for modelling real-time systems.</a:t>
            </a:r>
          </a:p>
          <a:p>
            <a:r>
              <a:rPr lang="en-GB"/>
              <a:t>State machine models show system states as nodes and events as arcs between these nodes. When an event occurs, the system moves from one state to another.</a:t>
            </a:r>
          </a:p>
          <a:p>
            <a:r>
              <a:rPr lang="en-GB"/>
              <a:t>Statecharts 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pic>
        <p:nvPicPr>
          <p:cNvPr id="4" name="Picture 3" descr="5.16 MWOvenStateDiag.eps"/>
          <p:cNvPicPr>
            <a:picLocks noChangeAspect="1"/>
          </p:cNvPicPr>
          <p:nvPr/>
        </p:nvPicPr>
        <p:blipFill>
          <a:blip r:embed="rId2"/>
          <a:stretch>
            <a:fillRect/>
          </a:stretch>
        </p:blipFill>
        <p:spPr>
          <a:xfrm>
            <a:off x="2800350" y="1689100"/>
            <a:ext cx="7086461" cy="43053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pPr algn="just"/>
            <a:r>
              <a:rPr lang="en-US" dirty="0"/>
              <a:t>An </a:t>
            </a:r>
            <a:r>
              <a:rPr lang="en-US" b="1" dirty="0"/>
              <a:t>external perspective</a:t>
            </a:r>
            <a:r>
              <a:rPr lang="en-US" dirty="0"/>
              <a:t>, where you model the context or environment of the system.</a:t>
            </a:r>
            <a:endParaRPr lang="en-GB" dirty="0"/>
          </a:p>
          <a:p>
            <a:pPr algn="just"/>
            <a:r>
              <a:rPr lang="en-US" dirty="0"/>
              <a:t>An </a:t>
            </a:r>
            <a:r>
              <a:rPr lang="en-US" b="1" dirty="0"/>
              <a:t>interaction perspective</a:t>
            </a:r>
            <a:r>
              <a:rPr lang="en-US" dirty="0"/>
              <a:t>, where you model the interactions between a system and its environment, or between the components of a system.</a:t>
            </a:r>
            <a:endParaRPr lang="en-GB" dirty="0"/>
          </a:p>
          <a:p>
            <a:pPr algn="just"/>
            <a:r>
              <a:rPr lang="en-US" dirty="0"/>
              <a:t>A </a:t>
            </a:r>
            <a:r>
              <a:rPr lang="en-US" b="1" dirty="0"/>
              <a:t>structural perspective</a:t>
            </a:r>
            <a:r>
              <a:rPr lang="en-US" dirty="0"/>
              <a:t>, where you model the organization of a system or the structure of the data that is processed by the system.</a:t>
            </a:r>
            <a:endParaRPr lang="en-GB" dirty="0"/>
          </a:p>
          <a:p>
            <a:pPr algn="just"/>
            <a:r>
              <a:rPr lang="en-US" dirty="0"/>
              <a:t>A </a:t>
            </a:r>
            <a:r>
              <a:rPr lang="en-US" b="1" dirty="0"/>
              <a:t>behavioral perspective</a:t>
            </a:r>
            <a:r>
              <a:rPr lang="en-US" dirty="0"/>
              <a:t>, where you model the dynamic behavior of the system and how it responds to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Microwave oven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pic>
        <p:nvPicPr>
          <p:cNvPr id="4" name="Picture 3" descr="5.18 Operate-state-mc.eps"/>
          <p:cNvPicPr>
            <a:picLocks noChangeAspect="1"/>
          </p:cNvPicPr>
          <p:nvPr/>
        </p:nvPicPr>
        <p:blipFill>
          <a:blip r:embed="rId2"/>
          <a:stretch>
            <a:fillRect/>
          </a:stretch>
        </p:blipFill>
        <p:spPr>
          <a:xfrm>
            <a:off x="3752850" y="1746250"/>
            <a:ext cx="5048250" cy="40576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graphicFrame>
        <p:nvGraphicFramePr>
          <p:cNvPr id="3" name="Table 2"/>
          <p:cNvGraphicFramePr>
            <a:graphicFrameLocks noGrp="1"/>
          </p:cNvGraphicFramePr>
          <p:nvPr/>
        </p:nvGraphicFramePr>
        <p:xfrm>
          <a:off x="1955800" y="1727201"/>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States and stimuli for the microwave oven (</a:t>
            </a:r>
            <a:r>
              <a:rPr lang="en-US" dirty="0" err="1"/>
              <a:t>b</a:t>
            </a:r>
            <a:r>
              <a:rPr lang="en-US" dirty="0"/>
              <a:t>)</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graphicFrame>
        <p:nvGraphicFramePr>
          <p:cNvPr id="3" name="Table 2"/>
          <p:cNvGraphicFramePr>
            <a:graphicFrameLocks noGrp="1"/>
          </p:cNvGraphicFramePr>
          <p:nvPr/>
        </p:nvGraphicFramePr>
        <p:xfrm>
          <a:off x="2943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08238"/>
            <a:ext cx="8229600" cy="1143000"/>
          </a:xfrm>
        </p:spPr>
        <p:txBody>
          <a:bodyPr/>
          <a:lstStyle/>
          <a:p>
            <a:pPr algn="ctr"/>
            <a:r>
              <a:rPr lang="en-US" dirty="0"/>
              <a:t>Model-driven engineering</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675635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engineering</a:t>
            </a:r>
          </a:p>
        </p:txBody>
      </p:sp>
      <p:sp>
        <p:nvSpPr>
          <p:cNvPr id="5" name="Content Placeholder 4"/>
          <p:cNvSpPr>
            <a:spLocks noGrp="1"/>
          </p:cNvSpPr>
          <p:nvPr>
            <p:ph idx="1"/>
          </p:nvPr>
        </p:nvSpPr>
        <p:spPr/>
        <p:txBody>
          <a:bodyPr/>
          <a:lstStyle/>
          <a:p>
            <a:r>
              <a:rPr lang="en-US" dirty="0"/>
              <a:t>Model-driven engineering (MDE) is an approach to software development where models rather than programs are the principal outputs of the development process. </a:t>
            </a:r>
          </a:p>
          <a:p>
            <a:r>
              <a:rPr lang="en-US" dirty="0"/>
              <a:t>The programs that execute on a hardware/software platform are then generated automatically from the models. </a:t>
            </a:r>
          </a:p>
          <a:p>
            <a:r>
              <a:rPr lang="en-US" dirty="0"/>
              <a:t>Supporters of MDE argue that this raises the level of abstraction in software engineering so that engineers no longer have to be concerned with programming language details or the specifics of execution platforms.</a:t>
            </a:r>
            <a:r>
              <a:rPr lang="en-GB" dirty="0"/>
              <a:t> </a:t>
            </a:r>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model-driven engineering</a:t>
            </a:r>
          </a:p>
        </p:txBody>
      </p:sp>
      <p:sp>
        <p:nvSpPr>
          <p:cNvPr id="3" name="Content Placeholder 2"/>
          <p:cNvSpPr>
            <a:spLocks noGrp="1"/>
          </p:cNvSpPr>
          <p:nvPr>
            <p:ph idx="1"/>
          </p:nvPr>
        </p:nvSpPr>
        <p:spPr/>
        <p:txBody>
          <a:bodyPr>
            <a:normAutofit lnSpcReduction="10000"/>
          </a:bodyPr>
          <a:lstStyle/>
          <a:p>
            <a:r>
              <a:rPr lang="en-US" dirty="0"/>
              <a:t>Model-driven engineering is still at an early stage of development, and it is unclear whether or not it will have a significant effect on software engineering practice.</a:t>
            </a:r>
            <a:r>
              <a:rPr lang="en-GB" dirty="0"/>
              <a:t> </a:t>
            </a:r>
          </a:p>
          <a:p>
            <a:r>
              <a:rPr lang="en-GB" dirty="0"/>
              <a:t>Pros</a:t>
            </a:r>
          </a:p>
          <a:p>
            <a:pPr lvl="1"/>
            <a:r>
              <a:rPr lang="en-GB" dirty="0"/>
              <a:t>Allows systems to be considered at higher levels of abstraction</a:t>
            </a:r>
          </a:p>
          <a:p>
            <a:pPr lvl="1"/>
            <a:r>
              <a:rPr lang="en-GB" dirty="0"/>
              <a:t>Generating code automatically means that it is cheaper to adapt systems to new platforms.</a:t>
            </a:r>
          </a:p>
          <a:p>
            <a:r>
              <a:rPr lang="en-GB" dirty="0"/>
              <a:t>Cons</a:t>
            </a:r>
          </a:p>
          <a:p>
            <a:pPr lvl="1"/>
            <a:r>
              <a:rPr lang="en-GB" dirty="0"/>
              <a:t>Models for abstraction and not necessarily right for implementation.</a:t>
            </a:r>
          </a:p>
          <a:p>
            <a:pPr lvl="1"/>
            <a:r>
              <a:rPr lang="en-GB" dirty="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architecture</a:t>
            </a:r>
          </a:p>
        </p:txBody>
      </p:sp>
      <p:sp>
        <p:nvSpPr>
          <p:cNvPr id="5" name="Content Placeholder 4"/>
          <p:cNvSpPr>
            <a:spLocks noGrp="1"/>
          </p:cNvSpPr>
          <p:nvPr>
            <p:ph idx="1"/>
          </p:nvPr>
        </p:nvSpPr>
        <p:spPr/>
        <p:txBody>
          <a:bodyPr/>
          <a:lstStyle/>
          <a:p>
            <a:r>
              <a:rPr lang="en-US" dirty="0"/>
              <a:t>Model-driven architecture (MDA) was the precursor of more general model-driven engineering</a:t>
            </a:r>
          </a:p>
          <a:p>
            <a:r>
              <a:rPr lang="en-US" dirty="0"/>
              <a:t>MDA is a model-focused approach to software design and implementation that uses a subset of UML models to describe a system. </a:t>
            </a:r>
          </a:p>
          <a:p>
            <a:r>
              <a:rPr lang="en-US" dirty="0"/>
              <a:t>Models at different levels of abstraction are created. From a high-level, platform independent model, it is possible, in principle, to generate a working program without manual intervention.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a:t>
            </a:r>
          </a:p>
        </p:txBody>
      </p:sp>
      <p:sp>
        <p:nvSpPr>
          <p:cNvPr id="3" name="Content Placeholder 2"/>
          <p:cNvSpPr>
            <a:spLocks noGrp="1"/>
          </p:cNvSpPr>
          <p:nvPr>
            <p:ph idx="1"/>
          </p:nvPr>
        </p:nvSpPr>
        <p:spPr>
          <a:xfrm>
            <a:off x="450574" y="2067339"/>
            <a:ext cx="11097934" cy="3995325"/>
          </a:xfrm>
        </p:spPr>
        <p:txBody>
          <a:bodyPr>
            <a:normAutofit lnSpcReduction="10000"/>
          </a:bodyPr>
          <a:lstStyle/>
          <a:p>
            <a:r>
              <a:rPr lang="en-US" dirty="0"/>
              <a:t>A computation independent model (CIM) </a:t>
            </a:r>
          </a:p>
          <a:p>
            <a:pPr lvl="1"/>
            <a:r>
              <a:rPr lang="en-US" dirty="0"/>
              <a:t>These model the important domain abstractions used in a system. </a:t>
            </a:r>
            <a:r>
              <a:rPr lang="en-US" dirty="0" err="1"/>
              <a:t>CIMs</a:t>
            </a:r>
            <a:r>
              <a:rPr lang="en-US" dirty="0"/>
              <a:t> are sometimes called domain models. </a:t>
            </a:r>
          </a:p>
          <a:p>
            <a:r>
              <a:rPr lang="en-US" dirty="0"/>
              <a:t>A platform independent model (PIM) </a:t>
            </a:r>
          </a:p>
          <a:p>
            <a:pPr lvl="1"/>
            <a:r>
              <a:rPr lang="en-US" dirty="0"/>
              <a:t>These model the operation of the system without reference to its implementation. The PIM is usually described using UML models that show the static system structure and how it responds to external and internal events.</a:t>
            </a:r>
          </a:p>
          <a:p>
            <a:r>
              <a:rPr lang="en-US" dirty="0"/>
              <a:t>Platform specific models (PSM) </a:t>
            </a:r>
          </a:p>
          <a:p>
            <a:pPr lvl="1"/>
            <a:r>
              <a:rPr lang="en-US" dirty="0"/>
              <a:t>These are transformations of the platform-independent model with a separate PSM for each application platform. In principle, there may be layers of PSM, with each layer adding some platform-specific detail.</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MDA transformations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pic>
        <p:nvPicPr>
          <p:cNvPr id="4" name="Picture 3" descr="5.19 MDA-Transformations.eps"/>
          <p:cNvPicPr>
            <a:picLocks noChangeAspect="1"/>
          </p:cNvPicPr>
          <p:nvPr/>
        </p:nvPicPr>
        <p:blipFill>
          <a:blip r:embed="rId2"/>
          <a:stretch>
            <a:fillRect/>
          </a:stretch>
        </p:blipFill>
        <p:spPr>
          <a:xfrm>
            <a:off x="2889250" y="2273300"/>
            <a:ext cx="6789738" cy="28067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Multiple platform-specific models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pic>
        <p:nvPicPr>
          <p:cNvPr id="4" name="Picture 3" descr="5.20 Multiple PSMs.eps"/>
          <p:cNvPicPr>
            <a:picLocks noChangeAspect="1"/>
          </p:cNvPicPr>
          <p:nvPr/>
        </p:nvPicPr>
        <p:blipFill>
          <a:blip r:embed="rId2"/>
          <a:stretch>
            <a:fillRect/>
          </a:stretch>
        </p:blipFill>
        <p:spPr>
          <a:xfrm>
            <a:off x="2381250" y="2438400"/>
            <a:ext cx="7117940"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505" y="286603"/>
            <a:ext cx="10778175" cy="1450757"/>
          </a:xfrm>
        </p:spPr>
        <p:txBody>
          <a:bodyPr/>
          <a:lstStyle/>
          <a:p>
            <a:r>
              <a:rPr lang="en-US" dirty="0"/>
              <a:t>Five types of UML diagrams that are the most useful for system modeling</a:t>
            </a:r>
          </a:p>
        </p:txBody>
      </p:sp>
      <p:sp>
        <p:nvSpPr>
          <p:cNvPr id="3" name="Content Placeholder 2"/>
          <p:cNvSpPr>
            <a:spLocks noGrp="1"/>
          </p:cNvSpPr>
          <p:nvPr>
            <p:ph idx="1"/>
          </p:nvPr>
        </p:nvSpPr>
        <p:spPr/>
        <p:txBody>
          <a:bodyPr>
            <a:normAutofit fontScale="92500"/>
          </a:bodyPr>
          <a:lstStyle/>
          <a:p>
            <a:r>
              <a:rPr lang="en-US" b="1" dirty="0"/>
              <a:t>Activity diagrams</a:t>
            </a:r>
            <a:r>
              <a:rPr lang="en-US" dirty="0"/>
              <a:t>, which show the activities involved in a process or in data processing </a:t>
            </a:r>
            <a:endParaRPr lang="en-GB" dirty="0"/>
          </a:p>
          <a:p>
            <a:r>
              <a:rPr lang="en-US" b="1" dirty="0"/>
              <a:t>Use case diagrams</a:t>
            </a:r>
            <a:r>
              <a:rPr lang="en-US" dirty="0"/>
              <a:t>, which show the interactions between a system and its environment. </a:t>
            </a:r>
            <a:endParaRPr lang="en-GB" dirty="0"/>
          </a:p>
          <a:p>
            <a:r>
              <a:rPr lang="en-US" b="1" dirty="0"/>
              <a:t>Sequence diagrams</a:t>
            </a:r>
            <a:r>
              <a:rPr lang="en-US" dirty="0"/>
              <a:t>, which show interactions between actors and the system and between system components.</a:t>
            </a:r>
            <a:endParaRPr lang="en-GB" dirty="0"/>
          </a:p>
          <a:p>
            <a:r>
              <a:rPr lang="en-US" b="1" dirty="0"/>
              <a:t>Class diagrams</a:t>
            </a:r>
            <a:r>
              <a:rPr lang="en-US" dirty="0"/>
              <a:t>, which show the object classes in the system and the associations between these classes.</a:t>
            </a:r>
            <a:endParaRPr lang="en-GB" dirty="0"/>
          </a:p>
          <a:p>
            <a:r>
              <a:rPr lang="en-US" b="1" dirty="0"/>
              <a:t>State diagrams</a:t>
            </a:r>
            <a:r>
              <a:rPr lang="en-US" dirty="0"/>
              <a:t>, which show how the system reacts to internal and external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MDA</a:t>
            </a:r>
          </a:p>
        </p:txBody>
      </p:sp>
      <p:sp>
        <p:nvSpPr>
          <p:cNvPr id="5" name="Content Placeholder 4"/>
          <p:cNvSpPr>
            <a:spLocks noGrp="1"/>
          </p:cNvSpPr>
          <p:nvPr>
            <p:ph idx="1"/>
          </p:nvPr>
        </p:nvSpPr>
        <p:spPr/>
        <p:txBody>
          <a:bodyPr/>
          <a:lstStyle/>
          <a:p>
            <a:r>
              <a:rPr lang="en-US" dirty="0"/>
              <a:t>The developers of MDA claim that it is intended to support an iterative approach to development and so can be used within agile methods. </a:t>
            </a:r>
          </a:p>
          <a:p>
            <a:r>
              <a:rPr lang="en-US" dirty="0"/>
              <a:t>The notion of extensive up-front modeling contradicts the fundamental ideas in the agile manifesto and I suspect that few agile developers feel comfortable with model-driven engineering.  </a:t>
            </a:r>
          </a:p>
          <a:p>
            <a:r>
              <a:rPr lang="en-US" dirty="0"/>
              <a:t>If transformations can be completely automated and a complete program generated from a PIM, then, in principle, MDA could be used in an agile development process as no separate coding would be required.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A range of factors has limited the adoption of MDE/MDA</a:t>
            </a:r>
          </a:p>
          <a:p>
            <a:r>
              <a:rPr lang="en-US" dirty="0"/>
              <a:t>Specialized tool support is required to convert models from one level to another</a:t>
            </a:r>
          </a:p>
          <a:p>
            <a:r>
              <a:rPr lang="en-US" dirty="0"/>
              <a:t>There is limited tool availability and organizations may require tool adaptation and </a:t>
            </a:r>
            <a:r>
              <a:rPr lang="en-US" dirty="0" err="1"/>
              <a:t>customisation</a:t>
            </a:r>
            <a:r>
              <a:rPr lang="en-US" dirty="0"/>
              <a:t> to their environment</a:t>
            </a:r>
          </a:p>
          <a:p>
            <a:r>
              <a:rPr lang="en-US" dirty="0"/>
              <a:t>For the long-lifetime systems developed using MDA, companies are reluctant to develop their own tools or rely on small companies that may go out of business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4620721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Models are a good way of facilitating discussions about a software design. </a:t>
            </a:r>
            <a:r>
              <a:rPr lang="en-US" dirty="0" err="1"/>
              <a:t>Howeverthe</a:t>
            </a:r>
            <a:r>
              <a:rPr lang="en-US" dirty="0"/>
              <a:t> abstractions that are useful for discussions may not be the right abstractions for implementation. </a:t>
            </a:r>
          </a:p>
          <a:p>
            <a:r>
              <a:rPr lang="en-US" dirty="0"/>
              <a:t>For most complex systems, implementation is not the major problem – requirements engineering, security and dependability, integration with legacy systems and testing are all more significant. </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65400208"/>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The arguments for platform-independence are only valid for large, long-lifetime systems. For software products and information systems, the savings from the use of MDA are likely to be outweighed by the costs of its introduction and tooling.</a:t>
            </a:r>
            <a:endParaRPr lang="en-GB" dirty="0"/>
          </a:p>
          <a:p>
            <a:r>
              <a:rPr lang="en-GB" dirty="0"/>
              <a:t>The widespread adoption of agile methods over the same period that MDA was evolving has diverted attention away from model-driven approaches.</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8303777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05ABA4-80DC-8498-30F9-EBB672C68F7C}"/>
              </a:ext>
            </a:extLst>
          </p:cNvPr>
          <p:cNvSpPr>
            <a:spLocks noGrp="1"/>
          </p:cNvSpPr>
          <p:nvPr>
            <p:ph idx="1"/>
          </p:nvPr>
        </p:nvSpPr>
        <p:spPr/>
        <p:txBody>
          <a:bodyPr>
            <a:normAutofit lnSpcReduction="10000"/>
          </a:bodyPr>
          <a:lstStyle/>
          <a:p>
            <a:pPr marL="0" indent="0">
              <a:buNone/>
            </a:pPr>
            <a:r>
              <a:rPr lang="en-US" sz="4400" dirty="0"/>
              <a:t>MDA ,MDD</a:t>
            </a:r>
          </a:p>
          <a:p>
            <a:pPr marL="0" indent="0">
              <a:buNone/>
            </a:pPr>
            <a:r>
              <a:rPr lang="en-US" sz="4400" dirty="0"/>
              <a:t>Is all failure </a:t>
            </a:r>
          </a:p>
          <a:p>
            <a:pPr marL="0" indent="0">
              <a:buNone/>
            </a:pPr>
            <a:endParaRPr lang="en-US" dirty="0"/>
          </a:p>
          <a:p>
            <a:pPr marL="0" indent="0">
              <a:buNone/>
            </a:pPr>
            <a:r>
              <a:rPr lang="en-US" dirty="0">
                <a:hlinkClick r:id="rId2"/>
              </a:rPr>
              <a:t>Whatever happened to model driven development? | by Neil Crofts | Medium</a:t>
            </a:r>
            <a:endParaRPr lang="en-US" dirty="0"/>
          </a:p>
          <a:p>
            <a:pPr marL="0" indent="0">
              <a:buNone/>
            </a:pPr>
            <a:r>
              <a:rPr lang="en-US" b="0" i="0" dirty="0">
                <a:solidFill>
                  <a:srgbClr val="666666"/>
                </a:solidFill>
                <a:effectLst/>
                <a:latin typeface="Open Sans" panose="020B0606030504020204" pitchFamily="34" charset="0"/>
              </a:rPr>
              <a:t>So, let’s all chant: </a:t>
            </a:r>
            <a:r>
              <a:rPr lang="en-US" b="1" i="0" dirty="0">
                <a:solidFill>
                  <a:srgbClr val="666666"/>
                </a:solidFill>
                <a:effectLst/>
                <a:latin typeface="Open Sans" panose="020B0606030504020204" pitchFamily="34" charset="0"/>
              </a:rPr>
              <a:t>“MDA is dead, long live MDE”</a:t>
            </a:r>
            <a:r>
              <a:rPr lang="en-US" b="0" i="0" dirty="0">
                <a:solidFill>
                  <a:srgbClr val="666666"/>
                </a:solidFill>
                <a:effectLst/>
                <a:latin typeface="Open Sans" panose="020B0606030504020204" pitchFamily="34" charset="0"/>
              </a:rPr>
              <a:t> (and if you’re still not sure about the differences between them, check this page </a:t>
            </a:r>
            <a:r>
              <a:rPr lang="en-US" b="0" i="0" u="none" strike="noStrike" dirty="0">
                <a:solidFill>
                  <a:srgbClr val="2EA3F2"/>
                </a:solidFill>
                <a:effectLst/>
                <a:latin typeface="Open Sans" panose="020B0606030504020204" pitchFamily="34" charset="0"/>
                <a:hlinkClick r:id="rId3"/>
              </a:rPr>
              <a:t>clarifying concepts: MBE vs MDE vs MDD vs MDA</a:t>
            </a:r>
            <a:r>
              <a:rPr lang="en-US" b="0" i="0" dirty="0">
                <a:solidFill>
                  <a:srgbClr val="666666"/>
                </a:solidFill>
                <a:effectLst/>
                <a:latin typeface="Open Sans" panose="020B0606030504020204" pitchFamily="34" charset="0"/>
              </a:rPr>
              <a:t> ).</a:t>
            </a:r>
            <a:endParaRPr lang="en-US" dirty="0"/>
          </a:p>
          <a:p>
            <a:pPr marL="0" indent="0">
              <a:buNone/>
            </a:pPr>
            <a:endParaRPr lang="en-US" dirty="0"/>
          </a:p>
        </p:txBody>
      </p:sp>
      <p:sp>
        <p:nvSpPr>
          <p:cNvPr id="3" name="Footer Placeholder 2">
            <a:extLst>
              <a:ext uri="{FF2B5EF4-FFF2-40B4-BE49-F238E27FC236}">
                <a16:creationId xmlns:a16="http://schemas.microsoft.com/office/drawing/2014/main" id="{7057820A-2BB6-FD51-EB8A-B32849922A2C}"/>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B1D23015-94A0-43BA-AE5B-1210C24291B2}"/>
              </a:ext>
            </a:extLst>
          </p:cNvPr>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5" name="Title 4">
            <a:extLst>
              <a:ext uri="{FF2B5EF4-FFF2-40B4-BE49-F238E27FC236}">
                <a16:creationId xmlns:a16="http://schemas.microsoft.com/office/drawing/2014/main" id="{431BC38B-C301-E9AA-162B-4D40470E1437}"/>
              </a:ext>
            </a:extLst>
          </p:cNvPr>
          <p:cNvSpPr>
            <a:spLocks noGrp="1"/>
          </p:cNvSpPr>
          <p:nvPr>
            <p:ph type="title"/>
          </p:nvPr>
        </p:nvSpPr>
        <p:spPr>
          <a:xfrm>
            <a:off x="371061" y="286603"/>
            <a:ext cx="10784619" cy="1450757"/>
          </a:xfrm>
        </p:spPr>
        <p:txBody>
          <a:bodyPr/>
          <a:lstStyle/>
          <a:p>
            <a:r>
              <a:rPr lang="en-US" dirty="0"/>
              <a:t>In my opinion</a:t>
            </a:r>
          </a:p>
        </p:txBody>
      </p:sp>
    </p:spTree>
    <p:extLst>
      <p:ext uri="{BB962C8B-B14F-4D97-AF65-F5344CB8AC3E}">
        <p14:creationId xmlns:p14="http://schemas.microsoft.com/office/powerpoint/2010/main" val="4245058267"/>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GB" sz="2000" dirty="0"/>
              <a:t>A model is an abstract view of a system that ignores system details. Complementary system models can be developed to show the system’s context, interactions, structure and </a:t>
            </a:r>
            <a:r>
              <a:rPr lang="en-GB" sz="2000" dirty="0" err="1"/>
              <a:t>behavior</a:t>
            </a:r>
            <a:r>
              <a:rPr lang="en-GB" sz="2000" dirty="0"/>
              <a:t>.</a:t>
            </a:r>
          </a:p>
          <a:p>
            <a:r>
              <a:rPr lang="en-GB" sz="2000" dirty="0"/>
              <a:t>Context models show how a system that is being </a:t>
            </a:r>
            <a:r>
              <a:rPr lang="en-US" sz="2000" dirty="0"/>
              <a:t>modeled is positioned in an environment with other systems and processes. </a:t>
            </a:r>
            <a:endParaRPr lang="en-GB" sz="2000" dirty="0"/>
          </a:p>
          <a:p>
            <a:r>
              <a:rPr lang="en-US" sz="20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t>Structural models show the organization and architecture of a system. Class diagrams are used to define the static structure of classes in a system and their associations.</a:t>
            </a:r>
            <a:endParaRPr lang="en-GB" sz="2000" dirty="0"/>
          </a:p>
          <a:p>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20102005"/>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normAutofit lnSpcReduction="10000"/>
          </a:bodyPr>
          <a:lstStyle/>
          <a:p>
            <a:r>
              <a:rPr lang="en-US" sz="2200" dirty="0"/>
              <a:t>Behavioral models 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t>Activity diagrams may be used to model the processing of data, where each activity represents one process step.</a:t>
            </a:r>
            <a:endParaRPr lang="en-GB" sz="2200" dirty="0"/>
          </a:p>
          <a:p>
            <a:r>
              <a:rPr lang="en-US" sz="2200" dirty="0"/>
              <a:t>State diagrams are used to model a system’s behavior in response to internal or external events. </a:t>
            </a:r>
            <a:endParaRPr lang="en-GB" sz="2200" dirty="0"/>
          </a:p>
          <a:p>
            <a:r>
              <a:rPr lang="en-US" sz="2200" dirty="0"/>
              <a:t>Model-driven engineering is an approach to software development in which a system is represented as a set of models that can be automatically transformed to executable code. </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an is writing something">
            <a:extLst>
              <a:ext uri="{FF2B5EF4-FFF2-40B4-BE49-F238E27FC236}">
                <a16:creationId xmlns:a16="http://schemas.microsoft.com/office/drawing/2014/main" id="{0A33CFDA-BCA7-49BA-9355-8A965303C93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81" b="81"/>
          <a:stretch/>
        </p:blipFill>
        <p:spPr/>
      </p:pic>
      <p:sp>
        <p:nvSpPr>
          <p:cNvPr id="36" name="Text Placeholder 35">
            <a:extLst>
              <a:ext uri="{FF2B5EF4-FFF2-40B4-BE49-F238E27FC236}">
                <a16:creationId xmlns:a16="http://schemas.microsoft.com/office/drawing/2014/main" id="{D8BB1268-1039-4D54-B4AA-86EDC245C814}"/>
              </a:ext>
            </a:extLst>
          </p:cNvPr>
          <p:cNvSpPr>
            <a:spLocks noGrp="1"/>
          </p:cNvSpPr>
          <p:nvPr>
            <p:ph type="body" sz="quarter" idx="14"/>
          </p:nvPr>
        </p:nvSpPr>
        <p:spPr/>
        <p:txBody>
          <a:bodyPr/>
          <a:lstStyle/>
          <a:p>
            <a:r>
              <a:rPr lang="en-US" dirty="0"/>
              <a:t>Here is what we learned</a:t>
            </a:r>
          </a:p>
        </p:txBody>
      </p:sp>
      <p:sp>
        <p:nvSpPr>
          <p:cNvPr id="3" name="Title 2">
            <a:extLst>
              <a:ext uri="{FF2B5EF4-FFF2-40B4-BE49-F238E27FC236}">
                <a16:creationId xmlns:a16="http://schemas.microsoft.com/office/drawing/2014/main" id="{5D346076-8F22-4F03-8E34-958F0BBF9C63}"/>
              </a:ext>
            </a:extLst>
          </p:cNvPr>
          <p:cNvSpPr>
            <a:spLocks noGrp="1"/>
          </p:cNvSpPr>
          <p:nvPr>
            <p:ph type="title"/>
          </p:nvPr>
        </p:nvSpPr>
        <p:spPr/>
        <p:txBody>
          <a:bodyPr/>
          <a:lstStyle/>
          <a:p>
            <a:r>
              <a:rPr lang="en-US" dirty="0"/>
              <a:t>Seventh Week Summary</a:t>
            </a:r>
          </a:p>
        </p:txBody>
      </p:sp>
      <p:sp>
        <p:nvSpPr>
          <p:cNvPr id="13" name="Text Placeholder 12">
            <a:extLst>
              <a:ext uri="{FF2B5EF4-FFF2-40B4-BE49-F238E27FC236}">
                <a16:creationId xmlns:a16="http://schemas.microsoft.com/office/drawing/2014/main" id="{24E4A9D7-D9A9-A95A-ABB5-E3DE9BA5C994}"/>
              </a:ext>
            </a:extLst>
          </p:cNvPr>
          <p:cNvSpPr>
            <a:spLocks noGrp="1"/>
          </p:cNvSpPr>
          <p:nvPr>
            <p:ph type="body" sz="half" idx="2"/>
          </p:nvPr>
        </p:nvSpPr>
        <p:spPr/>
        <p:txBody>
          <a:bodyPr/>
          <a:lstStyle/>
          <a:p>
            <a:endParaRPr lang="en-US" dirty="0"/>
          </a:p>
        </p:txBody>
      </p:sp>
      <p:sp>
        <p:nvSpPr>
          <p:cNvPr id="5" name="Footer Placeholder 4">
            <a:extLst>
              <a:ext uri="{FF2B5EF4-FFF2-40B4-BE49-F238E27FC236}">
                <a16:creationId xmlns:a16="http://schemas.microsoft.com/office/drawing/2014/main" id="{AA222FA7-2183-4CD3-91EF-85FD4580E649}"/>
              </a:ext>
            </a:extLst>
          </p:cNvPr>
          <p:cNvSpPr>
            <a:spLocks noGrp="1"/>
          </p:cNvSpPr>
          <p:nvPr>
            <p:ph type="ftr" sz="quarter" idx="11"/>
          </p:nvPr>
        </p:nvSpPr>
        <p:spPr/>
        <p:txBody>
          <a:bodyPr/>
          <a:lstStyle/>
          <a:p>
            <a:r>
              <a:rPr lang="en-US" dirty="0"/>
              <a:t>TEACH A COURSE</a:t>
            </a:r>
          </a:p>
        </p:txBody>
      </p:sp>
      <p:sp>
        <p:nvSpPr>
          <p:cNvPr id="2" name="Slide Number Placeholder 1">
            <a:extLst>
              <a:ext uri="{FF2B5EF4-FFF2-40B4-BE49-F238E27FC236}">
                <a16:creationId xmlns:a16="http://schemas.microsoft.com/office/drawing/2014/main" id="{6CB6A36E-F0DA-4D85-BCF8-6898A25A79C2}"/>
              </a:ext>
            </a:extLst>
          </p:cNvPr>
          <p:cNvSpPr>
            <a:spLocks noGrp="1"/>
          </p:cNvSpPr>
          <p:nvPr>
            <p:ph type="sldNum" sz="quarter" idx="12"/>
          </p:nvPr>
        </p:nvSpPr>
        <p:spPr/>
        <p:txBody>
          <a:bodyPr/>
          <a:lstStyle/>
          <a:p>
            <a:fld id="{3A98EE3D-8CD1-4C3F-BD1C-C98C9596463C}" type="slidenum">
              <a:rPr lang="en-US" smtClean="0"/>
              <a:pPr/>
              <a:t>57</a:t>
            </a:fld>
            <a:endParaRPr lang="en-US" dirty="0"/>
          </a:p>
        </p:txBody>
      </p:sp>
      <p:cxnSp>
        <p:nvCxnSpPr>
          <p:cNvPr id="24" name="Straight Connector 23" descr="Line">
            <a:extLst>
              <a:ext uri="{FF2B5EF4-FFF2-40B4-BE49-F238E27FC236}">
                <a16:creationId xmlns:a16="http://schemas.microsoft.com/office/drawing/2014/main" id="{D1EE87BC-47EA-4487-9066-EB3C39096F51}"/>
              </a:ext>
            </a:extLst>
          </p:cNvPr>
          <p:cNvCxnSpPr>
            <a:cxnSpLocks/>
          </p:cNvCxnSpPr>
          <p:nvPr/>
        </p:nvCxnSpPr>
        <p:spPr>
          <a:xfrm>
            <a:off x="5770474" y="4973957"/>
            <a:ext cx="329184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02C6C21-6ABE-53C3-3FA5-B36ADF8DD0E7}"/>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68364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2F42022-2325-9705-440D-4779E71F7B9D}"/>
              </a:ext>
            </a:extLst>
          </p:cNvPr>
          <p:cNvSpPr>
            <a:spLocks noGrp="1"/>
          </p:cNvSpPr>
          <p:nvPr>
            <p:ph type="pic" idx="1"/>
          </p:nvPr>
        </p:nvSpPr>
        <p:spPr/>
      </p:sp>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81E7CF93-7F96-11CA-D5FF-409E03CE5830}"/>
              </a:ext>
            </a:extLst>
          </p:cNvPr>
          <p:cNvSpPr>
            <a:spLocks noGrp="1"/>
          </p:cNvSpPr>
          <p:nvPr>
            <p:ph type="body" sz="half" idx="2"/>
          </p:nvPr>
        </p:nvSpPr>
        <p:spPr/>
        <p:txBody>
          <a:bodyPr/>
          <a:lstStyle/>
          <a:p>
            <a:endParaRPr lang="en-US"/>
          </a:p>
        </p:txBody>
      </p:sp>
      <p:pic>
        <p:nvPicPr>
          <p:cNvPr id="3074" name="Picture 2" descr="30-Husul e Ilm Ki Duaain - Farhat Hashmi | Islamic dua, Peace be upon him,  Holy quran">
            <a:extLst>
              <a:ext uri="{FF2B5EF4-FFF2-40B4-BE49-F238E27FC236}">
                <a16:creationId xmlns:a16="http://schemas.microsoft.com/office/drawing/2014/main" id="{77B72080-178D-0571-DA0F-EEA2D259C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514" y="-10072"/>
            <a:ext cx="9773174" cy="4588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89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lstStyle/>
          <a:p>
            <a:r>
              <a:rPr lang="en-US" dirty="0"/>
              <a:t>As a means of </a:t>
            </a:r>
            <a:r>
              <a:rPr lang="en-US" b="1" dirty="0"/>
              <a:t>facilitating discussion </a:t>
            </a:r>
            <a:r>
              <a:rPr lang="en-US" dirty="0"/>
              <a:t>about an existing or proposed system</a:t>
            </a:r>
          </a:p>
          <a:p>
            <a:pPr lvl="1"/>
            <a:r>
              <a:rPr lang="en-US" u="sng" dirty="0"/>
              <a:t>Incomplete and incorrect models are OK</a:t>
            </a:r>
            <a:r>
              <a:rPr lang="en-US" dirty="0"/>
              <a:t> as their role is to support discussion.</a:t>
            </a:r>
            <a:endParaRPr lang="en-GB" dirty="0"/>
          </a:p>
          <a:p>
            <a:r>
              <a:rPr lang="en-US" dirty="0"/>
              <a:t>As a way of documenting an existing system</a:t>
            </a:r>
          </a:p>
          <a:p>
            <a:r>
              <a:rPr lang="en-US" dirty="0"/>
              <a:t>As a detailed system description that can be used to generate a system implementation</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93938"/>
            <a:ext cx="8229600" cy="1143000"/>
          </a:xfrm>
        </p:spPr>
        <p:txBody>
          <a:bodyPr/>
          <a:lstStyle/>
          <a:p>
            <a:pPr algn="ctr"/>
            <a:r>
              <a:rPr lang="en-US" dirty="0"/>
              <a:t>Context and process models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lstStyle/>
          <a:p>
            <a:r>
              <a:rPr lang="en-GB" dirty="0"/>
              <a:t>Context models are used to </a:t>
            </a:r>
            <a:r>
              <a:rPr lang="en-GB" b="1" dirty="0"/>
              <a:t>illustrate the operational context </a:t>
            </a:r>
            <a:r>
              <a:rPr lang="en-GB" dirty="0"/>
              <a:t>of a system - they show what lies outside the system boundaries.</a:t>
            </a:r>
          </a:p>
          <a:p>
            <a:r>
              <a:rPr lang="en-GB" dirty="0"/>
              <a:t>Architectural models show the system and its relationship with other systems.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boundaries</a:t>
            </a:r>
          </a:p>
        </p:txBody>
      </p:sp>
      <p:sp>
        <p:nvSpPr>
          <p:cNvPr id="3" name="Content Placeholder 2"/>
          <p:cNvSpPr>
            <a:spLocks noGrp="1"/>
          </p:cNvSpPr>
          <p:nvPr>
            <p:ph idx="1"/>
          </p:nvPr>
        </p:nvSpPr>
        <p:spPr/>
        <p:txBody>
          <a:bodyPr/>
          <a:lstStyle/>
          <a:p>
            <a:r>
              <a:rPr lang="en-US" dirty="0"/>
              <a:t>System boundaries are established to define what is inside and what is outside the system.</a:t>
            </a:r>
          </a:p>
          <a:p>
            <a:pPr lvl="1"/>
            <a:r>
              <a:rPr lang="en-US" dirty="0"/>
              <a:t>They show other systems that are used or depend on the system being developed.</a:t>
            </a:r>
          </a:p>
          <a:p>
            <a:r>
              <a:rPr lang="en-US" dirty="0"/>
              <a:t>The position of the system boundary has a profound effect on the system requirements.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534312_win32_fixed" id="{7DA952F3-BC8E-4B7B-859D-A36E039201B7}" vid="{8E772A5C-93BE-4922-8D82-53E2DDEA5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236A05-3599-4152-8DD9-B0D397D93833}">
  <ds:schemaRefs>
    <ds:schemaRef ds:uri="http://schemas.microsoft.com/sharepoint/v3/contenttype/forms"/>
  </ds:schemaRefs>
</ds:datastoreItem>
</file>

<file path=customXml/itemProps2.xml><?xml version="1.0" encoding="utf-8"?>
<ds:datastoreItem xmlns:ds="http://schemas.openxmlformats.org/officeDocument/2006/customXml" ds:itemID="{800ABA88-74E4-4FC0-A26E-0822D1363D5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11285E-60A8-4134-BCBF-B1E84D96D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8350</TotalTime>
  <Words>3337</Words>
  <Application>Microsoft Office PowerPoint</Application>
  <PresentationFormat>Widescreen</PresentationFormat>
  <Paragraphs>397</Paragraphs>
  <Slides>58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Open Sans</vt:lpstr>
      <vt:lpstr>Tahoma</vt:lpstr>
      <vt:lpstr>Wingdings</vt:lpstr>
      <vt:lpstr>RetrospectVTI</vt:lpstr>
      <vt:lpstr>Software Engineering</vt:lpstr>
      <vt:lpstr>WEEK 7</vt:lpstr>
      <vt:lpstr>System modeling</vt:lpstr>
      <vt:lpstr>System perspectives</vt:lpstr>
      <vt:lpstr>Five types of UML diagrams that are the most useful for system modeling</vt:lpstr>
      <vt:lpstr>Use of graphical models</vt:lpstr>
      <vt:lpstr>Context and process models</vt:lpstr>
      <vt:lpstr>Context models</vt:lpstr>
      <vt:lpstr>System boundaries</vt:lpstr>
      <vt:lpstr>The context of the Mentcare system</vt:lpstr>
      <vt:lpstr>Process Model (Process perspective)</vt:lpstr>
      <vt:lpstr>Process model of involuntary detention </vt:lpstr>
      <vt:lpstr>Interaction models</vt:lpstr>
      <vt:lpstr>Interaction models</vt:lpstr>
      <vt:lpstr>Use case modeling</vt:lpstr>
      <vt:lpstr>Transfer-data use case </vt:lpstr>
      <vt:lpstr>Tabular description of the ‘Transfer data’ use-case </vt:lpstr>
      <vt:lpstr>PowerPoint Presentation</vt:lpstr>
      <vt:lpstr>Use cases in the Mentcare system involving the role ‘Medical Receptionist’ </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Behavioral models</vt:lpstr>
      <vt:lpstr>Behavioral models</vt:lpstr>
      <vt:lpstr>Data-driven modeling</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Model-driven engineering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Adoption of MDA</vt:lpstr>
      <vt:lpstr>Adoption of MDA</vt:lpstr>
      <vt:lpstr>Adoption of MDA</vt:lpstr>
      <vt:lpstr>In my opinion</vt:lpstr>
      <vt:lpstr>Key points</vt:lpstr>
      <vt:lpstr>Key points</vt:lpstr>
      <vt:lpstr>Seventh Week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Engr .M Umer Haroon .</dc:creator>
  <cp:lastModifiedBy>Engr .M Umer Haroon .</cp:lastModifiedBy>
  <cp:revision>63</cp:revision>
  <dcterms:created xsi:type="dcterms:W3CDTF">2023-01-23T10:36:57Z</dcterms:created>
  <dcterms:modified xsi:type="dcterms:W3CDTF">2023-03-08T16:57:55Z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