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4"/>
  </p:sldMasterIdLst>
  <p:notesMasterIdLst>
    <p:notesMasterId r:id="rId40"/>
  </p:notesMasterIdLst>
  <p:handoutMasterIdLst>
    <p:handoutMasterId r:id="rId41"/>
  </p:handoutMasterIdLst>
  <p:sldIdLst>
    <p:sldId id="256" r:id="rId5"/>
    <p:sldId id="261" r:id="rId6"/>
    <p:sldId id="308" r:id="rId7"/>
    <p:sldId id="309" r:id="rId8"/>
    <p:sldId id="310" r:id="rId9"/>
    <p:sldId id="311" r:id="rId10"/>
    <p:sldId id="312" r:id="rId11"/>
    <p:sldId id="313" r:id="rId12"/>
    <p:sldId id="303" r:id="rId13"/>
    <p:sldId id="344" r:id="rId14"/>
    <p:sldId id="343" r:id="rId15"/>
    <p:sldId id="305" r:id="rId16"/>
    <p:sldId id="341" r:id="rId17"/>
    <p:sldId id="298" r:id="rId18"/>
    <p:sldId id="299" r:id="rId19"/>
    <p:sldId id="345" r:id="rId20"/>
    <p:sldId id="342" r:id="rId21"/>
    <p:sldId id="346" r:id="rId22"/>
    <p:sldId id="347" r:id="rId23"/>
    <p:sldId id="321" r:id="rId24"/>
    <p:sldId id="322" r:id="rId25"/>
    <p:sldId id="323" r:id="rId26"/>
    <p:sldId id="325" r:id="rId27"/>
    <p:sldId id="324" r:id="rId28"/>
    <p:sldId id="300" r:id="rId29"/>
    <p:sldId id="301" r:id="rId30"/>
    <p:sldId id="302" r:id="rId31"/>
    <p:sldId id="348" r:id="rId32"/>
    <p:sldId id="349" r:id="rId33"/>
    <p:sldId id="350" r:id="rId34"/>
    <p:sldId id="351" r:id="rId35"/>
    <p:sldId id="352" r:id="rId36"/>
    <p:sldId id="353" r:id="rId37"/>
    <p:sldId id="297" r:id="rId38"/>
    <p:sldId id="29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0A0A"/>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298" autoAdjust="0"/>
  </p:normalViewPr>
  <p:slideViewPr>
    <p:cSldViewPr snapToGrid="0" showGuides="1">
      <p:cViewPr varScale="1">
        <p:scale>
          <a:sx n="91" d="100"/>
          <a:sy n="91" d="100"/>
        </p:scale>
        <p:origin x="1296" y="78"/>
      </p:cViewPr>
      <p:guideLst>
        <p:guide orient="horz" pos="2160"/>
        <p:guide pos="3840"/>
      </p:guideLst>
    </p:cSldViewPr>
  </p:slideViewPr>
  <p:notesTextViewPr>
    <p:cViewPr>
      <p:scale>
        <a:sx n="3" d="2"/>
        <a:sy n="3" d="2"/>
      </p:scale>
      <p:origin x="0" y="0"/>
    </p:cViewPr>
  </p:notesTextViewPr>
  <p:sorterViewPr>
    <p:cViewPr>
      <p:scale>
        <a:sx n="100" d="100"/>
        <a:sy n="100" d="100"/>
      </p:scale>
      <p:origin x="0" y="-2454"/>
    </p:cViewPr>
  </p:sorterViewPr>
  <p:notesViewPr>
    <p:cSldViewPr snapToGrid="0" showGuides="1">
      <p:cViewPr varScale="1">
        <p:scale>
          <a:sx n="60" d="100"/>
          <a:sy n="60" d="100"/>
        </p:scale>
        <p:origin x="3187"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69671B-947A-44A3-A764-A91E66D469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4B23CC-4610-41C4-A0CF-67A30700C4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299BE-0F96-4D8C-8AC3-AFAE1A841C66}" type="datetimeFigureOut">
              <a:rPr lang="en-US" smtClean="0"/>
              <a:t>4/6/2023</a:t>
            </a:fld>
            <a:endParaRPr lang="en-US" dirty="0"/>
          </a:p>
        </p:txBody>
      </p:sp>
      <p:sp>
        <p:nvSpPr>
          <p:cNvPr id="4" name="Footer Placeholder 3">
            <a:extLst>
              <a:ext uri="{FF2B5EF4-FFF2-40B4-BE49-F238E27FC236}">
                <a16:creationId xmlns:a16="http://schemas.microsoft.com/office/drawing/2014/main" id="{1F94FC55-2324-40BC-8420-15EC835D95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3EC604-E5A5-4A58-AC5A-211F83D37C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3B048B-0EBA-466F-928F-37073F3BFB70}" type="slidenum">
              <a:rPr lang="en-US" smtClean="0"/>
              <a:t>‹#›</a:t>
            </a:fld>
            <a:endParaRPr lang="en-US" dirty="0"/>
          </a:p>
        </p:txBody>
      </p:sp>
    </p:spTree>
    <p:extLst>
      <p:ext uri="{BB962C8B-B14F-4D97-AF65-F5344CB8AC3E}">
        <p14:creationId xmlns:p14="http://schemas.microsoft.com/office/powerpoint/2010/main" val="4065507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692AC-01A2-4EFF-966B-504F28E82D7A}" type="datetimeFigureOut">
              <a:rPr lang="en-US" noProof="0" smtClean="0"/>
              <a:t>4/6/2023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D498D-6977-40EC-8E5E-7EB644D5E759}" type="slidenum">
              <a:rPr lang="en-US" noProof="0" smtClean="0"/>
              <a:t>‹#›</a:t>
            </a:fld>
            <a:endParaRPr lang="en-US" noProof="0" dirty="0"/>
          </a:p>
        </p:txBody>
      </p:sp>
    </p:spTree>
    <p:extLst>
      <p:ext uri="{BB962C8B-B14F-4D97-AF65-F5344CB8AC3E}">
        <p14:creationId xmlns:p14="http://schemas.microsoft.com/office/powerpoint/2010/main" val="1352264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1</a:t>
            </a:fld>
            <a:endParaRPr lang="en-US" dirty="0"/>
          </a:p>
        </p:txBody>
      </p:sp>
    </p:spTree>
    <p:extLst>
      <p:ext uri="{BB962C8B-B14F-4D97-AF65-F5344CB8AC3E}">
        <p14:creationId xmlns:p14="http://schemas.microsoft.com/office/powerpoint/2010/main" val="3812783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a:t>
            </a:fld>
            <a:endParaRPr lang="en-US" dirty="0"/>
          </a:p>
        </p:txBody>
      </p:sp>
    </p:spTree>
    <p:extLst>
      <p:ext uri="{BB962C8B-B14F-4D97-AF65-F5344CB8AC3E}">
        <p14:creationId xmlns:p14="http://schemas.microsoft.com/office/powerpoint/2010/main" val="365742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C67BF8D-A154-4C37-9F61-4E042860502F}" type="slidenum">
              <a:rPr lang="en-GB" altLang="en-US"/>
              <a:pPr eaLnBrk="1" hangingPunct="1">
                <a:spcBef>
                  <a:spcPct val="0"/>
                </a:spcBef>
              </a:pPr>
              <a:t>3</a:t>
            </a:fld>
            <a:endParaRPr lang="en-GB" altLang="en-US"/>
          </a:p>
        </p:txBody>
      </p:sp>
      <p:sp>
        <p:nvSpPr>
          <p:cNvPr id="5837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BFD30309-47A2-4D2C-8708-9196397D1F5E}" type="slidenum">
              <a:rPr lang="zh-CN" altLang="en-US"/>
              <a:pPr algn="r" eaLnBrk="1" hangingPunct="1">
                <a:spcBef>
                  <a:spcPct val="0"/>
                </a:spcBef>
              </a:pPr>
              <a:t>3</a:t>
            </a:fld>
            <a:endParaRPr lang="en-US" altLang="zh-CN"/>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098930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The logical view focuses on functionality exposed to end users. The development view shows how the system is structured, with an emphasis on the concerns of developers and testers. The process views show the dynamic aspect of the system and how it behaves during execution. The physical view shows how a system is laid out or distributed and how components connect to each other. The "+1" refers to scenarios, which show use cases of the system and provide a context to understand the other four views.</a:t>
            </a:r>
          </a:p>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noProof="0" smtClean="0"/>
              <a:t>23</a:t>
            </a:fld>
            <a:endParaRPr lang="en-US" noProof="0" dirty="0"/>
          </a:p>
        </p:txBody>
      </p:sp>
    </p:spTree>
    <p:extLst>
      <p:ext uri="{BB962C8B-B14F-4D97-AF65-F5344CB8AC3E}">
        <p14:creationId xmlns:p14="http://schemas.microsoft.com/office/powerpoint/2010/main" val="73479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Concurrency refers to the ability of a system to handle multiple tasks or requests at the same time, in parallel. Concurrency can improve system performance and responsiveness, but it can also introduce synchronization issues, such as race conditions or deadlocks, if not properly managed.</a:t>
            </a:r>
          </a:p>
          <a:p>
            <a:pPr algn="l"/>
            <a:r>
              <a:rPr lang="en-US" b="0" i="0" dirty="0">
                <a:solidFill>
                  <a:srgbClr val="374151"/>
                </a:solidFill>
                <a:effectLst/>
                <a:latin typeface="Söhne"/>
              </a:rPr>
              <a:t>Distribution refers to the ability of a system to operate across multiple physical or logical locations, such as different servers or data centers. Distributed systems can provide benefits such as improved fault tolerance, scalability, and availability, but they also require careful design and management to ensure consistency and reliability.</a:t>
            </a:r>
          </a:p>
          <a:p>
            <a:pPr algn="l"/>
            <a:r>
              <a:rPr lang="en-US" b="0" i="0" dirty="0">
                <a:solidFill>
                  <a:srgbClr val="374151"/>
                </a:solidFill>
                <a:effectLst/>
                <a:latin typeface="Söhne"/>
              </a:rPr>
              <a:t>Integrator, or integration, refers to the ability of a system to connect and communicate with other systems, services, or data sources, often through APIs or other interfaces. Integrator concerns include compatibility, data consistency, security, and performance, and require careful design and testing to ensure smooth and reliable integration.</a:t>
            </a:r>
          </a:p>
          <a:p>
            <a:endParaRPr lang="en-PK" dirty="0"/>
          </a:p>
        </p:txBody>
      </p:sp>
      <p:sp>
        <p:nvSpPr>
          <p:cNvPr id="4" name="Slide Number Placeholder 3"/>
          <p:cNvSpPr>
            <a:spLocks noGrp="1"/>
          </p:cNvSpPr>
          <p:nvPr>
            <p:ph type="sldNum" sz="quarter" idx="5"/>
          </p:nvPr>
        </p:nvSpPr>
        <p:spPr/>
        <p:txBody>
          <a:bodyPr/>
          <a:lstStyle/>
          <a:p>
            <a:fld id="{4AED498D-6977-40EC-8E5E-7EB644D5E759}" type="slidenum">
              <a:rPr lang="en-US" noProof="0" smtClean="0"/>
              <a:t>26</a:t>
            </a:fld>
            <a:endParaRPr lang="en-US" noProof="0" dirty="0"/>
          </a:p>
        </p:txBody>
      </p:sp>
    </p:spTree>
    <p:extLst>
      <p:ext uri="{BB962C8B-B14F-4D97-AF65-F5344CB8AC3E}">
        <p14:creationId xmlns:p14="http://schemas.microsoft.com/office/powerpoint/2010/main" val="3941870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Google Sans"/>
              </a:rPr>
              <a:t>A component diagram is similar to a class diagram in that it illustrates how items in a given system relate to each other, but </a:t>
            </a:r>
            <a:r>
              <a:rPr lang="en-US" b="0" i="0" dirty="0">
                <a:solidFill>
                  <a:srgbClr val="040C28"/>
                </a:solidFill>
                <a:effectLst/>
                <a:latin typeface="Google Sans"/>
              </a:rPr>
              <a:t>component diagrams show more complex and varied connections that most class diagrams can</a:t>
            </a:r>
            <a:r>
              <a:rPr lang="en-US" b="0" i="0" dirty="0">
                <a:solidFill>
                  <a:srgbClr val="202124"/>
                </a:solidFill>
                <a:effectLst/>
                <a:latin typeface="Google Sans"/>
              </a:rPr>
              <a:t>.</a:t>
            </a:r>
          </a:p>
          <a:p>
            <a:endParaRPr lang="en-US" b="0" i="0" dirty="0">
              <a:solidFill>
                <a:srgbClr val="202124"/>
              </a:solidFill>
              <a:effectLst/>
              <a:latin typeface="Google Sans"/>
            </a:endParaRPr>
          </a:p>
          <a:p>
            <a:endParaRPr lang="en-US" b="0" i="0" dirty="0">
              <a:solidFill>
                <a:srgbClr val="202124"/>
              </a:solidFill>
              <a:effectLst/>
              <a:latin typeface="Google Sans"/>
            </a:endParaRPr>
          </a:p>
          <a:p>
            <a:pPr algn="l" fontAlgn="base"/>
            <a:r>
              <a:rPr lang="en-US" b="0" i="0" dirty="0">
                <a:solidFill>
                  <a:srgbClr val="232629"/>
                </a:solidFill>
                <a:effectLst/>
                <a:latin typeface="-apple-system"/>
              </a:rPr>
              <a:t>A component is generally bigger and more abstract than a class. While a class is a relatively low-level blueprint(</a:t>
            </a:r>
            <a:r>
              <a:rPr lang="en-US" b="1" i="0" dirty="0">
                <a:solidFill>
                  <a:srgbClr val="232629"/>
                </a:solidFill>
                <a:effectLst/>
                <a:latin typeface="inherit"/>
              </a:rPr>
              <a:t>design</a:t>
            </a:r>
            <a:r>
              <a:rPr lang="en-US" b="0" i="0" dirty="0">
                <a:solidFill>
                  <a:srgbClr val="232629"/>
                </a:solidFill>
                <a:effectLst/>
                <a:latin typeface="-apple-system"/>
              </a:rPr>
              <a:t>) for an object instance, a component might be a set of classes which together forms an encapsulated module(</a:t>
            </a:r>
            <a:r>
              <a:rPr lang="en-US" b="1" i="0" dirty="0">
                <a:solidFill>
                  <a:srgbClr val="232629"/>
                </a:solidFill>
                <a:effectLst/>
                <a:latin typeface="inherit"/>
              </a:rPr>
              <a:t>implementation</a:t>
            </a:r>
            <a:r>
              <a:rPr lang="en-US" b="0" i="0" dirty="0">
                <a:solidFill>
                  <a:srgbClr val="232629"/>
                </a:solidFill>
                <a:effectLst/>
                <a:latin typeface="-apple-system"/>
              </a:rPr>
              <a:t>) you then interface with. A component might even contain no classes at all!</a:t>
            </a:r>
          </a:p>
          <a:p>
            <a:pPr algn="l" fontAlgn="base"/>
            <a:r>
              <a:rPr lang="en-US" b="0" i="0" dirty="0">
                <a:solidFill>
                  <a:srgbClr val="232629"/>
                </a:solidFill>
                <a:effectLst/>
                <a:latin typeface="-apple-system"/>
              </a:rPr>
              <a:t>Now, </a:t>
            </a:r>
            <a:r>
              <a:rPr lang="en-US" b="0" i="1" dirty="0">
                <a:solidFill>
                  <a:srgbClr val="232629"/>
                </a:solidFill>
                <a:effectLst/>
                <a:latin typeface="inherit"/>
              </a:rPr>
              <a:t>component diagrams don't show the actual code</a:t>
            </a:r>
            <a:r>
              <a:rPr lang="en-US" b="0" i="0" dirty="0">
                <a:solidFill>
                  <a:srgbClr val="232629"/>
                </a:solidFill>
                <a:effectLst/>
                <a:latin typeface="-apple-system"/>
              </a:rPr>
              <a:t> but the </a:t>
            </a:r>
            <a:r>
              <a:rPr lang="en-US" b="1" i="0" dirty="0">
                <a:solidFill>
                  <a:srgbClr val="232629"/>
                </a:solidFill>
                <a:effectLst/>
                <a:latin typeface="inherit"/>
              </a:rPr>
              <a:t>dependencies</a:t>
            </a:r>
            <a:r>
              <a:rPr lang="en-US" b="0" i="0" dirty="0">
                <a:solidFill>
                  <a:srgbClr val="232629"/>
                </a:solidFill>
                <a:effectLst/>
                <a:latin typeface="-apple-system"/>
              </a:rPr>
              <a:t> between the </a:t>
            </a:r>
            <a:r>
              <a:rPr lang="en-US" b="1" i="1" dirty="0">
                <a:solidFill>
                  <a:srgbClr val="232629"/>
                </a:solidFill>
                <a:effectLst/>
                <a:latin typeface="inherit"/>
              </a:rPr>
              <a:t>actual implemented software components</a:t>
            </a:r>
            <a:r>
              <a:rPr lang="en-US" b="0" i="0" dirty="0">
                <a:solidFill>
                  <a:srgbClr val="232629"/>
                </a:solidFill>
                <a:effectLst/>
                <a:latin typeface="-apple-system"/>
              </a:rPr>
              <a:t> (these components can be anything like </a:t>
            </a:r>
            <a:r>
              <a:rPr lang="en-US" b="0" i="0" dirty="0" err="1">
                <a:solidFill>
                  <a:srgbClr val="232629"/>
                </a:solidFill>
                <a:effectLst/>
                <a:latin typeface="-apple-system"/>
              </a:rPr>
              <a:t>executables,files,folders</a:t>
            </a:r>
            <a:r>
              <a:rPr lang="en-US" b="0" i="0" dirty="0">
                <a:solidFill>
                  <a:srgbClr val="232629"/>
                </a:solidFill>
                <a:effectLst/>
                <a:latin typeface="-apple-system"/>
              </a:rPr>
              <a:t> </a:t>
            </a:r>
            <a:r>
              <a:rPr lang="en-US" b="0" i="0" dirty="0" err="1">
                <a:solidFill>
                  <a:srgbClr val="232629"/>
                </a:solidFill>
                <a:effectLst/>
                <a:latin typeface="-apple-system"/>
              </a:rPr>
              <a:t>etc</a:t>
            </a:r>
            <a:endParaRPr lang="en-US" b="0" i="0" dirty="0">
              <a:solidFill>
                <a:srgbClr val="232629"/>
              </a:solidFill>
              <a:effectLst/>
              <a:latin typeface="-apple-system"/>
            </a:endParaRPr>
          </a:p>
          <a:p>
            <a:endParaRPr lang="en-PK" dirty="0"/>
          </a:p>
        </p:txBody>
      </p:sp>
      <p:sp>
        <p:nvSpPr>
          <p:cNvPr id="4" name="Slide Number Placeholder 3"/>
          <p:cNvSpPr>
            <a:spLocks noGrp="1"/>
          </p:cNvSpPr>
          <p:nvPr>
            <p:ph type="sldNum" sz="quarter" idx="5"/>
          </p:nvPr>
        </p:nvSpPr>
        <p:spPr/>
        <p:txBody>
          <a:bodyPr/>
          <a:lstStyle/>
          <a:p>
            <a:fld id="{4AED498D-6977-40EC-8E5E-7EB644D5E759}" type="slidenum">
              <a:rPr lang="en-US" noProof="0" smtClean="0"/>
              <a:t>27</a:t>
            </a:fld>
            <a:endParaRPr lang="en-US" noProof="0" dirty="0"/>
          </a:p>
        </p:txBody>
      </p:sp>
    </p:spTree>
    <p:extLst>
      <p:ext uri="{BB962C8B-B14F-4D97-AF65-F5344CB8AC3E}">
        <p14:creationId xmlns:p14="http://schemas.microsoft.com/office/powerpoint/2010/main" val="727965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34</a:t>
            </a:fld>
            <a:endParaRPr lang="en-US" dirty="0"/>
          </a:p>
        </p:txBody>
      </p:sp>
    </p:spTree>
    <p:extLst>
      <p:ext uri="{BB962C8B-B14F-4D97-AF65-F5344CB8AC3E}">
        <p14:creationId xmlns:p14="http://schemas.microsoft.com/office/powerpoint/2010/main" val="1977655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35</a:t>
            </a:fld>
            <a:endParaRPr lang="en-US" dirty="0"/>
          </a:p>
        </p:txBody>
      </p:sp>
    </p:spTree>
    <p:extLst>
      <p:ext uri="{BB962C8B-B14F-4D97-AF65-F5344CB8AC3E}">
        <p14:creationId xmlns:p14="http://schemas.microsoft.com/office/powerpoint/2010/main" val="387133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accent1">
                    <a:lumMod val="40000"/>
                    <a:lumOff val="60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D96A7EE9-F079-4AED-9858-DCD74447B2DE}" type="datetime1">
              <a:rPr lang="en-US" smtClean="0"/>
              <a:t>4/6/2023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dirty="0"/>
              <a:t>TEACH A COURSE</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7" name="Rectangle 6">
            <a:extLst>
              <a:ext uri="{FF2B5EF4-FFF2-40B4-BE49-F238E27FC236}">
                <a16:creationId xmlns:a16="http://schemas.microsoft.com/office/drawing/2014/main" id="{28FFFC33-8D3D-A6D5-20FE-9AB62F6CF511}"/>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427150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1821FD72-49BE-4A27-B81D-6695ECD46A0C}" type="datetime1">
              <a:rPr lang="en-US" smtClean="0"/>
              <a:t>4/6/2023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TEACH A COURSE</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ED03E571-AF56-D3B8-F04D-5950A1DB9DAB}"/>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872940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92C4CF0-BD34-45B4-94FF-59AD3A70A72E}"/>
              </a:ext>
            </a:extLst>
          </p:cNvPr>
          <p:cNvSpPr>
            <a:spLocks noGrp="1"/>
          </p:cNvSpPr>
          <p:nvPr>
            <p:ph type="pic" sz="quarter" idx="13"/>
          </p:nvPr>
        </p:nvSpPr>
        <p:spPr>
          <a:xfrm>
            <a:off x="0" y="0"/>
            <a:ext cx="12192000" cy="6400165"/>
          </a:xfrm>
          <a:noFill/>
        </p:spPr>
        <p:txBody>
          <a:bodyPr lIns="0" tIns="792000" anchor="ctr" anchorCtr="0"/>
          <a:lstStyle>
            <a:lvl1pPr algn="ctr">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16D90D66-BCB9-4229-A829-628874352AC0}"/>
              </a:ext>
            </a:extLst>
          </p:cNvPr>
          <p:cNvSpPr/>
          <p:nvPr/>
        </p:nvSpPr>
        <p:spPr>
          <a:xfrm>
            <a:off x="4804496" y="0"/>
            <a:ext cx="7387504" cy="6446520"/>
          </a:xfrm>
          <a:prstGeom prst="rect">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488254"/>
            <a:ext cx="3517567" cy="1087974"/>
          </a:xfrm>
        </p:spPr>
        <p:txBody>
          <a:bodyPr anchor="b">
            <a:normAutofit/>
          </a:bodyPr>
          <a:lstStyle>
            <a:lvl1pPr>
              <a:lnSpc>
                <a:spcPct val="90000"/>
              </a:lnSpc>
              <a:defRPr sz="3600" b="0">
                <a:solidFill>
                  <a:schemeClr val="accent1">
                    <a:lumMod val="50000"/>
                  </a:schemeClr>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03625" y="2038720"/>
            <a:ext cx="3517567" cy="3311706"/>
          </a:xfrm>
        </p:spPr>
        <p:txBody>
          <a:bodyPr lIns="91440" rIns="91440">
            <a:normAutofit/>
          </a:bodyPr>
          <a:lstStyle>
            <a:lvl1pPr marL="216000" indent="-216000">
              <a:spcAft>
                <a:spcPts val="0"/>
              </a:spcAft>
              <a:buFont typeface="Wingdings" panose="05000000000000000000" pitchFamily="2" charset="2"/>
              <a:buChar char="§"/>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397F0DEF-140C-43BE-9FE2-8C6F0F16B2BD}" type="datetime1">
              <a:rPr lang="en-US" smtClean="0"/>
              <a:t>4/6/2023</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dirty="0"/>
              <a:t>TEACH A COURSE</a:t>
            </a:r>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
        <p:nvSpPr>
          <p:cNvPr id="5" name="Picture Placeholder 4">
            <a:extLst>
              <a:ext uri="{FF2B5EF4-FFF2-40B4-BE49-F238E27FC236}">
                <a16:creationId xmlns:a16="http://schemas.microsoft.com/office/drawing/2014/main" id="{FF66DD5E-2E55-4BFB-8214-2B5C5051F287}"/>
              </a:ext>
            </a:extLst>
          </p:cNvPr>
          <p:cNvSpPr>
            <a:spLocks noGrp="1"/>
          </p:cNvSpPr>
          <p:nvPr>
            <p:ph type="pic" sz="quarter" idx="14"/>
          </p:nvPr>
        </p:nvSpPr>
        <p:spPr>
          <a:xfrm>
            <a:off x="5599113" y="1692275"/>
            <a:ext cx="6592887" cy="3190875"/>
          </a:xfrm>
          <a:solidFill>
            <a:schemeClr val="bg1">
              <a:lumMod val="85000"/>
              <a:alpha val="50000"/>
            </a:schemeClr>
          </a:solidFill>
        </p:spPr>
        <p:txBody>
          <a:bodyPr anchor="ctr" anchorCtr="0"/>
          <a:lstStyle>
            <a:lvl1pPr algn="ctr">
              <a:defRPr/>
            </a:lvl1pPr>
          </a:lstStyle>
          <a:p>
            <a:r>
              <a:rPr lang="en-US"/>
              <a:t>Click icon to add picture</a:t>
            </a:r>
            <a:endParaRPr lang="ru-RU" dirty="0"/>
          </a:p>
        </p:txBody>
      </p:sp>
      <p:cxnSp>
        <p:nvCxnSpPr>
          <p:cNvPr id="16" name="Straight Connector 15">
            <a:extLst>
              <a:ext uri="{FF2B5EF4-FFF2-40B4-BE49-F238E27FC236}">
                <a16:creationId xmlns:a16="http://schemas.microsoft.com/office/drawing/2014/main" id="{76A38BEF-96DA-4CBE-8464-985906D9F5F1}"/>
              </a:ext>
            </a:extLst>
          </p:cNvPr>
          <p:cNvCxnSpPr>
            <a:cxnSpLocks/>
          </p:cNvCxnSpPr>
          <p:nvPr userDrawn="1"/>
        </p:nvCxnSpPr>
        <p:spPr>
          <a:xfrm>
            <a:off x="723686" y="1767848"/>
            <a:ext cx="3291840" cy="0"/>
          </a:xfrm>
          <a:prstGeom prst="line">
            <a:avLst/>
          </a:prstGeom>
          <a:ln w="15875">
            <a:solidFill>
              <a:srgbClr val="262626"/>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6C5B1450-F86A-12C0-28A4-8CB94DD587C3}"/>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577394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12193200" cy="6400800"/>
          </a:xfrm>
        </p:spPr>
        <p:txBody>
          <a:bodyPr anchor="ctr" anchorCtr="0"/>
          <a:lstStyle>
            <a:lvl1pPr algn="ctr">
              <a:defRPr/>
            </a:lvl1pPr>
          </a:lstStyle>
          <a:p>
            <a:r>
              <a:rPr lang="en-US"/>
              <a:t>Click icon to add picture</a:t>
            </a:r>
            <a:endParaRPr lang="en-US" dirty="0"/>
          </a:p>
        </p:txBody>
      </p:sp>
      <p:sp>
        <p:nvSpPr>
          <p:cNvPr id="5" name="Text Placeholder 4">
            <a:extLst>
              <a:ext uri="{FF2B5EF4-FFF2-40B4-BE49-F238E27FC236}">
                <a16:creationId xmlns:a16="http://schemas.microsoft.com/office/drawing/2014/main" id="{3B957EED-32E8-4384-BFBB-06742F30AA87}"/>
              </a:ext>
            </a:extLst>
          </p:cNvPr>
          <p:cNvSpPr>
            <a:spLocks noGrp="1"/>
          </p:cNvSpPr>
          <p:nvPr>
            <p:ph type="body" sz="quarter" idx="14" hasCustomPrompt="1"/>
          </p:nvPr>
        </p:nvSpPr>
        <p:spPr>
          <a:xfrm>
            <a:off x="5356422" y="5034909"/>
            <a:ext cx="6835291" cy="817251"/>
          </a:xfrm>
          <a:solidFill>
            <a:srgbClr val="262626"/>
          </a:solidFill>
        </p:spPr>
        <p:txBody>
          <a:bodyPr lIns="396000" tIns="0" anchor="ctr" anchorCtr="0">
            <a:normAutofit/>
          </a:bodyPr>
          <a:lstStyle>
            <a:lvl1pPr>
              <a:defRPr sz="2400">
                <a:solidFill>
                  <a:schemeClr val="accent1">
                    <a:lumMod val="40000"/>
                    <a:lumOff val="60000"/>
                  </a:schemeClr>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Subtitle</a:t>
            </a:r>
            <a:endParaRPr lang="ru-RU" dirty="0"/>
          </a:p>
        </p:txBody>
      </p:sp>
      <p:sp>
        <p:nvSpPr>
          <p:cNvPr id="15" name="Title 14">
            <a:extLst>
              <a:ext uri="{FF2B5EF4-FFF2-40B4-BE49-F238E27FC236}">
                <a16:creationId xmlns:a16="http://schemas.microsoft.com/office/drawing/2014/main" id="{23EC876B-6AD7-452A-94C9-45B89DA7D7D0}"/>
              </a:ext>
            </a:extLst>
          </p:cNvPr>
          <p:cNvSpPr>
            <a:spLocks noGrp="1"/>
          </p:cNvSpPr>
          <p:nvPr>
            <p:ph type="title" hasCustomPrompt="1"/>
          </p:nvPr>
        </p:nvSpPr>
        <p:spPr>
          <a:xfrm>
            <a:off x="5356143" y="3975295"/>
            <a:ext cx="6835858" cy="1089350"/>
          </a:xfrm>
          <a:custGeom>
            <a:avLst/>
            <a:gdLst>
              <a:gd name="connsiteX0" fmla="*/ 0 w 6906198"/>
              <a:gd name="connsiteY0" fmla="*/ 0 h 1089350"/>
              <a:gd name="connsiteX1" fmla="*/ 6906198 w 6906198"/>
              <a:gd name="connsiteY1" fmla="*/ 0 h 1089350"/>
              <a:gd name="connsiteX2" fmla="*/ 6906198 w 6906198"/>
              <a:gd name="connsiteY2" fmla="*/ 1089350 h 1089350"/>
              <a:gd name="connsiteX3" fmla="*/ 3805731 w 6906198"/>
              <a:gd name="connsiteY3" fmla="*/ 1089350 h 1089350"/>
              <a:gd name="connsiteX4" fmla="*/ 218470 w 6906198"/>
              <a:gd name="connsiteY4" fmla="*/ 1089350 h 1089350"/>
              <a:gd name="connsiteX5" fmla="*/ 0 w 6906198"/>
              <a:gd name="connsiteY5" fmla="*/ 1089350 h 10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06198" h="1089350">
                <a:moveTo>
                  <a:pt x="0" y="0"/>
                </a:moveTo>
                <a:lnTo>
                  <a:pt x="6906198" y="0"/>
                </a:lnTo>
                <a:lnTo>
                  <a:pt x="6906198" y="1089350"/>
                </a:lnTo>
                <a:lnTo>
                  <a:pt x="3805731" y="1089350"/>
                </a:lnTo>
                <a:lnTo>
                  <a:pt x="218470" y="1089350"/>
                </a:lnTo>
                <a:lnTo>
                  <a:pt x="0" y="1089350"/>
                </a:lnTo>
                <a:close/>
              </a:path>
            </a:pathLst>
          </a:custGeom>
          <a:solidFill>
            <a:srgbClr val="262626"/>
          </a:solidFill>
        </p:spPr>
        <p:txBody>
          <a:bodyPr wrap="square" lIns="396000" tIns="252000" anchor="t" anchorCtr="0">
            <a:noAutofit/>
          </a:bodyPr>
          <a:lstStyle>
            <a:lvl1pPr>
              <a:lnSpc>
                <a:spcPct val="90000"/>
              </a:lnSpc>
              <a:defRPr sz="3600" b="0">
                <a:solidFill>
                  <a:schemeClr val="bg1"/>
                </a:solidFill>
              </a:defRPr>
            </a:lvl1pPr>
          </a:lstStyle>
          <a:p>
            <a:r>
              <a:rPr lang="en-US" dirty="0"/>
              <a:t>First Lesson Summary</a:t>
            </a:r>
          </a:p>
        </p:txBody>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3"/>
          <p:cNvSpPr>
            <a:spLocks noGrp="1"/>
          </p:cNvSpPr>
          <p:nvPr>
            <p:ph type="body" sz="half" idx="2"/>
          </p:nvPr>
        </p:nvSpPr>
        <p:spPr>
          <a:xfrm>
            <a:off x="678635" y="0"/>
            <a:ext cx="3998873" cy="5852160"/>
          </a:xfrm>
          <a:solidFill>
            <a:srgbClr val="262626"/>
          </a:solidFill>
        </p:spPr>
        <p:txBody>
          <a:bodyPr lIns="360000" tIns="46800" rIns="360000" anchor="ctr" anchorCtr="0">
            <a:normAutofit/>
          </a:bodyPr>
          <a:lstStyle>
            <a:lvl1pPr marL="0" indent="0">
              <a:buNone/>
              <a:defRPr lang="en-US" dirty="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9071F196-4D99-4CA1-AF3D-D9270AA86530}" type="datetime1">
              <a:rPr lang="en-US" smtClean="0"/>
              <a:t>4/6/2023</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dirty="0"/>
              <a:t>TEACH A COURSE</a:t>
            </a:r>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
        <p:nvSpPr>
          <p:cNvPr id="2" name="Rectangle 1">
            <a:extLst>
              <a:ext uri="{FF2B5EF4-FFF2-40B4-BE49-F238E27FC236}">
                <a16:creationId xmlns:a16="http://schemas.microsoft.com/office/drawing/2014/main" id="{F5B55352-8616-4865-366E-663809A29435}"/>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99412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chemeClr val="accent1">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B475C95-6709-4448-8164-8B465DDBFDB6}" type="datetime1">
              <a:rPr lang="en-US" smtClean="0"/>
              <a:t>4/6/2023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r>
              <a:rPr lang="en-US" dirty="0"/>
              <a:t>TEACH A COURSE</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9" name="Rectangle 8">
            <a:extLst>
              <a:ext uri="{FF2B5EF4-FFF2-40B4-BE49-F238E27FC236}">
                <a16:creationId xmlns:a16="http://schemas.microsoft.com/office/drawing/2014/main" id="{73796825-CA5E-BFB2-A993-4138C6EC5AAB}"/>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192319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72936"/>
            <a:ext cx="10972800" cy="3853227"/>
          </a:xfrm>
          <a:prstGeom prst="rect">
            <a:avLst/>
          </a:prstGeom>
        </p:spPr>
        <p:txBody>
          <a:bodyPr/>
          <a:lstStyle>
            <a:lvl1pPr>
              <a:spcBef>
                <a:spcPts val="600"/>
              </a:spcBef>
              <a:spcAft>
                <a:spcPts val="600"/>
              </a:spcAft>
              <a:buFont typeface="Wingdings" charset="2"/>
              <a:buChar char="²"/>
              <a:defRPr sz="2400">
                <a:solidFill>
                  <a:srgbClr val="262626"/>
                </a:solidFill>
                <a:latin typeface="Arial"/>
                <a:cs typeface="Arial"/>
              </a:defRPr>
            </a:lvl1pPr>
            <a:lvl2pPr>
              <a:spcBef>
                <a:spcPts val="300"/>
              </a:spcBef>
              <a:spcAft>
                <a:spcPts val="300"/>
              </a:spcAft>
              <a:buFont typeface="Wingdings" charset="2"/>
              <a:buChar char="§"/>
              <a:defRPr sz="2000">
                <a:solidFill>
                  <a:srgbClr val="262626"/>
                </a:solidFill>
                <a:latin typeface="Arial"/>
                <a:cs typeface="Arial"/>
              </a:defRPr>
            </a:lvl2pPr>
            <a:lvl3pPr>
              <a:defRPr sz="1800">
                <a:solidFill>
                  <a:srgbClr val="262626"/>
                </a:solidFill>
                <a:latin typeface="Arial"/>
                <a:cs typeface="Arial"/>
              </a:defRPr>
            </a:lvl3pPr>
            <a:lvl4pPr>
              <a:defRPr sz="1800">
                <a:solidFill>
                  <a:srgbClr val="262626"/>
                </a:solidFill>
                <a:latin typeface="Arial"/>
                <a:cs typeface="Arial"/>
              </a:defRPr>
            </a:lvl4pPr>
            <a:lvl5pPr>
              <a:defRPr sz="1800">
                <a:solidFill>
                  <a:srgbClr val="262626"/>
                </a:solidFill>
                <a:latin typeface="Arial"/>
                <a:cs typeface="Aria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
        <p:nvSpPr>
          <p:cNvPr id="7" name="Rectangle 6">
            <a:extLst>
              <a:ext uri="{FF2B5EF4-FFF2-40B4-BE49-F238E27FC236}">
                <a16:creationId xmlns:a16="http://schemas.microsoft.com/office/drawing/2014/main" id="{3C02AD40-4EC3-E291-20AC-E27B6EF25532}"/>
              </a:ext>
            </a:extLst>
          </p:cNvPr>
          <p:cNvSpPr/>
          <p:nvPr userDrawn="1"/>
        </p:nvSpPr>
        <p:spPr>
          <a:xfrm>
            <a:off x="609600" y="6446838"/>
            <a:ext cx="1136904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7AA57D8C-1673-0B88-A938-FF1C3BF46861}"/>
              </a:ext>
            </a:extLst>
          </p:cNvPr>
          <p:cNvSpPr>
            <a:spLocks noGrp="1"/>
          </p:cNvSpPr>
          <p:nvPr>
            <p:ph type="title"/>
          </p:nvPr>
        </p:nvSpPr>
        <p:spPr/>
        <p:txBody>
          <a:bodyPr/>
          <a:lstStyle>
            <a:lvl1pPr>
              <a:defRPr>
                <a:solidFill>
                  <a:srgbClr val="262626"/>
                </a:solidFill>
              </a:defRPr>
            </a:lvl1pPr>
          </a:lstStyle>
          <a:p>
            <a:r>
              <a:rPr lang="en-US" dirty="0"/>
              <a:t>Click to edit Master title style</a:t>
            </a:r>
          </a:p>
        </p:txBody>
      </p:sp>
    </p:spTree>
    <p:extLst>
      <p:ext uri="{BB962C8B-B14F-4D97-AF65-F5344CB8AC3E}">
        <p14:creationId xmlns:p14="http://schemas.microsoft.com/office/powerpoint/2010/main" val="2858356373"/>
      </p:ext>
    </p:extLst>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05 Content">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1562100" y="1733627"/>
            <a:ext cx="8534400" cy="4248073"/>
          </a:xfrm>
        </p:spPr>
        <p:txBody>
          <a:bodyPr vert="horz" wrap="square" lIns="0" tIns="45720" rIns="0" bIns="45720" rtlCol="0" anchor="t">
            <a:noAutofit/>
          </a:bodyPr>
          <a:lstStyle>
            <a:lvl1pPr>
              <a:defRPr lang="en-US" sz="1400" dirty="0" smtClean="0">
                <a:solidFill>
                  <a:schemeClr val="tx1"/>
                </a:solidFill>
                <a:latin typeface="+mn-lt"/>
                <a:ea typeface="+mj-ea"/>
                <a:cs typeface="+mj-cs"/>
              </a:defRPr>
            </a:lvl1pPr>
          </a:lstStyle>
          <a:p>
            <a:pPr marL="0" lvl="0">
              <a:lnSpc>
                <a:spcPct val="100000"/>
              </a:lnSpc>
              <a:spcBef>
                <a:spcPct val="0"/>
              </a:spcBef>
              <a:buNone/>
            </a:pPr>
            <a:r>
              <a:rPr lang="en-US" noProof="0"/>
              <a:t>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1733627"/>
            <a:ext cx="548640" cy="548640"/>
          </a:xfrm>
        </p:spPr>
        <p:txBody>
          <a:bodyPr lIns="0" tIns="0" rIns="0" bIns="0" anchor="ctr">
            <a:noAutofit/>
          </a:bodyPr>
          <a:lstStyle>
            <a:lvl1pPr marL="0" indent="0" algn="ctr">
              <a:buNone/>
              <a:defRPr sz="1400">
                <a:solidFill>
                  <a:schemeClr val="tx1"/>
                </a:solidFill>
              </a:defRPr>
            </a:lvl1pPr>
          </a:lstStyle>
          <a:p>
            <a:pPr lvl="0"/>
            <a:r>
              <a:rPr lang="en-US" noProof="0"/>
              <a:t>Icon</a:t>
            </a:r>
          </a:p>
        </p:txBody>
      </p:sp>
      <p:grpSp>
        <p:nvGrpSpPr>
          <p:cNvPr id="11" name="Group 10">
            <a:extLst>
              <a:ext uri="{FF2B5EF4-FFF2-40B4-BE49-F238E27FC236}">
                <a16:creationId xmlns:a16="http://schemas.microsoft.com/office/drawing/2014/main" id="{00AC1958-0DCB-4970-ADE3-E64DAAFC501D}"/>
              </a:ext>
            </a:extLst>
          </p:cNvPr>
          <p:cNvGrpSpPr/>
          <p:nvPr userDrawn="1"/>
        </p:nvGrpSpPr>
        <p:grpSpPr>
          <a:xfrm>
            <a:off x="0" y="6086479"/>
            <a:ext cx="12192000" cy="600974"/>
            <a:chOff x="0" y="6086479"/>
            <a:chExt cx="12192000" cy="600974"/>
          </a:xfrm>
        </p:grpSpPr>
        <p:sp>
          <p:nvSpPr>
            <p:cNvPr id="12" name="Rectangle 11">
              <a:extLst>
                <a:ext uri="{FF2B5EF4-FFF2-40B4-BE49-F238E27FC236}">
                  <a16:creationId xmlns:a16="http://schemas.microsoft.com/office/drawing/2014/main" id="{9E71A8D8-5A28-4968-9E80-110E9CB88F92}"/>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7239C02C-1FAD-4E73-AB32-5A30A946A44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5" name="Slide Number Placeholder 5">
            <a:extLst>
              <a:ext uri="{FF2B5EF4-FFF2-40B4-BE49-F238E27FC236}">
                <a16:creationId xmlns:a16="http://schemas.microsoft.com/office/drawing/2014/main" id="{FF40D550-A563-4E50-AEE9-6D9D19499F9F}"/>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Tree>
    <p:extLst>
      <p:ext uri="{BB962C8B-B14F-4D97-AF65-F5344CB8AC3E}">
        <p14:creationId xmlns:p14="http://schemas.microsoft.com/office/powerpoint/2010/main" val="3919095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userDrawn="1"/>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660C3818-5B7F-4F38-B42C-7D48EDABA17E}" type="datetime1">
              <a:rPr lang="en-US" smtClean="0"/>
              <a:t>4/6/2023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4" name="Rectangle 3">
            <a:extLst>
              <a:ext uri="{FF2B5EF4-FFF2-40B4-BE49-F238E27FC236}">
                <a16:creationId xmlns:a16="http://schemas.microsoft.com/office/drawing/2014/main" id="{689EC199-041D-DF8C-0B64-1929DC3CB634}"/>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140831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E9209D8F-547E-4C36-AE3A-50B051D9F239}" type="datetime1">
              <a:rPr lang="en-US" smtClean="0"/>
              <a:t>4/6/2023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TEACH A COURSE</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956B952F-8970-CDDB-6FFA-7457F7C1F80D}"/>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70816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hree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6055A408-237F-4430-903D-49994B8E1677}" type="datetime1">
              <a:rPr lang="en-US" smtClean="0"/>
              <a:t>4/6/2023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720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4355" y="1812759"/>
            <a:ext cx="4954159"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2F227ADD-898B-46CB-92A8-AC4962D20811}"/>
              </a:ext>
            </a:extLst>
          </p:cNvPr>
          <p:cNvSpPr>
            <a:spLocks noGrp="1"/>
          </p:cNvSpPr>
          <p:nvPr>
            <p:ph sz="half" idx="2"/>
          </p:nvPr>
        </p:nvSpPr>
        <p:spPr>
          <a:xfrm>
            <a:off x="6499901" y="1812759"/>
            <a:ext cx="4954159"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5270CE74-C776-041D-64BD-AF10535709E0}"/>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160678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Picture with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274C8CE4-6594-4434-AA7B-C5DDAFBE02A0}" type="datetime1">
              <a:rPr lang="en-US" smtClean="0"/>
              <a:t>4/6/2023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684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7981" y="1812759"/>
            <a:ext cx="10905457" cy="4088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14BBFE9-AB19-A71F-0BA3-35C9C3F3F144}"/>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23432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_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C21F8EC-6CCD-434E-925E-0A9FF574DA19}"/>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a:t>Click icon to add picture</a:t>
            </a:r>
            <a:endParaRPr lang="en-US" dirty="0"/>
          </a:p>
        </p:txBody>
      </p:sp>
      <p:sp>
        <p:nvSpPr>
          <p:cNvPr id="8" name="Title 7"/>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4" name="Content Placeholder 3"/>
          <p:cNvSpPr>
            <a:spLocks noGrp="1"/>
          </p:cNvSpPr>
          <p:nvPr>
            <p:ph sz="half" idx="2"/>
          </p:nvPr>
        </p:nvSpPr>
        <p:spPr>
          <a:xfrm>
            <a:off x="1097280" y="2464540"/>
            <a:ext cx="10058400"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 name="Straight Connector 4">
            <a:extLst>
              <a:ext uri="{FF2B5EF4-FFF2-40B4-BE49-F238E27FC236}">
                <a16:creationId xmlns:a16="http://schemas.microsoft.com/office/drawing/2014/main" id="{18DEBF4F-95EE-485E-BCD1-56682C51B64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31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F1064CC3-3A25-40C5-8F52-C7B371775282}" type="datetime1">
              <a:rPr lang="en-US" smtClean="0"/>
              <a:t>4/6/2023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TEACH A COURSE</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6" name="Picture Placeholder 5">
            <a:extLst>
              <a:ext uri="{FF2B5EF4-FFF2-40B4-BE49-F238E27FC236}">
                <a16:creationId xmlns:a16="http://schemas.microsoft.com/office/drawing/2014/main" id="{C85C68E9-6B5E-46D9-AAB7-BE93B1378B84}"/>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a:t>Click icon to add picture</a:t>
            </a:r>
            <a:endParaRPr lang="en-US" dirty="0"/>
          </a:p>
        </p:txBody>
      </p:sp>
      <p:sp>
        <p:nvSpPr>
          <p:cNvPr id="7" name="Title 7">
            <a:extLst>
              <a:ext uri="{FF2B5EF4-FFF2-40B4-BE49-F238E27FC236}">
                <a16:creationId xmlns:a16="http://schemas.microsoft.com/office/drawing/2014/main" id="{7DEE74D2-9B60-4DE8-9A31-91D3CBA8DC64}"/>
              </a:ext>
            </a:extLst>
          </p:cNvPr>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390A09A4-2667-45F1-9F4E-37A50F1F58BA}"/>
              </a:ext>
            </a:extLst>
          </p:cNvPr>
          <p:cNvSpPr>
            <a:spLocks noGrp="1"/>
          </p:cNvSpPr>
          <p:nvPr>
            <p:ph sz="half" idx="2"/>
          </p:nvPr>
        </p:nvSpPr>
        <p:spPr>
          <a:xfrm>
            <a:off x="1080347" y="2346008"/>
            <a:ext cx="10058400" cy="3748194"/>
          </a:xfrm>
        </p:spPr>
        <p:txBody>
          <a:bodyPr numCol="2" spcCol="540000">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CA14E254-0C82-4865-9922-29444D17B57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973B83DE-23C5-6AA4-2B8F-8E0E32D1CA4B}"/>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85106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C6553904-8E92-4E81-A5F1-2FE23324A701}" type="datetime1">
              <a:rPr lang="en-US" smtClean="0"/>
              <a:t>4/6/2023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TEACH A COURSE</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7" name="Rectangle 6">
            <a:extLst>
              <a:ext uri="{FF2B5EF4-FFF2-40B4-BE49-F238E27FC236}">
                <a16:creationId xmlns:a16="http://schemas.microsoft.com/office/drawing/2014/main" id="{BCD55B4A-8737-6C0A-2BA0-DB9E59930EC0}"/>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92184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F6F61582-894B-4548-8F6A-77DD222024CA}" type="datetime1">
              <a:rPr lang="en-US" smtClean="0"/>
              <a:t>4/6/2023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TEACH A COURSE</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3" name="Rectangle 2">
            <a:extLst>
              <a:ext uri="{FF2B5EF4-FFF2-40B4-BE49-F238E27FC236}">
                <a16:creationId xmlns:a16="http://schemas.microsoft.com/office/drawing/2014/main" id="{F4FDB0A4-F64B-3AE3-7405-F96FA0F71452}"/>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62017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BCE8B62D-7B77-49C5-A369-DA7962108BC9}" type="datetime1">
              <a:rPr lang="en-US" smtClean="0"/>
              <a:t>4/6/2023</a:t>
            </a:fld>
            <a:endParaRPr lang="en-US" dirty="0"/>
          </a:p>
        </p:txBody>
      </p:sp>
      <p:sp>
        <p:nvSpPr>
          <p:cNvPr id="5" name="Footer Placeholder 4"/>
          <p:cNvSpPr>
            <a:spLocks noGrp="1"/>
          </p:cNvSpPr>
          <p:nvPr>
            <p:ph type="ftr" sz="quarter" idx="3"/>
          </p:nvPr>
        </p:nvSpPr>
        <p:spPr>
          <a:xfrm>
            <a:off x="643051" y="6446838"/>
            <a:ext cx="6818262" cy="365125"/>
          </a:xfrm>
          <a:prstGeom prst="rect">
            <a:avLst/>
          </a:prstGeom>
        </p:spPr>
        <p:txBody>
          <a:bodyPr vert="horz" lIns="91440" tIns="45720" rIns="91440" bIns="45720" rtlCol="0" anchor="ctr"/>
          <a:lstStyle>
            <a:lvl1pPr algn="l">
              <a:defRPr sz="900" cap="all" baseline="0">
                <a:solidFill>
                  <a:schemeClr val="accent1">
                    <a:lumMod val="40000"/>
                    <a:lumOff val="60000"/>
                  </a:schemeClr>
                </a:solidFill>
              </a:defRPr>
            </a:lvl1pPr>
          </a:lstStyle>
          <a:p>
            <a:r>
              <a:rPr lang="en-US" dirty="0"/>
              <a:t>TEACH A COURSE</a:t>
            </a:r>
          </a:p>
        </p:txBody>
      </p:sp>
      <p:sp>
        <p:nvSpPr>
          <p:cNvPr id="6" name="Slide Number Placeholder 5"/>
          <p:cNvSpPr>
            <a:spLocks noGrp="1"/>
          </p:cNvSpPr>
          <p:nvPr>
            <p:ph type="sldNum" sz="quarter" idx="4"/>
          </p:nvPr>
        </p:nvSpPr>
        <p:spPr>
          <a:xfrm>
            <a:off x="10930596" y="6446838"/>
            <a:ext cx="617912"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34DB337-642A-353C-1E06-B91F0AA7EE2E}"/>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68232827"/>
      </p:ext>
    </p:extLst>
  </p:cSld>
  <p:clrMap bg1="lt1" tx1="dk1" bg2="lt2" tx2="dk2" accent1="accent1" accent2="accent2" accent3="accent3" accent4="accent4" accent5="accent5" accent6="accent6" hlink="hlink" folHlink="folHlink"/>
  <p:sldLayoutIdLst>
    <p:sldLayoutId id="2147483714" r:id="rId1"/>
    <p:sldLayoutId id="2147483734" r:id="rId2"/>
    <p:sldLayoutId id="2147483728" r:id="rId3"/>
    <p:sldLayoutId id="2147483740" r:id="rId4"/>
    <p:sldLayoutId id="2147483741" r:id="rId5"/>
    <p:sldLayoutId id="2147483735" r:id="rId6"/>
    <p:sldLayoutId id="2147483738" r:id="rId7"/>
    <p:sldLayoutId id="2147483730" r:id="rId8"/>
    <p:sldLayoutId id="2147483731" r:id="rId9"/>
    <p:sldLayoutId id="2147483732" r:id="rId10"/>
    <p:sldLayoutId id="2147483736" r:id="rId11"/>
    <p:sldLayoutId id="2147483737" r:id="rId12"/>
    <p:sldLayoutId id="2147483733" r:id="rId13"/>
    <p:sldLayoutId id="2147483742" r:id="rId14"/>
    <p:sldLayoutId id="2147483743" r:id="rId15"/>
  </p:sldLayoutIdLst>
  <p:hf hdr="0" dt="0"/>
  <p:txStyles>
    <p:titleStyle>
      <a:lvl1pPr algn="l" defTabSz="914400" rtl="0" eaLnBrk="1" latinLnBrk="0" hangingPunct="1">
        <a:lnSpc>
          <a:spcPct val="90000"/>
        </a:lnSpc>
        <a:spcBef>
          <a:spcPct val="0"/>
        </a:spcBef>
        <a:buNone/>
        <a:defRPr sz="3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8.jpeg"/></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4.jpeg"/></Relationships>
</file>

<file path=ppt/slides/_rels/slide3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software architecture in three dimensional space">
            <a:extLst>
              <a:ext uri="{FF2B5EF4-FFF2-40B4-BE49-F238E27FC236}">
                <a16:creationId xmlns:a16="http://schemas.microsoft.com/office/drawing/2014/main" id="{4F02A851-E843-8143-493A-675FA07AB5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5839" y="0"/>
            <a:ext cx="3566161" cy="35661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B512D56-3115-4658-A559-1918ADBF37B8}"/>
              </a:ext>
            </a:extLst>
          </p:cNvPr>
          <p:cNvSpPr>
            <a:spLocks noGrp="1"/>
          </p:cNvSpPr>
          <p:nvPr>
            <p:ph type="ctrTitle"/>
          </p:nvPr>
        </p:nvSpPr>
        <p:spPr/>
        <p:txBody>
          <a:bodyPr/>
          <a:lstStyle/>
          <a:p>
            <a:r>
              <a:rPr lang="en-US" dirty="0"/>
              <a:t>Software Engineering</a:t>
            </a:r>
          </a:p>
        </p:txBody>
      </p:sp>
      <p:sp>
        <p:nvSpPr>
          <p:cNvPr id="3" name="Subtitle 2">
            <a:extLst>
              <a:ext uri="{FF2B5EF4-FFF2-40B4-BE49-F238E27FC236}">
                <a16:creationId xmlns:a16="http://schemas.microsoft.com/office/drawing/2014/main" id="{9548BE92-E817-4C9A-B197-64FAE3ED7D63}"/>
              </a:ext>
            </a:extLst>
          </p:cNvPr>
          <p:cNvSpPr>
            <a:spLocks noGrp="1"/>
          </p:cNvSpPr>
          <p:nvPr>
            <p:ph type="subTitle" idx="1"/>
          </p:nvPr>
        </p:nvSpPr>
        <p:spPr/>
        <p:txBody>
          <a:bodyPr/>
          <a:lstStyle/>
          <a:p>
            <a:pPr algn="r"/>
            <a:r>
              <a:rPr lang="en-US" dirty="0"/>
              <a:t>WEEK 8</a:t>
            </a:r>
          </a:p>
          <a:p>
            <a:r>
              <a:rPr lang="en-US" dirty="0"/>
              <a:t>ENGR. Muhammad UMER HAROON</a:t>
            </a:r>
          </a:p>
        </p:txBody>
      </p:sp>
    </p:spTree>
    <p:extLst>
      <p:ext uri="{BB962C8B-B14F-4D97-AF65-F5344CB8AC3E}">
        <p14:creationId xmlns:p14="http://schemas.microsoft.com/office/powerpoint/2010/main" val="33406858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3"/>
          </p:nvPr>
        </p:nvSpPr>
        <p:spPr/>
        <p:txBody>
          <a:bodyPr/>
          <a:lstStyle/>
          <a:p>
            <a:endParaRPr lang="en-US"/>
          </a:p>
        </p:txBody>
      </p:sp>
      <p:pic>
        <p:nvPicPr>
          <p:cNvPr id="5" name="Picture 4"/>
          <p:cNvPicPr>
            <a:picLocks noChangeAspect="1"/>
          </p:cNvPicPr>
          <p:nvPr/>
        </p:nvPicPr>
        <p:blipFill>
          <a:blip r:embed="rId2"/>
          <a:stretch>
            <a:fillRect/>
          </a:stretch>
        </p:blipFill>
        <p:spPr>
          <a:xfrm>
            <a:off x="1097643" y="741487"/>
            <a:ext cx="9996714" cy="524021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72342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33185" y="1881809"/>
            <a:ext cx="10074571" cy="4099891"/>
          </a:xfrm>
        </p:spPr>
        <p:txBody>
          <a:bodyPr/>
          <a:lstStyle/>
          <a:p>
            <a:pPr marL="342900" indent="-342900">
              <a:buFont typeface="+mj-lt"/>
              <a:buAutoNum type="arabicPeriod"/>
            </a:pPr>
            <a:r>
              <a:rPr lang="en-US" sz="3200" dirty="0"/>
              <a:t>How is the system to be structured as a set of code units?</a:t>
            </a:r>
          </a:p>
          <a:p>
            <a:pPr marL="342900" indent="-342900">
              <a:buFont typeface="+mj-lt"/>
              <a:buAutoNum type="arabicPeriod"/>
            </a:pPr>
            <a:r>
              <a:rPr lang="en-US" sz="3200" dirty="0"/>
              <a:t>How is the system to be structured as a set of runtime components and interactions between them?</a:t>
            </a:r>
          </a:p>
          <a:p>
            <a:pPr marL="342900" indent="-342900">
              <a:buFont typeface="+mj-lt"/>
              <a:buAutoNum type="arabicPeriod"/>
            </a:pPr>
            <a:r>
              <a:rPr lang="en-US" sz="3200" dirty="0"/>
              <a:t>How is the system to relate to non-software elements in its environment? (CPU, file systems, networks, development teams, </a:t>
            </a:r>
            <a:r>
              <a:rPr lang="en-US" sz="3200" dirty="0" err="1"/>
              <a:t>etc</a:t>
            </a:r>
            <a:r>
              <a:rPr lang="en-US" sz="3200" dirty="0"/>
              <a:t>)</a:t>
            </a:r>
          </a:p>
        </p:txBody>
      </p:sp>
      <p:sp>
        <p:nvSpPr>
          <p:cNvPr id="3" name="Title 2"/>
          <p:cNvSpPr>
            <a:spLocks noGrp="1"/>
          </p:cNvSpPr>
          <p:nvPr>
            <p:ph type="title"/>
          </p:nvPr>
        </p:nvSpPr>
        <p:spPr/>
        <p:txBody>
          <a:bodyPr/>
          <a:lstStyle/>
          <a:p>
            <a:r>
              <a:rPr lang="en-US" dirty="0"/>
              <a:t>The 3 structures correspond to 3 broad types of decisions that an architectural design involves:</a:t>
            </a:r>
            <a:br>
              <a:rPr lang="en-US" dirty="0"/>
            </a:br>
            <a:endParaRPr lang="en-US" dirty="0"/>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2561496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781877" y="2120348"/>
            <a:ext cx="10389705" cy="3861352"/>
          </a:xfrm>
        </p:spPr>
        <p:txBody>
          <a:bodyPr/>
          <a:lstStyle/>
          <a:p>
            <a:pPr marL="839788" lvl="1" indent="-495300">
              <a:buFont typeface="Wingdings" panose="05000000000000000000" pitchFamily="2" charset="2"/>
              <a:buAutoNum type="arabicPeriod"/>
            </a:pPr>
            <a:r>
              <a:rPr lang="en-US" altLang="en-US" sz="2800" dirty="0"/>
              <a:t>Coding structures views (</a:t>
            </a:r>
            <a:r>
              <a:rPr lang="en-US" altLang="en-US" sz="2800" b="1" dirty="0"/>
              <a:t>modules</a:t>
            </a:r>
            <a:r>
              <a:rPr lang="en-US" altLang="en-US" sz="2800" dirty="0"/>
              <a:t>, packages, classes and relationships between them)</a:t>
            </a:r>
          </a:p>
          <a:p>
            <a:pPr marL="839788" lvl="1" indent="-495300">
              <a:buFont typeface="Wingdings" panose="05000000000000000000" pitchFamily="2" charset="2"/>
              <a:buAutoNum type="arabicPeriod"/>
            </a:pPr>
            <a:r>
              <a:rPr lang="en-US" altLang="en-US" sz="2800" dirty="0"/>
              <a:t>Run-time structures or </a:t>
            </a:r>
            <a:r>
              <a:rPr lang="en-US" altLang="en-US" sz="2800" b="1" dirty="0"/>
              <a:t>component and connector </a:t>
            </a:r>
            <a:r>
              <a:rPr lang="en-US" altLang="en-US" sz="2800" dirty="0"/>
              <a:t>structures (databases, clients, servers, and connectors indicating communication ways) </a:t>
            </a:r>
          </a:p>
          <a:p>
            <a:pPr marL="839788" lvl="1" indent="-495300">
              <a:buFont typeface="Wingdings" panose="05000000000000000000" pitchFamily="2" charset="2"/>
              <a:buAutoNum type="arabicPeriod"/>
            </a:pPr>
            <a:r>
              <a:rPr lang="en-US" altLang="en-US" sz="2800" b="1" dirty="0"/>
              <a:t>Allocation structures </a:t>
            </a:r>
            <a:r>
              <a:rPr lang="en-US" altLang="en-US" sz="2800" dirty="0"/>
              <a:t>(deployment and work break down structures)</a:t>
            </a:r>
          </a:p>
          <a:p>
            <a:endParaRPr lang="en-US" sz="2000" dirty="0"/>
          </a:p>
        </p:txBody>
      </p:sp>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990683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68877" y="2027583"/>
            <a:ext cx="11291752" cy="4516908"/>
          </a:xfrm>
        </p:spPr>
        <p:txBody>
          <a:bodyPr/>
          <a:lstStyle/>
          <a:p>
            <a:r>
              <a:rPr lang="en-US" sz="2000" dirty="0"/>
              <a:t>1. First, some structures partition systems into implementation units, we call modules. Modules are assigned specific computational responsibilities, and are the basis of work assignments for progratning teams (Team A works on the database, Team B works on the business rules, Team C works on the user interface, etc.). In large projects, these elements (modules) are subdivided for assignment to subteams. For example, the database for a large enterprise resource planning (ERP) implementation might be so complex that its implementation is split into many parts. The structure that captures that decomposition is a kind of module structure, the module decomposition structure in fact. Another kind of module structure emerges as an output of object-oriented analysis and design class diagrams. If you aggregate your modules into layers, you've created another (and very useful) module structure. Module structures are static structures, in that they focus on the way the system's functionality is divided up and assigned to implementation teams.</a:t>
            </a:r>
          </a:p>
        </p:txBody>
      </p:sp>
      <p:sp>
        <p:nvSpPr>
          <p:cNvPr id="3" name="Title 2"/>
          <p:cNvSpPr>
            <a:spLocks noGrp="1"/>
          </p:cNvSpPr>
          <p:nvPr>
            <p:ph type="title"/>
          </p:nvPr>
        </p:nvSpPr>
        <p:spPr>
          <a:xfrm>
            <a:off x="162923" y="100239"/>
            <a:ext cx="10815864" cy="830997"/>
          </a:xfrm>
        </p:spPr>
        <p:txBody>
          <a:bodyPr/>
          <a:lstStyle/>
          <a:p>
            <a:r>
              <a:rPr lang="en-US" dirty="0"/>
              <a:t> Details</a:t>
            </a:r>
          </a:p>
        </p:txBody>
      </p:sp>
      <p:pic>
        <p:nvPicPr>
          <p:cNvPr id="4" name="Picture 2" descr="Know Yourself by Leon Quinn on Dribbble">
            <a:extLst>
              <a:ext uri="{FF2B5EF4-FFF2-40B4-BE49-F238E27FC236}">
                <a16:creationId xmlns:a16="http://schemas.microsoft.com/office/drawing/2014/main" id="{E59434DC-C4DC-5E9F-0C56-2E89910EB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0557" y="-278295"/>
            <a:ext cx="4538230" cy="6207691"/>
          </a:xfrm>
          <a:prstGeom prst="ellipse">
            <a:avLst/>
          </a:prstGeom>
          <a:ln w="34925">
            <a:solidFill>
              <a:srgbClr val="FFFFFF"/>
            </a:solidFill>
          </a:ln>
          <a:effectLst>
            <a:outerShdw blurRad="317500" dir="2700000" algn="ctr">
              <a:srgbClr val="000000">
                <a:alpha val="43000"/>
              </a:srgbClr>
            </a:outerShdw>
            <a:softEdge rad="112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255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nodeType="clickEffect">
                                  <p:stCondLst>
                                    <p:cond delay="0"/>
                                  </p:stCondLst>
                                  <p:childTnLst>
                                    <p:animEffect transition="out" filter="circle(out)">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42D26BD-E1B4-621C-5B58-2FE0EE75E02A}"/>
              </a:ext>
            </a:extLst>
          </p:cNvPr>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7" name="TextBox 6">
            <a:extLst>
              <a:ext uri="{FF2B5EF4-FFF2-40B4-BE49-F238E27FC236}">
                <a16:creationId xmlns:a16="http://schemas.microsoft.com/office/drawing/2014/main" id="{B7ED55C0-55D3-4EE5-04AA-AF3E145D0488}"/>
              </a:ext>
            </a:extLst>
          </p:cNvPr>
          <p:cNvSpPr txBox="1"/>
          <p:nvPr/>
        </p:nvSpPr>
        <p:spPr>
          <a:xfrm>
            <a:off x="318052" y="1764415"/>
            <a:ext cx="11410122" cy="4154984"/>
          </a:xfrm>
          <a:prstGeom prst="rect">
            <a:avLst/>
          </a:prstGeom>
          <a:noFill/>
        </p:spPr>
        <p:txBody>
          <a:bodyPr wrap="square">
            <a:spAutoFit/>
          </a:bodyPr>
          <a:lstStyle/>
          <a:p>
            <a:endParaRPr lang="en-US" sz="2400" dirty="0"/>
          </a:p>
          <a:p>
            <a:r>
              <a:rPr lang="en-US" sz="2400" dirty="0"/>
              <a:t>2. Other structures are dynamic, meaning that they focus on the way the elements interact with each other at runtime to carry out the system's functions. Suppose the system is to be built as a set of services. The services, the infrastructure they interact with, and the synchronization and interaction relations among them form another kind of structure often used to describe a system. These services are made up of (compiled from) the programs in the various implementation units that we just described. Here we will call runtime structures component-and-connector (C&amp;C) structures. The term component is overloaded in software engineering. In our use, a component is always a runtime entity.</a:t>
            </a:r>
          </a:p>
          <a:p>
            <a:br>
              <a:rPr lang="en-US" sz="2400" dirty="0"/>
            </a:br>
            <a:endParaRPr lang="en-US" sz="2400" dirty="0"/>
          </a:p>
        </p:txBody>
      </p:sp>
      <p:pic>
        <p:nvPicPr>
          <p:cNvPr id="8" name="Picture 2" descr="Know Yourself by Leon Quinn on Dribbble">
            <a:extLst>
              <a:ext uri="{FF2B5EF4-FFF2-40B4-BE49-F238E27FC236}">
                <a16:creationId xmlns:a16="http://schemas.microsoft.com/office/drawing/2014/main" id="{D02DB5EF-A712-0468-559A-6E7EE46F54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0286" y="193005"/>
            <a:ext cx="5948501" cy="6207691"/>
          </a:xfrm>
          <a:prstGeom prst="ellipse">
            <a:avLst/>
          </a:prstGeom>
          <a:ln w="34925">
            <a:solidFill>
              <a:srgbClr val="FFFFFF"/>
            </a:solidFill>
          </a:ln>
          <a:effectLst>
            <a:outerShdw blurRad="317500" dir="2700000" algn="ctr">
              <a:srgbClr val="000000">
                <a:alpha val="43000"/>
              </a:srgbClr>
            </a:outerShdw>
            <a:softEdge rad="112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93214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nodeType="clickEffect">
                                  <p:stCondLst>
                                    <p:cond delay="0"/>
                                  </p:stCondLst>
                                  <p:childTnLst>
                                    <p:animEffect transition="out" filter="circle(out)">
                                      <p:cBhvr>
                                        <p:cTn id="6" dur="2000"/>
                                        <p:tgtEl>
                                          <p:spTgt spid="8"/>
                                        </p:tgtEl>
                                      </p:cBhvr>
                                    </p:animEffect>
                                    <p:set>
                                      <p:cBhvr>
                                        <p:cTn id="7"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75778E-2F99-281C-5F11-4629031FF749}"/>
              </a:ext>
            </a:extLst>
          </p:cNvPr>
          <p:cNvSpPr>
            <a:spLocks noGrp="1"/>
          </p:cNvSpPr>
          <p:nvPr>
            <p:ph idx="1"/>
          </p:nvPr>
        </p:nvSpPr>
        <p:spPr/>
        <p:txBody>
          <a:bodyPr/>
          <a:lstStyle/>
          <a:p>
            <a:pPr marL="0" indent="0">
              <a:buNone/>
            </a:pPr>
            <a:r>
              <a:rPr lang="en-US" dirty="0"/>
              <a:t>3. A third kind of structure describes the mapping from software </a:t>
            </a:r>
            <a:r>
              <a:rPr lang="en-US" dirty="0" err="1"/>
              <a:t>stuctures</a:t>
            </a:r>
            <a:r>
              <a:rPr lang="en-US" dirty="0"/>
              <a:t> to the system's organizational, developmental, installation, and execution environments. For example, modules are assigned to teams to develop, and assigned to places in a file structure for implementation, integration, and testing. Components are deployed onto hardware in order to execute. These mappings are called allocation structures. </a:t>
            </a:r>
          </a:p>
        </p:txBody>
      </p:sp>
      <p:sp>
        <p:nvSpPr>
          <p:cNvPr id="4" name="Slide Number Placeholder 3">
            <a:extLst>
              <a:ext uri="{FF2B5EF4-FFF2-40B4-BE49-F238E27FC236}">
                <a16:creationId xmlns:a16="http://schemas.microsoft.com/office/drawing/2014/main" id="{EDF17BAE-AB1A-C752-1E62-A433BEA98D53}"/>
              </a:ext>
            </a:extLst>
          </p:cNvPr>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5" name="Title 4">
            <a:extLst>
              <a:ext uri="{FF2B5EF4-FFF2-40B4-BE49-F238E27FC236}">
                <a16:creationId xmlns:a16="http://schemas.microsoft.com/office/drawing/2014/main" id="{831CD8A5-B52A-C5A3-B029-63CDBD8B2572}"/>
              </a:ext>
            </a:extLst>
          </p:cNvPr>
          <p:cNvSpPr>
            <a:spLocks noGrp="1"/>
          </p:cNvSpPr>
          <p:nvPr>
            <p:ph type="title"/>
          </p:nvPr>
        </p:nvSpPr>
        <p:spPr/>
        <p:txBody>
          <a:bodyPr/>
          <a:lstStyle/>
          <a:p>
            <a:endParaRPr lang="en-US"/>
          </a:p>
        </p:txBody>
      </p:sp>
      <p:pic>
        <p:nvPicPr>
          <p:cNvPr id="6" name="Picture 2" descr="Know Yourself by Leon Quinn on Dribbble">
            <a:extLst>
              <a:ext uri="{FF2B5EF4-FFF2-40B4-BE49-F238E27FC236}">
                <a16:creationId xmlns:a16="http://schemas.microsoft.com/office/drawing/2014/main" id="{25079267-7453-0F26-3E1A-39EA8D11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0286" y="193005"/>
            <a:ext cx="5948501" cy="6207691"/>
          </a:xfrm>
          <a:prstGeom prst="ellipse">
            <a:avLst/>
          </a:prstGeom>
          <a:ln w="34925">
            <a:solidFill>
              <a:srgbClr val="FFFFFF"/>
            </a:solidFill>
          </a:ln>
          <a:effectLst>
            <a:outerShdw blurRad="317500" dir="2700000" algn="ctr">
              <a:srgbClr val="000000">
                <a:alpha val="43000"/>
              </a:srgbClr>
            </a:outerShdw>
            <a:softEdge rad="112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74003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nodeType="clickEffect">
                                  <p:stCondLst>
                                    <p:cond delay="0"/>
                                  </p:stCondLst>
                                  <p:childTnLst>
                                    <p:animEffect transition="out" filter="circle(out)">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447800" y="2231274"/>
            <a:ext cx="8534400" cy="4248073"/>
          </a:xfrm>
        </p:spPr>
        <p:txBody>
          <a:bodyPr/>
          <a:lstStyle/>
          <a:p>
            <a:pPr marL="0" indent="0">
              <a:buNone/>
            </a:pPr>
            <a:r>
              <a:rPr lang="en-US" sz="2000" dirty="0"/>
              <a:t>The neurologist, the orthopedist, the hematologist, and the dermatologist all have different views of the structure of a human body .</a:t>
            </a:r>
            <a:br>
              <a:rPr lang="en-US" sz="2000" dirty="0"/>
            </a:br>
            <a:endParaRPr lang="en-US" sz="2000" dirty="0"/>
          </a:p>
        </p:txBody>
      </p:sp>
      <p:sp>
        <p:nvSpPr>
          <p:cNvPr id="3" name="Title 2"/>
          <p:cNvSpPr>
            <a:spLocks noGrp="1"/>
          </p:cNvSpPr>
          <p:nvPr>
            <p:ph type="title"/>
          </p:nvPr>
        </p:nvSpPr>
        <p:spPr/>
        <p:txBody>
          <a:bodyPr/>
          <a:lstStyle/>
          <a:p>
            <a:r>
              <a:rPr lang="en-US" sz="4000" dirty="0"/>
              <a:t>Architectural Structures and Views </a:t>
            </a:r>
            <a:br>
              <a:rPr lang="en-US" sz="4000" dirty="0"/>
            </a:br>
            <a:endParaRPr lang="en-US" sz="4000" dirty="0"/>
          </a:p>
        </p:txBody>
      </p:sp>
      <p:sp>
        <p:nvSpPr>
          <p:cNvPr id="4" name="Content Placeholder 3"/>
          <p:cNvSpPr>
            <a:spLocks noGrp="1"/>
          </p:cNvSpPr>
          <p:nvPr>
            <p:ph sz="quarter" idx="13"/>
          </p:nvPr>
        </p:nvSpPr>
        <p:spPr/>
        <p:txBody>
          <a:bodyPr/>
          <a:lstStyle/>
          <a:p>
            <a:endParaRPr lang="en-US"/>
          </a:p>
        </p:txBody>
      </p:sp>
      <p:pic>
        <p:nvPicPr>
          <p:cNvPr id="1026" name="Picture 2" descr="https://cdn.mos.cms.futurecdn.net/oqDgey5ivHTpJyEZ4ZURLU-1200-8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87852"/>
            <a:ext cx="11430000" cy="43719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25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32" fill="hold" nodeType="clickEffect">
                                  <p:stCondLst>
                                    <p:cond delay="0"/>
                                  </p:stCondLst>
                                  <p:childTnLst>
                                    <p:anim calcmode="lin" valueType="num">
                                      <p:cBhvr>
                                        <p:cTn id="6" dur="500"/>
                                        <p:tgtEl>
                                          <p:spTgt spid="1026"/>
                                        </p:tgtEl>
                                        <p:attrNameLst>
                                          <p:attrName>ppt_w</p:attrName>
                                        </p:attrNameLst>
                                      </p:cBhvr>
                                      <p:tavLst>
                                        <p:tav tm="0">
                                          <p:val>
                                            <p:strVal val="ppt_w"/>
                                          </p:val>
                                        </p:tav>
                                        <p:tav tm="100000">
                                          <p:val>
                                            <p:fltVal val="0"/>
                                          </p:val>
                                        </p:tav>
                                      </p:tavLst>
                                    </p:anim>
                                    <p:anim calcmode="lin" valueType="num">
                                      <p:cBhvr>
                                        <p:cTn id="7" dur="500"/>
                                        <p:tgtEl>
                                          <p:spTgt spid="1026"/>
                                        </p:tgtEl>
                                        <p:attrNameLst>
                                          <p:attrName>ppt_h</p:attrName>
                                        </p:attrNameLst>
                                      </p:cBhvr>
                                      <p:tavLst>
                                        <p:tav tm="0">
                                          <p:val>
                                            <p:strVal val="ppt_h"/>
                                          </p:val>
                                        </p:tav>
                                        <p:tav tm="100000">
                                          <p:val>
                                            <p:fltVal val="0"/>
                                          </p:val>
                                        </p:tav>
                                      </p:tavLst>
                                    </p:anim>
                                    <p:set>
                                      <p:cBhvr>
                                        <p:cTn id="8"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47701" y="1842051"/>
            <a:ext cx="10638608" cy="4139649"/>
          </a:xfrm>
        </p:spPr>
        <p:txBody>
          <a:bodyPr/>
          <a:lstStyle/>
          <a:p>
            <a:r>
              <a:rPr lang="en-US" sz="3200" dirty="0"/>
              <a:t>So  is the case with software. Modern systems are fequently too complex to grasp all at once. Instead, we restrict our attention at any one moment to one (or a small number) ofthe software system's structures.</a:t>
            </a:r>
          </a:p>
          <a:p>
            <a:r>
              <a:rPr lang="en-US" sz="3200" dirty="0"/>
              <a:t>To communicate meaningfully about an architecture, we must make clear which structure or structures we are discussing at the moment which view we are taking of the architecture </a:t>
            </a:r>
            <a:br>
              <a:rPr lang="en-US" sz="3200" dirty="0"/>
            </a:br>
            <a:endParaRPr lang="en-US" sz="3200"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304662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33186" y="1593669"/>
            <a:ext cx="10679248" cy="4388031"/>
          </a:xfrm>
        </p:spPr>
        <p:txBody>
          <a:bodyPr/>
          <a:lstStyle/>
          <a:p>
            <a:pPr marL="0" indent="0">
              <a:buNone/>
            </a:pPr>
            <a:r>
              <a:rPr lang="en-US" sz="2000" dirty="0"/>
              <a:t>We will be using the related terms structure and view when discussing architecture representation.</a:t>
            </a:r>
          </a:p>
          <a:p>
            <a:pPr marL="0" indent="0">
              <a:buNone/>
            </a:pPr>
            <a:br>
              <a:rPr lang="en-US" sz="2000" dirty="0"/>
            </a:br>
            <a:r>
              <a:rPr lang="en-US" sz="2800" dirty="0"/>
              <a:t>• A </a:t>
            </a:r>
            <a:r>
              <a:rPr lang="en-US" sz="4400" dirty="0"/>
              <a:t>view</a:t>
            </a:r>
            <a:r>
              <a:rPr lang="en-US" sz="2800" dirty="0"/>
              <a:t> is a representation of a coherent set of architectural elements, as written by and read by system stakeholders. It consists of a representation of a set of elements and the relations among them.</a:t>
            </a:r>
          </a:p>
          <a:p>
            <a:pPr marL="0" indent="0">
              <a:buNone/>
            </a:pPr>
            <a:br>
              <a:rPr lang="en-US" sz="2800" dirty="0"/>
            </a:br>
            <a:r>
              <a:rPr lang="en-US" sz="2800" dirty="0"/>
              <a:t>• A </a:t>
            </a:r>
            <a:r>
              <a:rPr lang="en-US" sz="4400" dirty="0"/>
              <a:t>structure</a:t>
            </a:r>
            <a:r>
              <a:rPr lang="en-US" sz="2800" dirty="0"/>
              <a:t> is the set of elements itself, as they exist in software or hardware. </a:t>
            </a:r>
            <a:br>
              <a:rPr lang="en-US" sz="2000" dirty="0"/>
            </a:br>
            <a:endParaRPr lang="en-US" sz="2000" dirty="0"/>
          </a:p>
        </p:txBody>
      </p:sp>
      <p:sp>
        <p:nvSpPr>
          <p:cNvPr id="3" name="Title 2"/>
          <p:cNvSpPr>
            <a:spLocks noGrp="1"/>
          </p:cNvSpPr>
          <p:nvPr>
            <p:ph type="title"/>
          </p:nvPr>
        </p:nvSpPr>
        <p:spPr/>
        <p:txBody>
          <a:bodyPr/>
          <a:lstStyle/>
          <a:p>
            <a:r>
              <a:rPr lang="en-US" sz="3600" dirty="0"/>
              <a:t>Structures and Views</a:t>
            </a:r>
          </a:p>
        </p:txBody>
      </p:sp>
    </p:spTree>
    <p:extLst>
      <p:ext uri="{BB962C8B-B14F-4D97-AF65-F5344CB8AC3E}">
        <p14:creationId xmlns:p14="http://schemas.microsoft.com/office/powerpoint/2010/main" val="1906116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47700" y="2160104"/>
            <a:ext cx="10801350" cy="3821596"/>
          </a:xfrm>
        </p:spPr>
        <p:txBody>
          <a:bodyPr/>
          <a:lstStyle/>
          <a:p>
            <a:r>
              <a:rPr lang="en-US" sz="2800" dirty="0"/>
              <a:t>In short, a view is a representation of a structure. For example, a module structure is the set of the system's modules and their organization. A module view is the representation of that structure, documented according to a template in a chosen notation, and used by some system stakeholders.</a:t>
            </a:r>
          </a:p>
          <a:p>
            <a:pPr marL="0" indent="0">
              <a:buNone/>
            </a:pPr>
            <a:br>
              <a:rPr lang="en-US" sz="2800" dirty="0"/>
            </a:br>
            <a:r>
              <a:rPr lang="en-US" sz="2800" i="1" dirty="0"/>
              <a:t>So: Architects design structures. They document views of those structures. </a:t>
            </a:r>
          </a:p>
        </p:txBody>
      </p:sp>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3894083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p:txBody>
          <a:bodyPr/>
          <a:lstStyle/>
          <a:p>
            <a:r>
              <a:rPr lang="en-US" dirty="0"/>
              <a:t>WEEK 8</a:t>
            </a:r>
          </a:p>
        </p:txBody>
      </p:sp>
      <p:sp>
        <p:nvSpPr>
          <p:cNvPr id="9" name="Content Placeholder 8">
            <a:extLst>
              <a:ext uri="{FF2B5EF4-FFF2-40B4-BE49-F238E27FC236}">
                <a16:creationId xmlns:a16="http://schemas.microsoft.com/office/drawing/2014/main" id="{DF7FCF50-5C03-B999-D38A-89132C29D1C3}"/>
              </a:ext>
            </a:extLst>
          </p:cNvPr>
          <p:cNvSpPr>
            <a:spLocks noGrp="1"/>
          </p:cNvSpPr>
          <p:nvPr>
            <p:ph sz="half" idx="1"/>
          </p:nvPr>
        </p:nvSpPr>
        <p:spPr/>
        <p:txBody>
          <a:bodyPr/>
          <a:lstStyle/>
          <a:p>
            <a:pPr marL="0" indent="0">
              <a:buNone/>
            </a:pPr>
            <a:endParaRPr lang="en-US" dirty="0"/>
          </a:p>
        </p:txBody>
      </p:sp>
      <p:pic>
        <p:nvPicPr>
          <p:cNvPr id="6" name="Content Placeholder 5" descr="Laptop screen with some code">
            <a:extLst>
              <a:ext uri="{FF2B5EF4-FFF2-40B4-BE49-F238E27FC236}">
                <a16:creationId xmlns:a16="http://schemas.microsoft.com/office/drawing/2014/main" id="{BF79C0FC-6A53-48FD-A2FB-DC1F7E6C6B6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p:blipFill>
        <p:spPr>
          <a:xfrm>
            <a:off x="6777180" y="2120900"/>
            <a:ext cx="4117691" cy="3748088"/>
          </a:xfrm>
        </p:spPr>
      </p:pic>
      <p:sp>
        <p:nvSpPr>
          <p:cNvPr id="5" name="Slide Number Placeholder 4">
            <a:extLst>
              <a:ext uri="{FF2B5EF4-FFF2-40B4-BE49-F238E27FC236}">
                <a16:creationId xmlns:a16="http://schemas.microsoft.com/office/drawing/2014/main" id="{486B821F-B541-46B1-BC2A-76D9C1FC48EB}"/>
              </a:ext>
            </a:extLst>
          </p:cNvPr>
          <p:cNvSpPr>
            <a:spLocks noGrp="1"/>
          </p:cNvSpPr>
          <p:nvPr>
            <p:ph type="sldNum" sz="quarter" idx="12"/>
          </p:nvPr>
        </p:nvSpPr>
        <p:spPr/>
        <p:txBody>
          <a:bodyPr/>
          <a:lstStyle/>
          <a:p>
            <a:fld id="{3A98EE3D-8CD1-4C3F-BD1C-C98C9596463C}" type="slidenum">
              <a:rPr lang="en-US" smtClean="0"/>
              <a:pPr/>
              <a:t>2</a:t>
            </a:fld>
            <a:endParaRPr lang="en-US" dirty="0"/>
          </a:p>
        </p:txBody>
      </p:sp>
    </p:spTree>
    <p:extLst>
      <p:ext uri="{BB962C8B-B14F-4D97-AF65-F5344CB8AC3E}">
        <p14:creationId xmlns:p14="http://schemas.microsoft.com/office/powerpoint/2010/main" val="330971913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47700" y="1045029"/>
            <a:ext cx="9448800" cy="4936671"/>
          </a:xfrm>
        </p:spPr>
        <p:txBody>
          <a:bodyPr/>
          <a:lstStyle/>
          <a:p>
            <a:pPr marL="0" indent="0">
              <a:buNone/>
            </a:pPr>
            <a:r>
              <a:rPr lang="en-US" sz="2800" dirty="0"/>
              <a:t> Architecture also means different things to different stakeholders. </a:t>
            </a:r>
          </a:p>
          <a:p>
            <a:r>
              <a:rPr lang="en-US" sz="2800" dirty="0"/>
              <a:t> For example, </a:t>
            </a:r>
          </a:p>
          <a:p>
            <a:pPr marL="0" indent="0">
              <a:buNone/>
            </a:pPr>
            <a:endParaRPr lang="en-US" sz="2800" dirty="0"/>
          </a:p>
          <a:p>
            <a:pPr marL="0" indent="0">
              <a:buNone/>
            </a:pPr>
            <a:r>
              <a:rPr lang="en-US" sz="2800" dirty="0"/>
              <a:t>• a Network Engineer would only be interested in the hardware and network configuration of the system; </a:t>
            </a:r>
          </a:p>
          <a:p>
            <a:pPr marL="0" indent="0">
              <a:buNone/>
            </a:pPr>
            <a:r>
              <a:rPr lang="en-US" sz="2800" dirty="0"/>
              <a:t>• a Project Manager in the key components to be developed and their timelines; </a:t>
            </a:r>
          </a:p>
          <a:p>
            <a:pPr marL="0" indent="0">
              <a:buNone/>
            </a:pPr>
            <a:r>
              <a:rPr lang="en-US" sz="2800" dirty="0"/>
              <a:t>• a Developer in classes that make up a component; and </a:t>
            </a:r>
          </a:p>
          <a:p>
            <a:pPr marL="0" indent="0">
              <a:buNone/>
            </a:pPr>
            <a:r>
              <a:rPr lang="en-US" sz="2800" dirty="0"/>
              <a:t>• a Tester in testable scenarios.</a:t>
            </a:r>
          </a:p>
        </p:txBody>
      </p:sp>
      <p:sp>
        <p:nvSpPr>
          <p:cNvPr id="3" name="Title 2"/>
          <p:cNvSpPr>
            <a:spLocks noGrp="1"/>
          </p:cNvSpPr>
          <p:nvPr>
            <p:ph type="title"/>
          </p:nvPr>
        </p:nvSpPr>
        <p:spPr>
          <a:xfrm>
            <a:off x="647700" y="256994"/>
            <a:ext cx="10815864" cy="487590"/>
          </a:xfrm>
        </p:spPr>
        <p:txBody>
          <a:bodyPr/>
          <a:lstStyle/>
          <a:p>
            <a:r>
              <a:rPr lang="en-US" sz="3200" b="1" dirty="0"/>
              <a:t>Different stakeholders – different prospective</a:t>
            </a:r>
          </a:p>
        </p:txBody>
      </p:sp>
    </p:spTree>
    <p:extLst>
      <p:ext uri="{BB962C8B-B14F-4D97-AF65-F5344CB8AC3E}">
        <p14:creationId xmlns:p14="http://schemas.microsoft.com/office/powerpoint/2010/main" val="3128818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33186" y="1388437"/>
            <a:ext cx="10815864" cy="4593264"/>
          </a:xfrm>
        </p:spPr>
        <p:txBody>
          <a:bodyPr/>
          <a:lstStyle/>
          <a:p>
            <a:r>
              <a:rPr lang="en-US" sz="3600" dirty="0"/>
              <a:t>Solution came from “4+1” view model </a:t>
            </a:r>
          </a:p>
          <a:p>
            <a:pPr marL="0" indent="0">
              <a:buNone/>
            </a:pPr>
            <a:r>
              <a:rPr lang="en-US" sz="3600" dirty="0"/>
              <a:t>• The views are used to describe the system from the viewpoint of different stakeholders, such as end-users, developers and project managers. </a:t>
            </a:r>
          </a:p>
          <a:p>
            <a:pPr marL="0" indent="0">
              <a:buNone/>
            </a:pPr>
            <a:r>
              <a:rPr lang="en-US" sz="3600" dirty="0"/>
              <a:t>• Suitable for large and challenging architectures </a:t>
            </a:r>
          </a:p>
          <a:p>
            <a:pPr marL="0" indent="0">
              <a:buNone/>
            </a:pPr>
            <a:r>
              <a:rPr lang="en-US" sz="3600" dirty="0"/>
              <a:t>• Describe different aspects of the system into different views. </a:t>
            </a:r>
          </a:p>
          <a:p>
            <a:pPr marL="0" indent="0">
              <a:buNone/>
            </a:pPr>
            <a:endParaRPr lang="en-US" sz="3600" dirty="0"/>
          </a:p>
        </p:txBody>
      </p:sp>
      <p:sp>
        <p:nvSpPr>
          <p:cNvPr id="3" name="Title 2"/>
          <p:cNvSpPr>
            <a:spLocks noGrp="1"/>
          </p:cNvSpPr>
          <p:nvPr>
            <p:ph type="title"/>
          </p:nvPr>
        </p:nvSpPr>
        <p:spPr/>
        <p:txBody>
          <a:bodyPr/>
          <a:lstStyle/>
          <a:p>
            <a:r>
              <a:rPr lang="en-US" sz="4800" dirty="0"/>
              <a:t>Solution</a:t>
            </a:r>
          </a:p>
        </p:txBody>
      </p:sp>
    </p:spTree>
    <p:extLst>
      <p:ext uri="{BB962C8B-B14F-4D97-AF65-F5344CB8AC3E}">
        <p14:creationId xmlns:p14="http://schemas.microsoft.com/office/powerpoint/2010/main" val="3919246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33186" y="2036618"/>
            <a:ext cx="10815864" cy="3945082"/>
          </a:xfrm>
        </p:spPr>
        <p:txBody>
          <a:bodyPr/>
          <a:lstStyle/>
          <a:p>
            <a:pPr marL="0" indent="0">
              <a:buNone/>
            </a:pPr>
            <a:r>
              <a:rPr lang="en-US" sz="3200" dirty="0"/>
              <a:t>(Why?) Because different stakeholders have different aspects </a:t>
            </a:r>
          </a:p>
          <a:p>
            <a:pPr marL="0" indent="0">
              <a:buNone/>
            </a:pPr>
            <a:r>
              <a:rPr lang="en-US" sz="3200" dirty="0"/>
              <a:t>• DEVELOPERS – Aspects of Systems like classes </a:t>
            </a:r>
          </a:p>
          <a:p>
            <a:pPr marL="0" indent="0">
              <a:buNone/>
            </a:pPr>
            <a:r>
              <a:rPr lang="en-US" sz="3200" dirty="0"/>
              <a:t>• SYSTEM ADMINISTRATOR – Deployment, hardware and network configuration </a:t>
            </a:r>
          </a:p>
          <a:p>
            <a:pPr marL="0" indent="0">
              <a:buNone/>
            </a:pPr>
            <a:r>
              <a:rPr lang="en-US" sz="3200" dirty="0"/>
              <a:t>• TESTER , PM, CUSTOMER -- ??? • “4+1” view model provides a “better organization with better separation of concern”.</a:t>
            </a:r>
          </a:p>
          <a:p>
            <a:pPr marL="0" indent="0">
              <a:buNone/>
            </a:pPr>
            <a:endParaRPr lang="en-US" sz="3200" dirty="0"/>
          </a:p>
        </p:txBody>
      </p:sp>
    </p:spTree>
    <p:extLst>
      <p:ext uri="{BB962C8B-B14F-4D97-AF65-F5344CB8AC3E}">
        <p14:creationId xmlns:p14="http://schemas.microsoft.com/office/powerpoint/2010/main" val="1198075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33186" y="1953491"/>
            <a:ext cx="10815864" cy="4028209"/>
          </a:xfrm>
        </p:spPr>
        <p:txBody>
          <a:bodyPr/>
          <a:lstStyle/>
          <a:p>
            <a:pPr algn="just">
              <a:defRPr/>
            </a:pPr>
            <a:r>
              <a:rPr lang="en-US" altLang="en-US" sz="2400" b="1" dirty="0"/>
              <a:t>Use case view</a:t>
            </a:r>
            <a:r>
              <a:rPr lang="en-US" altLang="en-US" sz="2400" dirty="0"/>
              <a:t> - Encompass the use cases that describe the behavior of the system as seen by its end users, analysts, and testers</a:t>
            </a:r>
            <a:endParaRPr lang="en-US" altLang="en-US" sz="2400" b="1" dirty="0"/>
          </a:p>
          <a:p>
            <a:pPr algn="just">
              <a:defRPr/>
            </a:pPr>
            <a:r>
              <a:rPr lang="en-US" altLang="en-US" sz="2400" b="1" dirty="0"/>
              <a:t>Logical view</a:t>
            </a:r>
            <a:r>
              <a:rPr lang="en-US" altLang="en-US" sz="2400" dirty="0"/>
              <a:t> - Encompass the classes, interfaces, and collaborations that form the vocabulary of the problem and its solution</a:t>
            </a:r>
            <a:endParaRPr lang="en-US" altLang="en-US" sz="2400" b="1" dirty="0"/>
          </a:p>
          <a:p>
            <a:pPr algn="just">
              <a:defRPr/>
            </a:pPr>
            <a:r>
              <a:rPr lang="en-US" altLang="en-US" sz="2400" b="1" dirty="0"/>
              <a:t>Process view</a:t>
            </a:r>
            <a:r>
              <a:rPr lang="en-US" altLang="en-US" sz="2400" dirty="0"/>
              <a:t> - Encompass the processes that form the system's concurrency and synchronization mechanisms</a:t>
            </a:r>
            <a:endParaRPr lang="en-US" altLang="en-US" sz="2400" b="1" dirty="0"/>
          </a:p>
          <a:p>
            <a:pPr algn="just">
              <a:defRPr/>
            </a:pPr>
            <a:r>
              <a:rPr lang="en-US" altLang="en-US" sz="2400" b="1" dirty="0"/>
              <a:t>Development view</a:t>
            </a:r>
            <a:r>
              <a:rPr lang="en-US" altLang="en-US" sz="2400" dirty="0"/>
              <a:t> - Encompass the components and files that are used to assemble and release the physical system</a:t>
            </a:r>
            <a:endParaRPr lang="en-US" altLang="en-US" sz="2400" b="1" dirty="0"/>
          </a:p>
          <a:p>
            <a:pPr algn="just">
              <a:defRPr/>
            </a:pPr>
            <a:r>
              <a:rPr lang="en-US" altLang="en-US" sz="2400" b="1" dirty="0"/>
              <a:t>Physical view</a:t>
            </a:r>
            <a:r>
              <a:rPr lang="en-US" altLang="en-US" sz="2400" dirty="0"/>
              <a:t> - Encompass the nodes that form the system's hardware topology on which the system executes</a:t>
            </a:r>
          </a:p>
          <a:p>
            <a:endParaRPr lang="en-US" sz="2400" dirty="0"/>
          </a:p>
        </p:txBody>
      </p:sp>
      <p:sp>
        <p:nvSpPr>
          <p:cNvPr id="3" name="Title 2"/>
          <p:cNvSpPr>
            <a:spLocks noGrp="1"/>
          </p:cNvSpPr>
          <p:nvPr>
            <p:ph type="title"/>
          </p:nvPr>
        </p:nvSpPr>
        <p:spPr/>
        <p:txBody>
          <a:bodyPr/>
          <a:lstStyle/>
          <a:p>
            <a:r>
              <a:rPr lang="en-CA" altLang="en-US" dirty="0"/>
              <a:t>For each view, the architects can pick a certain architectural style</a:t>
            </a:r>
            <a:br>
              <a:rPr lang="en-CA" altLang="en-US" dirty="0"/>
            </a:br>
            <a:endParaRPr lang="en-US" dirty="0"/>
          </a:p>
        </p:txBody>
      </p:sp>
      <p:sp>
        <p:nvSpPr>
          <p:cNvPr id="4" name="&quot;Not Allowed&quot; Symbol 3">
            <a:extLst>
              <a:ext uri="{FF2B5EF4-FFF2-40B4-BE49-F238E27FC236}">
                <a16:creationId xmlns:a16="http://schemas.microsoft.com/office/drawing/2014/main" id="{2BADB9EB-C70F-DCE9-307E-A957C9CAC49E}"/>
              </a:ext>
            </a:extLst>
          </p:cNvPr>
          <p:cNvSpPr/>
          <p:nvPr/>
        </p:nvSpPr>
        <p:spPr>
          <a:xfrm>
            <a:off x="3090382" y="400360"/>
            <a:ext cx="6509857" cy="6057280"/>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solidFill>
                <a:schemeClr val="tx1"/>
              </a:solidFill>
            </a:endParaRPr>
          </a:p>
        </p:txBody>
      </p:sp>
    </p:spTree>
    <p:extLst>
      <p:ext uri="{BB962C8B-B14F-4D97-AF65-F5344CB8AC3E}">
        <p14:creationId xmlns:p14="http://schemas.microsoft.com/office/powerpoint/2010/main" val="3934501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3"/>
          </p:nvPr>
        </p:nvSpPr>
        <p:spPr/>
        <p:txBody>
          <a:bodyPr/>
          <a:lstStyle/>
          <a:p>
            <a:endParaRPr lang="en-US"/>
          </a:p>
        </p:txBody>
      </p:sp>
      <p:pic>
        <p:nvPicPr>
          <p:cNvPr id="2050" name="Picture 2" descr="https://upload.wikimedia.org/wikipedia/commons/thumb/e/e6/4%2B1_Architectural_View_Model.svg/354px-4%2B1_Architectural_View_Mode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0824" y="972937"/>
            <a:ext cx="7176951" cy="4703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336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FC6EF9-7181-6D68-4EDC-B6C6A548EB09}"/>
              </a:ext>
            </a:extLst>
          </p:cNvPr>
          <p:cNvSpPr>
            <a:spLocks noGrp="1"/>
          </p:cNvSpPr>
          <p:nvPr>
            <p:ph idx="1"/>
          </p:nvPr>
        </p:nvSpPr>
        <p:spPr/>
        <p:txBody>
          <a:bodyPr/>
          <a:lstStyle/>
          <a:p>
            <a:r>
              <a:rPr lang="en-US" dirty="0"/>
              <a:t>Logical View: The logical view is concerned with the system’s functionality as it pertains to end-users. </a:t>
            </a:r>
          </a:p>
          <a:p>
            <a:r>
              <a:rPr lang="en-US" b="1" dirty="0"/>
              <a:t>Class diagrams and state diagrams </a:t>
            </a:r>
            <a:r>
              <a:rPr lang="en-US" dirty="0"/>
              <a:t>are examples of UML diagrams that are used to depict the logical view.</a:t>
            </a:r>
          </a:p>
          <a:p>
            <a:endParaRPr lang="en-US" dirty="0"/>
          </a:p>
        </p:txBody>
      </p:sp>
      <p:sp>
        <p:nvSpPr>
          <p:cNvPr id="4" name="Slide Number Placeholder 3">
            <a:extLst>
              <a:ext uri="{FF2B5EF4-FFF2-40B4-BE49-F238E27FC236}">
                <a16:creationId xmlns:a16="http://schemas.microsoft.com/office/drawing/2014/main" id="{B596DAC7-893F-EA2F-130F-4E8811A7C6C5}"/>
              </a:ext>
            </a:extLst>
          </p:cNvPr>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5" name="Title 4">
            <a:extLst>
              <a:ext uri="{FF2B5EF4-FFF2-40B4-BE49-F238E27FC236}">
                <a16:creationId xmlns:a16="http://schemas.microsoft.com/office/drawing/2014/main" id="{90DEA13C-53B6-7DD4-0452-B8F7923C534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90800378"/>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C14C05-3740-3208-C97B-D393414A7121}"/>
              </a:ext>
            </a:extLst>
          </p:cNvPr>
          <p:cNvSpPr>
            <a:spLocks noGrp="1"/>
          </p:cNvSpPr>
          <p:nvPr>
            <p:ph idx="1"/>
          </p:nvPr>
        </p:nvSpPr>
        <p:spPr/>
        <p:txBody>
          <a:bodyPr/>
          <a:lstStyle/>
          <a:p>
            <a:r>
              <a:rPr lang="en-US" dirty="0"/>
              <a:t>Process View: The process view focuses on the </a:t>
            </a:r>
            <a:r>
              <a:rPr lang="en-US" b="1" dirty="0"/>
              <a:t>system’s run-time behavior </a:t>
            </a:r>
            <a:r>
              <a:rPr lang="en-US" dirty="0"/>
              <a:t>and deals with the system’s dynamic elements. It explains the system processes and how they communicate. Concurrency, distribution, integrator, performance, and scalability are all addressed in the process view. The </a:t>
            </a:r>
            <a:r>
              <a:rPr lang="en-US" b="1" dirty="0"/>
              <a:t>sequence diagram</a:t>
            </a:r>
            <a:r>
              <a:rPr lang="en-US" dirty="0"/>
              <a:t>, communication diagram, and </a:t>
            </a:r>
            <a:r>
              <a:rPr lang="en-US" b="1" dirty="0"/>
              <a:t>activity diagram </a:t>
            </a:r>
            <a:r>
              <a:rPr lang="en-US" dirty="0"/>
              <a:t>are all UML diagrams that can be used to describe a process view.</a:t>
            </a:r>
          </a:p>
        </p:txBody>
      </p:sp>
      <p:sp>
        <p:nvSpPr>
          <p:cNvPr id="3" name="Footer Placeholder 2">
            <a:extLst>
              <a:ext uri="{FF2B5EF4-FFF2-40B4-BE49-F238E27FC236}">
                <a16:creationId xmlns:a16="http://schemas.microsoft.com/office/drawing/2014/main" id="{FBAF9FCC-7469-62AB-8F51-313A1B97EFFB}"/>
              </a:ext>
            </a:extLst>
          </p:cNvPr>
          <p:cNvSpPr>
            <a:spLocks noGrp="1"/>
          </p:cNvSpPr>
          <p:nvPr>
            <p:ph type="ftr" sz="quarter" idx="11"/>
          </p:nvPr>
        </p:nvSpPr>
        <p:spPr/>
        <p:txBody>
          <a:bodyPr/>
          <a:lstStyle/>
          <a:p>
            <a:pPr>
              <a:defRPr/>
            </a:pPr>
            <a:endParaRPr lang="en-US" dirty="0"/>
          </a:p>
        </p:txBody>
      </p:sp>
      <p:sp>
        <p:nvSpPr>
          <p:cNvPr id="4" name="Slide Number Placeholder 3">
            <a:extLst>
              <a:ext uri="{FF2B5EF4-FFF2-40B4-BE49-F238E27FC236}">
                <a16:creationId xmlns:a16="http://schemas.microsoft.com/office/drawing/2014/main" id="{48FEB522-66F0-753F-FAEB-ED7F3ED004CE}"/>
              </a:ext>
            </a:extLst>
          </p:cNvPr>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
        <p:nvSpPr>
          <p:cNvPr id="5" name="Title 4">
            <a:extLst>
              <a:ext uri="{FF2B5EF4-FFF2-40B4-BE49-F238E27FC236}">
                <a16:creationId xmlns:a16="http://schemas.microsoft.com/office/drawing/2014/main" id="{F05362E5-9245-F7C8-FEC0-8FE51F3BA57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173669638"/>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3A25B8-8C99-C6FB-7964-C52194C445C7}"/>
              </a:ext>
            </a:extLst>
          </p:cNvPr>
          <p:cNvSpPr>
            <a:spLocks noGrp="1"/>
          </p:cNvSpPr>
          <p:nvPr>
            <p:ph idx="1"/>
          </p:nvPr>
        </p:nvSpPr>
        <p:spPr/>
        <p:txBody>
          <a:bodyPr/>
          <a:lstStyle/>
          <a:p>
            <a:r>
              <a:rPr lang="en-US" dirty="0"/>
              <a:t>Development View: The development view depicts a system from the standpoint of a programmer and is concerned with software administration. The </a:t>
            </a:r>
            <a:r>
              <a:rPr lang="en-US" i="1" dirty="0"/>
              <a:t>implementation view </a:t>
            </a:r>
            <a:r>
              <a:rPr lang="en-US" dirty="0"/>
              <a:t>is another name for this view. It describes system components using the </a:t>
            </a:r>
            <a:r>
              <a:rPr lang="en-US" b="1" dirty="0"/>
              <a:t>UML Component diagram</a:t>
            </a:r>
            <a:r>
              <a:rPr lang="en-US" dirty="0"/>
              <a:t>. The Package diagram is one of the UML diagrams used to depict the development view.</a:t>
            </a:r>
          </a:p>
        </p:txBody>
      </p:sp>
      <p:sp>
        <p:nvSpPr>
          <p:cNvPr id="4" name="Slide Number Placeholder 3">
            <a:extLst>
              <a:ext uri="{FF2B5EF4-FFF2-40B4-BE49-F238E27FC236}">
                <a16:creationId xmlns:a16="http://schemas.microsoft.com/office/drawing/2014/main" id="{BF1D71F1-AF0A-AEC3-5972-7F502662B736}"/>
              </a:ext>
            </a:extLst>
          </p:cNvPr>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5" name="Title 4">
            <a:extLst>
              <a:ext uri="{FF2B5EF4-FFF2-40B4-BE49-F238E27FC236}">
                <a16:creationId xmlns:a16="http://schemas.microsoft.com/office/drawing/2014/main" id="{9213E722-CD24-9905-9CCA-B824752CB266}"/>
              </a:ext>
            </a:extLst>
          </p:cNvPr>
          <p:cNvSpPr>
            <a:spLocks noGrp="1"/>
          </p:cNvSpPr>
          <p:nvPr>
            <p:ph type="title"/>
          </p:nvPr>
        </p:nvSpPr>
        <p:spPr/>
        <p:txBody>
          <a:bodyPr/>
          <a:lstStyle/>
          <a:p>
            <a:endParaRPr lang="en-US"/>
          </a:p>
        </p:txBody>
      </p:sp>
      <p:pic>
        <p:nvPicPr>
          <p:cNvPr id="1026" name="Picture 2" descr="enter image description here">
            <a:extLst>
              <a:ext uri="{FF2B5EF4-FFF2-40B4-BE49-F238E27FC236}">
                <a16:creationId xmlns:a16="http://schemas.microsoft.com/office/drawing/2014/main" id="{43E967C4-1546-CFD9-23F4-109E73CCC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527" y="3810"/>
            <a:ext cx="4514850" cy="3467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nter image description here">
            <a:extLst>
              <a:ext uri="{FF2B5EF4-FFF2-40B4-BE49-F238E27FC236}">
                <a16:creationId xmlns:a16="http://schemas.microsoft.com/office/drawing/2014/main" id="{A75EEE33-05CC-EF6B-2D83-7E4318D48C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5225" y="286603"/>
            <a:ext cx="4067175" cy="37623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ML Package Diagram | EdrawMax">
            <a:extLst>
              <a:ext uri="{FF2B5EF4-FFF2-40B4-BE49-F238E27FC236}">
                <a16:creationId xmlns:a16="http://schemas.microsoft.com/office/drawing/2014/main" id="{62C93947-44E5-9010-82E9-0BCE32ACD0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5500" y="842963"/>
            <a:ext cx="8001000" cy="517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35767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randombar(horizontal)">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 calcmode="lin" valueType="num">
                                      <p:cBhvr>
                                        <p:cTn id="17" dur="500" fill="hold"/>
                                        <p:tgtEl>
                                          <p:spTgt spid="1030"/>
                                        </p:tgtEl>
                                        <p:attrNameLst>
                                          <p:attrName>ppt_w</p:attrName>
                                        </p:attrNameLst>
                                      </p:cBhvr>
                                      <p:tavLst>
                                        <p:tav tm="0">
                                          <p:val>
                                            <p:fltVal val="0"/>
                                          </p:val>
                                        </p:tav>
                                        <p:tav tm="100000">
                                          <p:val>
                                            <p:strVal val="#ppt_w"/>
                                          </p:val>
                                        </p:tav>
                                      </p:tavLst>
                                    </p:anim>
                                    <p:anim calcmode="lin" valueType="num">
                                      <p:cBhvr>
                                        <p:cTn id="18" dur="500" fill="hold"/>
                                        <p:tgtEl>
                                          <p:spTgt spid="1030"/>
                                        </p:tgtEl>
                                        <p:attrNameLst>
                                          <p:attrName>ppt_h</p:attrName>
                                        </p:attrNameLst>
                                      </p:cBhvr>
                                      <p:tavLst>
                                        <p:tav tm="0">
                                          <p:val>
                                            <p:fltVal val="0"/>
                                          </p:val>
                                        </p:tav>
                                        <p:tav tm="100000">
                                          <p:val>
                                            <p:strVal val="#ppt_h"/>
                                          </p:val>
                                        </p:tav>
                                      </p:tavLst>
                                    </p:anim>
                                    <p:animEffect transition="in" filter="fade">
                                      <p:cBhvr>
                                        <p:cTn id="19" dur="500"/>
                                        <p:tgtEl>
                                          <p:spTgt spid="1030"/>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xit" presetSubtype="10" fill="hold" nodeType="clickEffect">
                                  <p:stCondLst>
                                    <p:cond delay="0"/>
                                  </p:stCondLst>
                                  <p:childTnLst>
                                    <p:animEffect transition="out" filter="randombar(horizontal)">
                                      <p:cBhvr>
                                        <p:cTn id="23" dur="500"/>
                                        <p:tgtEl>
                                          <p:spTgt spid="1030"/>
                                        </p:tgtEl>
                                      </p:cBhvr>
                                    </p:animEffect>
                                    <p:set>
                                      <p:cBhvr>
                                        <p:cTn id="24" dur="1" fill="hold">
                                          <p:stCondLst>
                                            <p:cond delay="499"/>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F65F0-B076-24E6-D4C4-E7DD6B678212}"/>
              </a:ext>
            </a:extLst>
          </p:cNvPr>
          <p:cNvSpPr>
            <a:spLocks noGrp="1"/>
          </p:cNvSpPr>
          <p:nvPr>
            <p:ph idx="1"/>
          </p:nvPr>
        </p:nvSpPr>
        <p:spPr/>
        <p:txBody>
          <a:bodyPr/>
          <a:lstStyle/>
          <a:p>
            <a:r>
              <a:rPr lang="en-US" dirty="0"/>
              <a:t>Physical View: The physical view portrays the system from the perspective of a system engineer. The physical layer, it is concerned with the topology of software components as well as the physical connections between these components. The deployment view is another name for this view. The deployment diagram is one of the UML diagrams used to depict the physical perspective.</a:t>
            </a:r>
          </a:p>
        </p:txBody>
      </p:sp>
      <p:sp>
        <p:nvSpPr>
          <p:cNvPr id="4" name="Slide Number Placeholder 3">
            <a:extLst>
              <a:ext uri="{FF2B5EF4-FFF2-40B4-BE49-F238E27FC236}">
                <a16:creationId xmlns:a16="http://schemas.microsoft.com/office/drawing/2014/main" id="{5C81D4F1-EF85-6A8B-8F1B-3DF8000829BE}"/>
              </a:ext>
            </a:extLst>
          </p:cNvPr>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5" name="Title 4">
            <a:extLst>
              <a:ext uri="{FF2B5EF4-FFF2-40B4-BE49-F238E27FC236}">
                <a16:creationId xmlns:a16="http://schemas.microsoft.com/office/drawing/2014/main" id="{43552633-69E0-9479-E07E-AAD22661D3FF}"/>
              </a:ext>
            </a:extLst>
          </p:cNvPr>
          <p:cNvSpPr>
            <a:spLocks noGrp="1"/>
          </p:cNvSpPr>
          <p:nvPr>
            <p:ph type="title"/>
          </p:nvPr>
        </p:nvSpPr>
        <p:spPr/>
        <p:txBody>
          <a:bodyPr/>
          <a:lstStyle/>
          <a:p>
            <a:endParaRPr lang="en-US"/>
          </a:p>
        </p:txBody>
      </p:sp>
      <p:pic>
        <p:nvPicPr>
          <p:cNvPr id="2050" name="Picture 2" descr="Physical Network Diagram Complete Guide | EdrawMax">
            <a:extLst>
              <a:ext uri="{FF2B5EF4-FFF2-40B4-BE49-F238E27FC236}">
                <a16:creationId xmlns:a16="http://schemas.microsoft.com/office/drawing/2014/main" id="{C0705C96-3A0E-D36F-0C67-C92F8CDC3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188" y="0"/>
            <a:ext cx="96996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3099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xit" presetSubtype="32" fill="hold" nodeType="clickEffect">
                                  <p:stCondLst>
                                    <p:cond delay="0"/>
                                  </p:stCondLst>
                                  <p:childTnLst>
                                    <p:animEffect transition="out" filter="circle(out)">
                                      <p:cBhvr>
                                        <p:cTn id="11" dur="2000"/>
                                        <p:tgtEl>
                                          <p:spTgt spid="2050"/>
                                        </p:tgtEl>
                                      </p:cBhvr>
                                    </p:animEffect>
                                    <p:set>
                                      <p:cBhvr>
                                        <p:cTn id="12" dur="1" fill="hold">
                                          <p:stCondLst>
                                            <p:cond delay="1999"/>
                                          </p:stCondLst>
                                        </p:cTn>
                                        <p:tgtEl>
                                          <p:spTgt spid="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AB77B0-37F0-E506-8138-1F8432F9483F}"/>
              </a:ext>
            </a:extLst>
          </p:cNvPr>
          <p:cNvSpPr>
            <a:spLocks noGrp="1"/>
          </p:cNvSpPr>
          <p:nvPr>
            <p:ph idx="1"/>
          </p:nvPr>
        </p:nvSpPr>
        <p:spPr/>
        <p:txBody>
          <a:bodyPr/>
          <a:lstStyle/>
          <a:p>
            <a:r>
              <a:rPr lang="en-US" dirty="0"/>
              <a:t>Scenarios: A small number of use cases, or scenarios, that become the fifth view, are used to illustrate the description of architecture. Sequences of interactions between objects and processes are described in the scenarios. They are used to identify architectural aspects as well as to demonstrate and assess the design of the architecture. They can also be used as a starting point for architecture prototype testing. The use case view is another name for this view.</a:t>
            </a:r>
          </a:p>
        </p:txBody>
      </p:sp>
      <p:sp>
        <p:nvSpPr>
          <p:cNvPr id="4" name="Slide Number Placeholder 3">
            <a:extLst>
              <a:ext uri="{FF2B5EF4-FFF2-40B4-BE49-F238E27FC236}">
                <a16:creationId xmlns:a16="http://schemas.microsoft.com/office/drawing/2014/main" id="{2404CE6D-542A-236E-8940-479F979C8B72}"/>
              </a:ext>
            </a:extLst>
          </p:cNvPr>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
        <p:nvSpPr>
          <p:cNvPr id="5" name="Title 4">
            <a:extLst>
              <a:ext uri="{FF2B5EF4-FFF2-40B4-BE49-F238E27FC236}">
                <a16:creationId xmlns:a16="http://schemas.microsoft.com/office/drawing/2014/main" id="{87980030-91BB-4B19-3D43-11E893F9524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074522828"/>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Text Box 4"/>
          <p:cNvSpPr txBox="1">
            <a:spLocks noChangeArrowheads="1"/>
          </p:cNvSpPr>
          <p:nvPr/>
        </p:nvSpPr>
        <p:spPr bwMode="auto">
          <a:xfrm>
            <a:off x="2081984" y="2806021"/>
            <a:ext cx="1441450" cy="587375"/>
          </a:xfrm>
          <a:prstGeom prst="rect">
            <a:avLst/>
          </a:prstGeom>
          <a:solidFill>
            <a:srgbClr val="339966"/>
          </a:solidFill>
          <a:ln w="25400">
            <a:noFill/>
            <a:miter lim="800000"/>
            <a:headEnd/>
            <a:tailEnd/>
          </a:ln>
        </p:spPr>
        <p:txBody>
          <a:bodyPr wrap="none">
            <a:spAutoFit/>
          </a:bodyPr>
          <a:lstStyle/>
          <a:p>
            <a:pPr algn="ctr" eaLnBrk="0" hangingPunct="0">
              <a:lnSpc>
                <a:spcPct val="90000"/>
              </a:lnSpc>
              <a:defRPr/>
            </a:pPr>
            <a:r>
              <a:rPr lang="en-US" altLang="zh-CN" b="1" dirty="0">
                <a:solidFill>
                  <a:schemeClr val="accent6">
                    <a:lumMod val="50000"/>
                  </a:schemeClr>
                </a:solidFill>
                <a:latin typeface="Helvetica" pitchFamily="34" charset="0"/>
                <a:ea typeface="宋体" charset="-122"/>
              </a:rPr>
              <a:t>Individual</a:t>
            </a:r>
          </a:p>
          <a:p>
            <a:pPr algn="ctr" eaLnBrk="0" hangingPunct="0">
              <a:lnSpc>
                <a:spcPct val="90000"/>
              </a:lnSpc>
              <a:defRPr/>
            </a:pPr>
            <a:r>
              <a:rPr lang="en-US" altLang="zh-CN" b="1" dirty="0">
                <a:solidFill>
                  <a:schemeClr val="accent6">
                    <a:lumMod val="50000"/>
                  </a:schemeClr>
                </a:solidFill>
                <a:latin typeface="Helvetica" pitchFamily="34" charset="0"/>
                <a:ea typeface="宋体" charset="-122"/>
              </a:rPr>
              <a:t>Contributor</a:t>
            </a:r>
          </a:p>
        </p:txBody>
      </p:sp>
      <p:sp>
        <p:nvSpPr>
          <p:cNvPr id="6151" name="Text Box 5"/>
          <p:cNvSpPr txBox="1">
            <a:spLocks noChangeArrowheads="1"/>
          </p:cNvSpPr>
          <p:nvPr/>
        </p:nvSpPr>
        <p:spPr bwMode="auto">
          <a:xfrm>
            <a:off x="3994922" y="2806021"/>
            <a:ext cx="1162050" cy="587375"/>
          </a:xfrm>
          <a:prstGeom prst="rect">
            <a:avLst/>
          </a:prstGeom>
          <a:solidFill>
            <a:srgbClr val="339966"/>
          </a:solidFill>
          <a:ln w="25400">
            <a:noFill/>
            <a:miter lim="800000"/>
            <a:headEnd/>
            <a:tailEnd/>
          </a:ln>
        </p:spPr>
        <p:txBody>
          <a:bodyPr wrap="none">
            <a:spAutoFit/>
          </a:bodyPr>
          <a:lstStyle/>
          <a:p>
            <a:pPr algn="ctr" eaLnBrk="0" hangingPunct="0">
              <a:lnSpc>
                <a:spcPct val="90000"/>
              </a:lnSpc>
              <a:defRPr/>
            </a:pPr>
            <a:r>
              <a:rPr lang="en-US" altLang="zh-CN" b="1">
                <a:solidFill>
                  <a:schemeClr val="accent6">
                    <a:lumMod val="50000"/>
                  </a:schemeClr>
                </a:solidFill>
                <a:latin typeface="Helvetica" pitchFamily="34" charset="0"/>
                <a:ea typeface="宋体" charset="-122"/>
              </a:rPr>
              <a:t>Software</a:t>
            </a:r>
          </a:p>
          <a:p>
            <a:pPr algn="ctr" eaLnBrk="0" hangingPunct="0">
              <a:lnSpc>
                <a:spcPct val="90000"/>
              </a:lnSpc>
              <a:defRPr/>
            </a:pPr>
            <a:r>
              <a:rPr lang="en-US" altLang="zh-CN" b="1">
                <a:solidFill>
                  <a:schemeClr val="accent6">
                    <a:lumMod val="50000"/>
                  </a:schemeClr>
                </a:solidFill>
                <a:latin typeface="Helvetica" pitchFamily="34" charset="0"/>
                <a:ea typeface="宋体" charset="-122"/>
              </a:rPr>
              <a:t>Engineer</a:t>
            </a:r>
          </a:p>
        </p:txBody>
      </p:sp>
      <p:sp>
        <p:nvSpPr>
          <p:cNvPr id="6152" name="Text Box 6"/>
          <p:cNvSpPr txBox="1">
            <a:spLocks noChangeArrowheads="1"/>
          </p:cNvSpPr>
          <p:nvPr/>
        </p:nvSpPr>
        <p:spPr bwMode="auto">
          <a:xfrm>
            <a:off x="5630047" y="2682196"/>
            <a:ext cx="1162050" cy="835025"/>
          </a:xfrm>
          <a:prstGeom prst="rect">
            <a:avLst/>
          </a:prstGeom>
          <a:solidFill>
            <a:srgbClr val="339966"/>
          </a:solidFill>
          <a:ln w="25400">
            <a:noFill/>
            <a:miter lim="800000"/>
            <a:headEnd/>
            <a:tailEnd/>
          </a:ln>
        </p:spPr>
        <p:txBody>
          <a:bodyPr wrap="none">
            <a:spAutoFit/>
          </a:bodyPr>
          <a:lstStyle/>
          <a:p>
            <a:pPr algn="ctr" eaLnBrk="0" hangingPunct="0">
              <a:lnSpc>
                <a:spcPct val="90000"/>
              </a:lnSpc>
              <a:defRPr/>
            </a:pPr>
            <a:r>
              <a:rPr lang="en-US" altLang="zh-CN" b="1">
                <a:solidFill>
                  <a:schemeClr val="accent6">
                    <a:lumMod val="50000"/>
                  </a:schemeClr>
                </a:solidFill>
                <a:latin typeface="Helvetica" pitchFamily="34" charset="0"/>
                <a:ea typeface="宋体" charset="-122"/>
              </a:rPr>
              <a:t>Senior</a:t>
            </a:r>
          </a:p>
          <a:p>
            <a:pPr algn="ctr" eaLnBrk="0" hangingPunct="0">
              <a:lnSpc>
                <a:spcPct val="90000"/>
              </a:lnSpc>
              <a:defRPr/>
            </a:pPr>
            <a:r>
              <a:rPr lang="en-US" altLang="zh-CN" b="1">
                <a:solidFill>
                  <a:schemeClr val="accent6">
                    <a:lumMod val="50000"/>
                  </a:schemeClr>
                </a:solidFill>
                <a:latin typeface="Helvetica" pitchFamily="34" charset="0"/>
                <a:ea typeface="宋体" charset="-122"/>
              </a:rPr>
              <a:t>Software</a:t>
            </a:r>
          </a:p>
          <a:p>
            <a:pPr algn="ctr" eaLnBrk="0" hangingPunct="0">
              <a:lnSpc>
                <a:spcPct val="90000"/>
              </a:lnSpc>
              <a:defRPr/>
            </a:pPr>
            <a:r>
              <a:rPr lang="en-US" altLang="zh-CN" b="1">
                <a:solidFill>
                  <a:schemeClr val="accent6">
                    <a:lumMod val="50000"/>
                  </a:schemeClr>
                </a:solidFill>
                <a:latin typeface="Helvetica" pitchFamily="34" charset="0"/>
                <a:ea typeface="宋体" charset="-122"/>
              </a:rPr>
              <a:t>Engineer</a:t>
            </a:r>
          </a:p>
        </p:txBody>
      </p:sp>
      <p:sp>
        <p:nvSpPr>
          <p:cNvPr id="6153" name="Text Box 7"/>
          <p:cNvSpPr txBox="1">
            <a:spLocks noChangeArrowheads="1"/>
          </p:cNvSpPr>
          <p:nvPr/>
        </p:nvSpPr>
        <p:spPr bwMode="auto">
          <a:xfrm>
            <a:off x="7263584" y="2806021"/>
            <a:ext cx="933450" cy="587375"/>
          </a:xfrm>
          <a:prstGeom prst="rect">
            <a:avLst/>
          </a:prstGeom>
          <a:solidFill>
            <a:srgbClr val="339966"/>
          </a:solidFill>
          <a:ln w="25400">
            <a:noFill/>
            <a:miter lim="800000"/>
            <a:headEnd/>
            <a:tailEnd/>
          </a:ln>
        </p:spPr>
        <p:txBody>
          <a:bodyPr wrap="none">
            <a:spAutoFit/>
          </a:bodyPr>
          <a:lstStyle/>
          <a:p>
            <a:pPr algn="ctr" eaLnBrk="0" hangingPunct="0">
              <a:lnSpc>
                <a:spcPct val="90000"/>
              </a:lnSpc>
              <a:defRPr/>
            </a:pPr>
            <a:r>
              <a:rPr lang="en-US" altLang="zh-CN" b="1">
                <a:solidFill>
                  <a:schemeClr val="accent6">
                    <a:lumMod val="50000"/>
                  </a:schemeClr>
                </a:solidFill>
                <a:latin typeface="Helvetica" pitchFamily="34" charset="0"/>
                <a:ea typeface="宋体" charset="-122"/>
              </a:rPr>
              <a:t>Team</a:t>
            </a:r>
          </a:p>
          <a:p>
            <a:pPr algn="ctr" eaLnBrk="0" hangingPunct="0">
              <a:lnSpc>
                <a:spcPct val="90000"/>
              </a:lnSpc>
              <a:defRPr/>
            </a:pPr>
            <a:r>
              <a:rPr lang="en-US" altLang="zh-CN" b="1">
                <a:solidFill>
                  <a:schemeClr val="accent6">
                    <a:lumMod val="50000"/>
                  </a:schemeClr>
                </a:solidFill>
                <a:latin typeface="Helvetica" pitchFamily="34" charset="0"/>
                <a:ea typeface="宋体" charset="-122"/>
              </a:rPr>
              <a:t>Leader</a:t>
            </a:r>
          </a:p>
        </p:txBody>
      </p:sp>
      <p:sp>
        <p:nvSpPr>
          <p:cNvPr id="6154" name="Text Box 8"/>
          <p:cNvSpPr txBox="1">
            <a:spLocks noChangeArrowheads="1"/>
          </p:cNvSpPr>
          <p:nvPr/>
        </p:nvSpPr>
        <p:spPr bwMode="auto">
          <a:xfrm>
            <a:off x="8543110" y="2928258"/>
            <a:ext cx="1184275" cy="341313"/>
          </a:xfrm>
          <a:prstGeom prst="rect">
            <a:avLst/>
          </a:prstGeom>
          <a:solidFill>
            <a:srgbClr val="339966"/>
          </a:solidFill>
          <a:ln w="25400">
            <a:noFill/>
            <a:miter lim="800000"/>
            <a:headEnd/>
            <a:tailEnd/>
          </a:ln>
        </p:spPr>
        <p:txBody>
          <a:bodyPr wrap="none">
            <a:spAutoFit/>
          </a:bodyPr>
          <a:lstStyle/>
          <a:p>
            <a:pPr algn="ctr" eaLnBrk="0" hangingPunct="0">
              <a:lnSpc>
                <a:spcPct val="90000"/>
              </a:lnSpc>
              <a:defRPr/>
            </a:pPr>
            <a:r>
              <a:rPr lang="en-US" altLang="zh-CN" b="1">
                <a:solidFill>
                  <a:schemeClr val="accent6">
                    <a:lumMod val="50000"/>
                  </a:schemeClr>
                </a:solidFill>
                <a:latin typeface="Helvetica" pitchFamily="34" charset="0"/>
                <a:ea typeface="宋体" charset="-122"/>
              </a:rPr>
              <a:t>Architect</a:t>
            </a:r>
          </a:p>
        </p:txBody>
      </p:sp>
      <p:sp>
        <p:nvSpPr>
          <p:cNvPr id="6155" name="Text Box 9"/>
          <p:cNvSpPr txBox="1">
            <a:spLocks noChangeArrowheads="1"/>
          </p:cNvSpPr>
          <p:nvPr/>
        </p:nvSpPr>
        <p:spPr bwMode="auto">
          <a:xfrm>
            <a:off x="3437709" y="3690258"/>
            <a:ext cx="5251450" cy="339725"/>
          </a:xfrm>
          <a:prstGeom prst="rect">
            <a:avLst/>
          </a:prstGeom>
          <a:solidFill>
            <a:srgbClr val="339966"/>
          </a:solidFill>
          <a:ln w="25400">
            <a:noFill/>
            <a:miter lim="800000"/>
            <a:headEnd/>
            <a:tailEnd/>
          </a:ln>
        </p:spPr>
        <p:txBody>
          <a:bodyPr wrap="none">
            <a:spAutoFit/>
          </a:bodyPr>
          <a:lstStyle/>
          <a:p>
            <a:pPr algn="ctr" eaLnBrk="0" hangingPunct="0">
              <a:lnSpc>
                <a:spcPct val="90000"/>
              </a:lnSpc>
              <a:defRPr/>
            </a:pPr>
            <a:r>
              <a:rPr lang="en-US" altLang="zh-CN" b="1" i="1">
                <a:solidFill>
                  <a:schemeClr val="accent6">
                    <a:lumMod val="50000"/>
                  </a:schemeClr>
                </a:solidFill>
                <a:latin typeface="Helvetica" pitchFamily="34" charset="0"/>
                <a:ea typeface="宋体" charset="-122"/>
              </a:rPr>
              <a:t>Increasing responsibility, scope and challenge</a:t>
            </a:r>
          </a:p>
        </p:txBody>
      </p:sp>
      <p:sp>
        <p:nvSpPr>
          <p:cNvPr id="6156" name="Line 10"/>
          <p:cNvSpPr>
            <a:spLocks noChangeShapeType="1"/>
          </p:cNvSpPr>
          <p:nvPr/>
        </p:nvSpPr>
        <p:spPr bwMode="auto">
          <a:xfrm>
            <a:off x="2599509" y="3537857"/>
            <a:ext cx="6629400" cy="0"/>
          </a:xfrm>
          <a:prstGeom prst="line">
            <a:avLst/>
          </a:prstGeom>
          <a:noFill/>
          <a:ln w="76200">
            <a:solidFill>
              <a:srgbClr val="AB2B4A"/>
            </a:solidFill>
            <a:round/>
            <a:headEnd/>
            <a:tailEnd type="triangle" w="med" len="med"/>
          </a:ln>
        </p:spPr>
        <p:txBody>
          <a:bodyPr/>
          <a:lstStyle/>
          <a:p>
            <a:pPr>
              <a:defRPr/>
            </a:pPr>
            <a:endParaRPr lang="en-GB">
              <a:solidFill>
                <a:schemeClr val="accent6">
                  <a:lumMod val="50000"/>
                </a:schemeClr>
              </a:solidFill>
              <a:latin typeface="Arial" charset="0"/>
            </a:endParaRPr>
          </a:p>
        </p:txBody>
      </p:sp>
      <p:sp>
        <p:nvSpPr>
          <p:cNvPr id="2" name="Oval 1"/>
          <p:cNvSpPr/>
          <p:nvPr/>
        </p:nvSpPr>
        <p:spPr>
          <a:xfrm>
            <a:off x="8197034" y="1812222"/>
            <a:ext cx="2695800" cy="2573383"/>
          </a:xfrm>
          <a:prstGeom prst="ellipse">
            <a:avLst/>
          </a:prstGeom>
          <a:noFill/>
          <a:ln w="5715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880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B63486-0AF8-6A57-5736-E6879F8FD29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94C303D-059A-8D86-0F87-2AE31FE399E8}"/>
              </a:ext>
            </a:extLst>
          </p:cNvPr>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5" name="Title 4">
            <a:extLst>
              <a:ext uri="{FF2B5EF4-FFF2-40B4-BE49-F238E27FC236}">
                <a16:creationId xmlns:a16="http://schemas.microsoft.com/office/drawing/2014/main" id="{EF13562E-8404-D664-9584-CB0B40C0F53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819881800"/>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1DF2CE-A2F6-B075-AEDD-92E9CBC7F484}"/>
              </a:ext>
            </a:extLst>
          </p:cNvPr>
          <p:cNvSpPr>
            <a:spLocks noGrp="1"/>
          </p:cNvSpPr>
          <p:nvPr>
            <p:ph idx="1"/>
          </p:nvPr>
        </p:nvSpPr>
        <p:spPr/>
        <p:txBody>
          <a:bodyPr/>
          <a:lstStyle/>
          <a:p>
            <a:endParaRPr lang="en-PK"/>
          </a:p>
        </p:txBody>
      </p:sp>
      <p:sp>
        <p:nvSpPr>
          <p:cNvPr id="3" name="Footer Placeholder 2">
            <a:extLst>
              <a:ext uri="{FF2B5EF4-FFF2-40B4-BE49-F238E27FC236}">
                <a16:creationId xmlns:a16="http://schemas.microsoft.com/office/drawing/2014/main" id="{CA221CF8-9DAB-B3A9-2DFF-2AE4BCCA6C83}"/>
              </a:ext>
            </a:extLst>
          </p:cNvPr>
          <p:cNvSpPr>
            <a:spLocks noGrp="1"/>
          </p:cNvSpPr>
          <p:nvPr>
            <p:ph type="ftr" sz="quarter" idx="11"/>
          </p:nvPr>
        </p:nvSpPr>
        <p:spPr/>
        <p:txBody>
          <a:bodyPr/>
          <a:lstStyle/>
          <a:p>
            <a:pPr>
              <a:defRPr/>
            </a:pPr>
            <a:r>
              <a:rPr lang="en-US"/>
              <a:t>Chapter 4 Requirements Engineering</a:t>
            </a:r>
          </a:p>
        </p:txBody>
      </p:sp>
      <p:sp>
        <p:nvSpPr>
          <p:cNvPr id="4" name="Slide Number Placeholder 3">
            <a:extLst>
              <a:ext uri="{FF2B5EF4-FFF2-40B4-BE49-F238E27FC236}">
                <a16:creationId xmlns:a16="http://schemas.microsoft.com/office/drawing/2014/main" id="{B1B26135-FBBE-EB2D-8EFC-E05E74CF32D5}"/>
              </a:ext>
            </a:extLst>
          </p:cNvPr>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5" name="Title 4">
            <a:extLst>
              <a:ext uri="{FF2B5EF4-FFF2-40B4-BE49-F238E27FC236}">
                <a16:creationId xmlns:a16="http://schemas.microsoft.com/office/drawing/2014/main" id="{B955ED91-9452-8D1B-F452-13E96FE57F44}"/>
              </a:ext>
            </a:extLst>
          </p:cNvPr>
          <p:cNvSpPr>
            <a:spLocks noGrp="1"/>
          </p:cNvSpPr>
          <p:nvPr>
            <p:ph type="title"/>
          </p:nvPr>
        </p:nvSpPr>
        <p:spPr/>
        <p:txBody>
          <a:bodyPr/>
          <a:lstStyle/>
          <a:p>
            <a:endParaRPr lang="en-PK"/>
          </a:p>
        </p:txBody>
      </p:sp>
      <p:pic>
        <p:nvPicPr>
          <p:cNvPr id="11" name="Picture 10">
            <a:extLst>
              <a:ext uri="{FF2B5EF4-FFF2-40B4-BE49-F238E27FC236}">
                <a16:creationId xmlns:a16="http://schemas.microsoft.com/office/drawing/2014/main" id="{61F45AD9-9FDD-0204-DCA3-CC7D175F2219}"/>
              </a:ext>
            </a:extLst>
          </p:cNvPr>
          <p:cNvPicPr>
            <a:picLocks noChangeAspect="1"/>
          </p:cNvPicPr>
          <p:nvPr/>
        </p:nvPicPr>
        <p:blipFill>
          <a:blip r:embed="rId2"/>
          <a:stretch>
            <a:fillRect/>
          </a:stretch>
        </p:blipFill>
        <p:spPr>
          <a:xfrm>
            <a:off x="886297" y="275387"/>
            <a:ext cx="10269383" cy="6011114"/>
          </a:xfrm>
          <a:prstGeom prst="rect">
            <a:avLst/>
          </a:prstGeom>
        </p:spPr>
      </p:pic>
    </p:spTree>
    <p:extLst>
      <p:ext uri="{BB962C8B-B14F-4D97-AF65-F5344CB8AC3E}">
        <p14:creationId xmlns:p14="http://schemas.microsoft.com/office/powerpoint/2010/main" val="217297205"/>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BD6CAA-3BB2-E783-15B4-E5E956BB210D}"/>
              </a:ext>
            </a:extLst>
          </p:cNvPr>
          <p:cNvSpPr>
            <a:spLocks noGrp="1"/>
          </p:cNvSpPr>
          <p:nvPr>
            <p:ph idx="1"/>
          </p:nvPr>
        </p:nvSpPr>
        <p:spPr/>
        <p:txBody>
          <a:bodyPr/>
          <a:lstStyle/>
          <a:p>
            <a:endParaRPr lang="en-PK"/>
          </a:p>
        </p:txBody>
      </p:sp>
      <p:sp>
        <p:nvSpPr>
          <p:cNvPr id="3" name="Footer Placeholder 2">
            <a:extLst>
              <a:ext uri="{FF2B5EF4-FFF2-40B4-BE49-F238E27FC236}">
                <a16:creationId xmlns:a16="http://schemas.microsoft.com/office/drawing/2014/main" id="{186BB879-065C-9F6F-7082-4BE11817715A}"/>
              </a:ext>
            </a:extLst>
          </p:cNvPr>
          <p:cNvSpPr>
            <a:spLocks noGrp="1"/>
          </p:cNvSpPr>
          <p:nvPr>
            <p:ph type="ftr" sz="quarter" idx="11"/>
          </p:nvPr>
        </p:nvSpPr>
        <p:spPr/>
        <p:txBody>
          <a:bodyPr/>
          <a:lstStyle/>
          <a:p>
            <a:pPr>
              <a:defRPr/>
            </a:pPr>
            <a:r>
              <a:rPr lang="en-US"/>
              <a:t>Chapter 4 Requirements Engineering</a:t>
            </a:r>
          </a:p>
        </p:txBody>
      </p:sp>
      <p:sp>
        <p:nvSpPr>
          <p:cNvPr id="4" name="Slide Number Placeholder 3">
            <a:extLst>
              <a:ext uri="{FF2B5EF4-FFF2-40B4-BE49-F238E27FC236}">
                <a16:creationId xmlns:a16="http://schemas.microsoft.com/office/drawing/2014/main" id="{486EEC7E-2C84-8FD2-C978-EE7965977B7D}"/>
              </a:ext>
            </a:extLst>
          </p:cNvPr>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5" name="Title 4">
            <a:extLst>
              <a:ext uri="{FF2B5EF4-FFF2-40B4-BE49-F238E27FC236}">
                <a16:creationId xmlns:a16="http://schemas.microsoft.com/office/drawing/2014/main" id="{B6922F8D-3B76-E786-9D3D-1A02AD9493ED}"/>
              </a:ext>
            </a:extLst>
          </p:cNvPr>
          <p:cNvSpPr>
            <a:spLocks noGrp="1"/>
          </p:cNvSpPr>
          <p:nvPr>
            <p:ph type="title"/>
          </p:nvPr>
        </p:nvSpPr>
        <p:spPr/>
        <p:txBody>
          <a:bodyPr/>
          <a:lstStyle/>
          <a:p>
            <a:endParaRPr lang="en-PK"/>
          </a:p>
        </p:txBody>
      </p:sp>
      <p:pic>
        <p:nvPicPr>
          <p:cNvPr id="7" name="Picture 6">
            <a:extLst>
              <a:ext uri="{FF2B5EF4-FFF2-40B4-BE49-F238E27FC236}">
                <a16:creationId xmlns:a16="http://schemas.microsoft.com/office/drawing/2014/main" id="{06CAEFF7-ED9E-E566-3A4C-56F28B8FFF52}"/>
              </a:ext>
            </a:extLst>
          </p:cNvPr>
          <p:cNvPicPr>
            <a:picLocks noChangeAspect="1"/>
          </p:cNvPicPr>
          <p:nvPr/>
        </p:nvPicPr>
        <p:blipFill>
          <a:blip r:embed="rId2"/>
          <a:stretch>
            <a:fillRect/>
          </a:stretch>
        </p:blipFill>
        <p:spPr>
          <a:xfrm>
            <a:off x="1337598" y="137653"/>
            <a:ext cx="9516803" cy="6582694"/>
          </a:xfrm>
          <a:prstGeom prst="rect">
            <a:avLst/>
          </a:prstGeom>
        </p:spPr>
      </p:pic>
    </p:spTree>
    <p:extLst>
      <p:ext uri="{BB962C8B-B14F-4D97-AF65-F5344CB8AC3E}">
        <p14:creationId xmlns:p14="http://schemas.microsoft.com/office/powerpoint/2010/main" val="2868886985"/>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6008AD-D1A3-25D0-1573-FCA4BD8085E8}"/>
              </a:ext>
            </a:extLst>
          </p:cNvPr>
          <p:cNvSpPr>
            <a:spLocks noGrp="1"/>
          </p:cNvSpPr>
          <p:nvPr>
            <p:ph idx="1"/>
          </p:nvPr>
        </p:nvSpPr>
        <p:spPr/>
        <p:txBody>
          <a:bodyPr/>
          <a:lstStyle/>
          <a:p>
            <a:endParaRPr lang="en-PK"/>
          </a:p>
        </p:txBody>
      </p:sp>
      <p:sp>
        <p:nvSpPr>
          <p:cNvPr id="3" name="Footer Placeholder 2">
            <a:extLst>
              <a:ext uri="{FF2B5EF4-FFF2-40B4-BE49-F238E27FC236}">
                <a16:creationId xmlns:a16="http://schemas.microsoft.com/office/drawing/2014/main" id="{B51B26C1-A0BA-C0D1-0C42-D09B85E14A6F}"/>
              </a:ext>
            </a:extLst>
          </p:cNvPr>
          <p:cNvSpPr>
            <a:spLocks noGrp="1"/>
          </p:cNvSpPr>
          <p:nvPr>
            <p:ph type="ftr" sz="quarter" idx="11"/>
          </p:nvPr>
        </p:nvSpPr>
        <p:spPr/>
        <p:txBody>
          <a:bodyPr/>
          <a:lstStyle/>
          <a:p>
            <a:pPr>
              <a:defRPr/>
            </a:pPr>
            <a:r>
              <a:rPr lang="en-US"/>
              <a:t>Chapter 4 Requirements Engineering</a:t>
            </a:r>
          </a:p>
        </p:txBody>
      </p:sp>
      <p:sp>
        <p:nvSpPr>
          <p:cNvPr id="4" name="Slide Number Placeholder 3">
            <a:extLst>
              <a:ext uri="{FF2B5EF4-FFF2-40B4-BE49-F238E27FC236}">
                <a16:creationId xmlns:a16="http://schemas.microsoft.com/office/drawing/2014/main" id="{EE824D08-7126-1BC3-81DD-B23C16703425}"/>
              </a:ext>
            </a:extLst>
          </p:cNvPr>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5" name="Title 4">
            <a:extLst>
              <a:ext uri="{FF2B5EF4-FFF2-40B4-BE49-F238E27FC236}">
                <a16:creationId xmlns:a16="http://schemas.microsoft.com/office/drawing/2014/main" id="{5AF3D29E-708E-94C1-78CA-9C8CECCD2711}"/>
              </a:ext>
            </a:extLst>
          </p:cNvPr>
          <p:cNvSpPr>
            <a:spLocks noGrp="1"/>
          </p:cNvSpPr>
          <p:nvPr>
            <p:ph type="title"/>
          </p:nvPr>
        </p:nvSpPr>
        <p:spPr/>
        <p:txBody>
          <a:bodyPr/>
          <a:lstStyle/>
          <a:p>
            <a:endParaRPr lang="en-PK"/>
          </a:p>
        </p:txBody>
      </p:sp>
    </p:spTree>
    <p:extLst>
      <p:ext uri="{BB962C8B-B14F-4D97-AF65-F5344CB8AC3E}">
        <p14:creationId xmlns:p14="http://schemas.microsoft.com/office/powerpoint/2010/main" val="769350605"/>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Man is writing something">
            <a:extLst>
              <a:ext uri="{FF2B5EF4-FFF2-40B4-BE49-F238E27FC236}">
                <a16:creationId xmlns:a16="http://schemas.microsoft.com/office/drawing/2014/main" id="{0A33CFDA-BCA7-49BA-9355-8A965303C93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81" b="81"/>
          <a:stretch/>
        </p:blipFill>
        <p:spPr/>
      </p:pic>
      <p:sp>
        <p:nvSpPr>
          <p:cNvPr id="36" name="Text Placeholder 35">
            <a:extLst>
              <a:ext uri="{FF2B5EF4-FFF2-40B4-BE49-F238E27FC236}">
                <a16:creationId xmlns:a16="http://schemas.microsoft.com/office/drawing/2014/main" id="{D8BB1268-1039-4D54-B4AA-86EDC245C814}"/>
              </a:ext>
            </a:extLst>
          </p:cNvPr>
          <p:cNvSpPr>
            <a:spLocks noGrp="1"/>
          </p:cNvSpPr>
          <p:nvPr>
            <p:ph type="body" sz="quarter" idx="14"/>
          </p:nvPr>
        </p:nvSpPr>
        <p:spPr/>
        <p:txBody>
          <a:bodyPr/>
          <a:lstStyle/>
          <a:p>
            <a:r>
              <a:rPr lang="en-US" dirty="0"/>
              <a:t>Here is what we learned</a:t>
            </a:r>
          </a:p>
        </p:txBody>
      </p:sp>
      <p:sp>
        <p:nvSpPr>
          <p:cNvPr id="3" name="Title 2">
            <a:extLst>
              <a:ext uri="{FF2B5EF4-FFF2-40B4-BE49-F238E27FC236}">
                <a16:creationId xmlns:a16="http://schemas.microsoft.com/office/drawing/2014/main" id="{5D346076-8F22-4F03-8E34-958F0BBF9C63}"/>
              </a:ext>
            </a:extLst>
          </p:cNvPr>
          <p:cNvSpPr>
            <a:spLocks noGrp="1"/>
          </p:cNvSpPr>
          <p:nvPr>
            <p:ph type="title"/>
          </p:nvPr>
        </p:nvSpPr>
        <p:spPr/>
        <p:txBody>
          <a:bodyPr/>
          <a:lstStyle/>
          <a:p>
            <a:r>
              <a:rPr lang="en-US" dirty="0"/>
              <a:t>Eight Week Summary</a:t>
            </a:r>
          </a:p>
        </p:txBody>
      </p:sp>
      <p:sp>
        <p:nvSpPr>
          <p:cNvPr id="13" name="Text Placeholder 12">
            <a:extLst>
              <a:ext uri="{FF2B5EF4-FFF2-40B4-BE49-F238E27FC236}">
                <a16:creationId xmlns:a16="http://schemas.microsoft.com/office/drawing/2014/main" id="{24E4A9D7-D9A9-A95A-ABB5-E3DE9BA5C994}"/>
              </a:ext>
            </a:extLst>
          </p:cNvPr>
          <p:cNvSpPr>
            <a:spLocks noGrp="1"/>
          </p:cNvSpPr>
          <p:nvPr>
            <p:ph type="body" sz="half" idx="2"/>
          </p:nvPr>
        </p:nvSpPr>
        <p:spPr>
          <a:solidFill>
            <a:srgbClr val="0A0A0A"/>
          </a:solidFill>
        </p:spPr>
        <p:txBody>
          <a:bodyPr/>
          <a:lstStyle/>
          <a:p>
            <a:endParaRPr lang="en-US" dirty="0"/>
          </a:p>
        </p:txBody>
      </p:sp>
      <p:sp>
        <p:nvSpPr>
          <p:cNvPr id="5" name="Footer Placeholder 4">
            <a:extLst>
              <a:ext uri="{FF2B5EF4-FFF2-40B4-BE49-F238E27FC236}">
                <a16:creationId xmlns:a16="http://schemas.microsoft.com/office/drawing/2014/main" id="{AA222FA7-2183-4CD3-91EF-85FD4580E649}"/>
              </a:ext>
            </a:extLst>
          </p:cNvPr>
          <p:cNvSpPr>
            <a:spLocks noGrp="1"/>
          </p:cNvSpPr>
          <p:nvPr>
            <p:ph type="ftr" sz="quarter" idx="11"/>
          </p:nvPr>
        </p:nvSpPr>
        <p:spPr/>
        <p:txBody>
          <a:bodyPr/>
          <a:lstStyle/>
          <a:p>
            <a:r>
              <a:rPr lang="en-US" dirty="0"/>
              <a:t>TEACH A COURSE</a:t>
            </a:r>
          </a:p>
        </p:txBody>
      </p:sp>
      <p:sp>
        <p:nvSpPr>
          <p:cNvPr id="2" name="Slide Number Placeholder 1">
            <a:extLst>
              <a:ext uri="{FF2B5EF4-FFF2-40B4-BE49-F238E27FC236}">
                <a16:creationId xmlns:a16="http://schemas.microsoft.com/office/drawing/2014/main" id="{6CB6A36E-F0DA-4D85-BCF8-6898A25A79C2}"/>
              </a:ext>
            </a:extLst>
          </p:cNvPr>
          <p:cNvSpPr>
            <a:spLocks noGrp="1"/>
          </p:cNvSpPr>
          <p:nvPr>
            <p:ph type="sldNum" sz="quarter" idx="12"/>
          </p:nvPr>
        </p:nvSpPr>
        <p:spPr/>
        <p:txBody>
          <a:bodyPr/>
          <a:lstStyle/>
          <a:p>
            <a:fld id="{3A98EE3D-8CD1-4C3F-BD1C-C98C9596463C}" type="slidenum">
              <a:rPr lang="en-US" smtClean="0"/>
              <a:pPr/>
              <a:t>34</a:t>
            </a:fld>
            <a:endParaRPr lang="en-US" dirty="0"/>
          </a:p>
        </p:txBody>
      </p:sp>
      <p:cxnSp>
        <p:nvCxnSpPr>
          <p:cNvPr id="24" name="Straight Connector 23" descr="Line">
            <a:extLst>
              <a:ext uri="{FF2B5EF4-FFF2-40B4-BE49-F238E27FC236}">
                <a16:creationId xmlns:a16="http://schemas.microsoft.com/office/drawing/2014/main" id="{D1EE87BC-47EA-4487-9066-EB3C39096F51}"/>
              </a:ext>
            </a:extLst>
          </p:cNvPr>
          <p:cNvCxnSpPr>
            <a:cxnSpLocks/>
          </p:cNvCxnSpPr>
          <p:nvPr/>
        </p:nvCxnSpPr>
        <p:spPr>
          <a:xfrm>
            <a:off x="5770474" y="4973957"/>
            <a:ext cx="3291840"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02C6C21-6ABE-53C3-3FA5-B36ADF8DD0E7}"/>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EB4AE28E-332F-78D8-4CE3-0B2F3DEF6E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182" y="2161595"/>
            <a:ext cx="30480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836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2F42022-2325-9705-440D-4779E71F7B9D}"/>
              </a:ext>
            </a:extLst>
          </p:cNvPr>
          <p:cNvSpPr>
            <a:spLocks noGrp="1"/>
          </p:cNvSpPr>
          <p:nvPr>
            <p:ph type="pic" idx="1"/>
          </p:nvPr>
        </p:nvSpPr>
        <p:spPr/>
      </p:sp>
      <p:sp>
        <p:nvSpPr>
          <p:cNvPr id="3" name="Title 2">
            <a:extLst>
              <a:ext uri="{FF2B5EF4-FFF2-40B4-BE49-F238E27FC236}">
                <a16:creationId xmlns:a16="http://schemas.microsoft.com/office/drawing/2014/main" id="{B628FE7D-043F-42AF-B4AB-DB9AFF936B28}"/>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81E7CF93-7F96-11CA-D5FF-409E03CE5830}"/>
              </a:ext>
            </a:extLst>
          </p:cNvPr>
          <p:cNvSpPr>
            <a:spLocks noGrp="1"/>
          </p:cNvSpPr>
          <p:nvPr>
            <p:ph type="body" sz="half" idx="2"/>
          </p:nvPr>
        </p:nvSpPr>
        <p:spPr/>
        <p:txBody>
          <a:bodyPr/>
          <a:lstStyle/>
          <a:p>
            <a:endParaRPr lang="en-US"/>
          </a:p>
        </p:txBody>
      </p:sp>
      <p:pic>
        <p:nvPicPr>
          <p:cNvPr id="3074" name="Picture 2" descr="30-Husul e Ilm Ki Duaain - Farhat Hashmi | Islamic dua, Peace be upon him,  Holy quran">
            <a:extLst>
              <a:ext uri="{FF2B5EF4-FFF2-40B4-BE49-F238E27FC236}">
                <a16:creationId xmlns:a16="http://schemas.microsoft.com/office/drawing/2014/main" id="{77B72080-178D-0571-DA0F-EEA2D259C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7514" y="-10072"/>
            <a:ext cx="9773174" cy="4588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89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dirty="0"/>
          </a:p>
        </p:txBody>
      </p:sp>
      <p:sp>
        <p:nvSpPr>
          <p:cNvPr id="3" name="Title 2"/>
          <p:cNvSpPr>
            <a:spLocks noGrp="1"/>
          </p:cNvSpPr>
          <p:nvPr>
            <p:ph type="title"/>
          </p:nvPr>
        </p:nvSpPr>
        <p:spPr/>
        <p:txBody>
          <a:bodyPr/>
          <a:lstStyle/>
          <a:p>
            <a:r>
              <a:rPr lang="en-US" sz="8800" dirty="0"/>
              <a:t>Software Architecture</a:t>
            </a: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646104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sz="4000" dirty="0"/>
              <a:t>“Good judgment is usually the result of experience. And experience is frequently the result of bad judgment. But to learn from the experience of others requires those who have the experience to share the knowledge with those who follow.”</a:t>
            </a:r>
          </a:p>
          <a:p>
            <a:pPr marL="0" indent="0">
              <a:buNone/>
            </a:pPr>
            <a:r>
              <a:rPr lang="en-US" sz="4000" dirty="0"/>
              <a:t> -Barry </a:t>
            </a:r>
            <a:r>
              <a:rPr lang="en-US" sz="4000" dirty="0" err="1"/>
              <a:t>LePatner</a:t>
            </a:r>
            <a:endParaRPr lang="en-US" sz="4000" dirty="0"/>
          </a:p>
        </p:txBody>
      </p:sp>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1636250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44137" y="326571"/>
            <a:ext cx="11299372" cy="5643155"/>
          </a:xfrm>
        </p:spPr>
        <p:txBody>
          <a:bodyPr/>
          <a:lstStyle/>
          <a:p>
            <a:r>
              <a:rPr lang="en-US" sz="2800" dirty="0"/>
              <a:t>Software systems are constructed to satisfy organizations' business goals. </a:t>
            </a:r>
          </a:p>
          <a:p>
            <a:endParaRPr lang="en-US" sz="2800" dirty="0"/>
          </a:p>
          <a:p>
            <a:r>
              <a:rPr lang="en-US" sz="2800" b="1" dirty="0"/>
              <a:t>The architecture is a bridge between those (often abstract) business goals and the final (concrete) resulting system. </a:t>
            </a:r>
          </a:p>
          <a:p>
            <a:endParaRPr lang="en-US" sz="2800" b="1" dirty="0"/>
          </a:p>
          <a:p>
            <a:r>
              <a:rPr lang="en-US" sz="2800" dirty="0"/>
              <a:t>While the path from abstract goals to concrete systems can be complex, the good news is that </a:t>
            </a:r>
            <a:r>
              <a:rPr lang="en-US" sz="2800" u="sng" dirty="0"/>
              <a:t>software architectures can be designed, analyzed, documented, and implemented</a:t>
            </a:r>
            <a:r>
              <a:rPr lang="en-US" sz="2800" dirty="0"/>
              <a:t> using known techniques that will support the achievement of these business and mission goals. </a:t>
            </a: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3663218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562100" y="1733627"/>
            <a:ext cx="8534400" cy="4248073"/>
          </a:xfrm>
          <a:prstGeom prst="frame">
            <a:avLst>
              <a:gd name="adj1" fmla="val 23878"/>
            </a:avLst>
          </a:prstGeom>
          <a:ln/>
        </p:spPr>
        <p:style>
          <a:lnRef idx="3">
            <a:schemeClr val="lt1"/>
          </a:lnRef>
          <a:fillRef idx="1">
            <a:schemeClr val="accent3"/>
          </a:fillRef>
          <a:effectRef idx="1">
            <a:schemeClr val="accent3"/>
          </a:effectRef>
          <a:fontRef idx="minor">
            <a:schemeClr val="lt1"/>
          </a:fontRef>
        </p:style>
        <p:txBody>
          <a:bodyPr/>
          <a:lstStyle/>
          <a:p>
            <a:pPr marL="0" indent="0">
              <a:buNone/>
            </a:pPr>
            <a:r>
              <a:rPr lang="en-US" sz="2800" dirty="0"/>
              <a:t>The software architecture of a system is the set of structures needed to reason about the system, which comprise software elements, relations among them, and properties of both.</a:t>
            </a:r>
          </a:p>
        </p:txBody>
      </p:sp>
      <p:sp>
        <p:nvSpPr>
          <p:cNvPr id="3" name="Title 2"/>
          <p:cNvSpPr>
            <a:spLocks noGrp="1"/>
          </p:cNvSpPr>
          <p:nvPr>
            <p:ph type="title"/>
          </p:nvPr>
        </p:nvSpPr>
        <p:spPr/>
        <p:txBody>
          <a:bodyPr/>
          <a:lstStyle/>
          <a:p>
            <a:r>
              <a:rPr lang="en-US" dirty="0"/>
              <a:t>There are many definitions of software architecture , but we will consider this one</a:t>
            </a: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491681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562100" y="2027583"/>
            <a:ext cx="8534400" cy="3954117"/>
          </a:xfrm>
        </p:spPr>
        <p:txBody>
          <a:bodyPr/>
          <a:lstStyle/>
          <a:p>
            <a:r>
              <a:rPr lang="en-US" sz="3200" dirty="0"/>
              <a:t>This is the first and most obvious implication of our definition. </a:t>
            </a:r>
          </a:p>
          <a:p>
            <a:r>
              <a:rPr lang="en-US" sz="3200" dirty="0"/>
              <a:t>A </a:t>
            </a:r>
            <a:r>
              <a:rPr lang="en-US" sz="4000" b="1" dirty="0"/>
              <a:t>structure</a:t>
            </a:r>
            <a:r>
              <a:rPr lang="en-US" sz="3200" dirty="0"/>
              <a:t> is simply a set of elements held together by a relation. Software systems are composed of many structures, and no single structure holds claim to being the architecture. </a:t>
            </a:r>
          </a:p>
        </p:txBody>
      </p:sp>
      <p:sp>
        <p:nvSpPr>
          <p:cNvPr id="3" name="Title 2"/>
          <p:cNvSpPr>
            <a:spLocks noGrp="1"/>
          </p:cNvSpPr>
          <p:nvPr>
            <p:ph type="title"/>
          </p:nvPr>
        </p:nvSpPr>
        <p:spPr/>
        <p:txBody>
          <a:bodyPr/>
          <a:lstStyle/>
          <a:p>
            <a:r>
              <a:rPr lang="en-US" dirty="0"/>
              <a:t>Architecture Is a Set of Software Structures</a:t>
            </a: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3748922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33186" y="1974574"/>
            <a:ext cx="11094988" cy="4007126"/>
          </a:xfrm>
        </p:spPr>
        <p:txBody>
          <a:bodyPr/>
          <a:lstStyle/>
          <a:p>
            <a:r>
              <a:rPr lang="en-US" sz="2800" dirty="0"/>
              <a:t>There are three categories of architectural structures, which will play an important role in the design, documentation, and analysis of architectures:</a:t>
            </a:r>
          </a:p>
          <a:p>
            <a:pPr marL="0" indent="0">
              <a:buNone/>
            </a:pPr>
            <a:endParaRPr lang="en-US" sz="2800" dirty="0"/>
          </a:p>
          <a:p>
            <a:pPr marL="514350" indent="-514350">
              <a:buFont typeface="+mj-lt"/>
              <a:buAutoNum type="arabicPeriod"/>
            </a:pPr>
            <a:r>
              <a:rPr lang="en-US" sz="2800" dirty="0"/>
              <a:t>Modules</a:t>
            </a:r>
          </a:p>
          <a:p>
            <a:pPr marL="514350" indent="-514350">
              <a:buFont typeface="+mj-lt"/>
              <a:buAutoNum type="arabicPeriod"/>
            </a:pPr>
            <a:r>
              <a:rPr lang="en-US" sz="2800" dirty="0"/>
              <a:t>Component-and-connector (C&amp;C) structures.</a:t>
            </a:r>
          </a:p>
          <a:p>
            <a:pPr marL="514350" indent="-514350">
              <a:buFont typeface="+mj-lt"/>
              <a:buAutoNum type="arabicPeriod"/>
            </a:pPr>
            <a:r>
              <a:rPr lang="en-US" sz="2800" dirty="0"/>
              <a:t>Allocation structures</a:t>
            </a:r>
          </a:p>
        </p:txBody>
      </p:sp>
      <p:sp>
        <p:nvSpPr>
          <p:cNvPr id="3" name="Title 2"/>
          <p:cNvSpPr>
            <a:spLocks noGrp="1"/>
          </p:cNvSpPr>
          <p:nvPr>
            <p:ph type="title"/>
          </p:nvPr>
        </p:nvSpPr>
        <p:spPr/>
        <p:txBody>
          <a:bodyPr/>
          <a:lstStyle/>
          <a:p>
            <a:r>
              <a:rPr lang="en-US" dirty="0"/>
              <a:t>Categories of Architectural Structures</a:t>
            </a: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2466139820"/>
      </p:ext>
    </p:extLst>
  </p:cSld>
  <p:clrMapOvr>
    <a:masterClrMapping/>
  </p:clrMapOvr>
</p:sld>
</file>

<file path=ppt/theme/theme1.xml><?xml version="1.0" encoding="utf-8"?>
<a:theme xmlns:a="http://schemas.openxmlformats.org/drawingml/2006/main" name="RetrospectVTI">
  <a:themeElements>
    <a:clrScheme name="Custom 62">
      <a:dk1>
        <a:srgbClr val="000000"/>
      </a:dk1>
      <a:lt1>
        <a:srgbClr val="FFFFFF"/>
      </a:lt1>
      <a:dk2>
        <a:srgbClr val="322441"/>
      </a:dk2>
      <a:lt2>
        <a:srgbClr val="E8E8E2"/>
      </a:lt2>
      <a:accent1>
        <a:srgbClr val="3F3DE3"/>
      </a:accent1>
      <a:accent2>
        <a:srgbClr val="7229D2"/>
      </a:accent2>
      <a:accent3>
        <a:srgbClr val="C62FE1"/>
      </a:accent3>
      <a:accent4>
        <a:srgbClr val="CF1DA0"/>
      </a:accent4>
      <a:accent5>
        <a:srgbClr val="E12F68"/>
      </a:accent5>
      <a:accent6>
        <a:srgbClr val="CF2E1D"/>
      </a:accent6>
      <a:hlink>
        <a:srgbClr val="87882D"/>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1534312_win32_fixed" id="{7DA952F3-BC8E-4B7B-859D-A36E039201B7}" vid="{8E772A5C-93BE-4922-8D82-53E2DDEA5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11285E-60A8-4134-BCBF-B1E84D96D2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236A05-3599-4152-8DD9-B0D397D93833}">
  <ds:schemaRefs>
    <ds:schemaRef ds:uri="http://schemas.microsoft.com/sharepoint/v3/contenttype/forms"/>
  </ds:schemaRefs>
</ds:datastoreItem>
</file>

<file path=customXml/itemProps3.xml><?xml version="1.0" encoding="utf-8"?>
<ds:datastoreItem xmlns:ds="http://schemas.openxmlformats.org/officeDocument/2006/customXml" ds:itemID="{800ABA88-74E4-4FC0-A26E-0822D1363D5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
  <TotalTime>13571</TotalTime>
  <Words>2085</Words>
  <Application>Microsoft Office PowerPoint</Application>
  <PresentationFormat>Widescreen</PresentationFormat>
  <Paragraphs>124</Paragraphs>
  <Slides>35</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-apple-system</vt:lpstr>
      <vt:lpstr>Arial</vt:lpstr>
      <vt:lpstr>Calibri</vt:lpstr>
      <vt:lpstr>Calibri Light</vt:lpstr>
      <vt:lpstr>Corbel</vt:lpstr>
      <vt:lpstr>Google Sans</vt:lpstr>
      <vt:lpstr>Helvetica</vt:lpstr>
      <vt:lpstr>inherit</vt:lpstr>
      <vt:lpstr>Söhne</vt:lpstr>
      <vt:lpstr>Wingdings</vt:lpstr>
      <vt:lpstr>RetrospectVTI</vt:lpstr>
      <vt:lpstr>Software Engineering</vt:lpstr>
      <vt:lpstr>WEEK 8</vt:lpstr>
      <vt:lpstr>PowerPoint Presentation</vt:lpstr>
      <vt:lpstr>Software Architecture</vt:lpstr>
      <vt:lpstr>PowerPoint Presentation</vt:lpstr>
      <vt:lpstr>PowerPoint Presentation</vt:lpstr>
      <vt:lpstr>There are many definitions of software architecture , but we will consider this one</vt:lpstr>
      <vt:lpstr>Architecture Is a Set of Software Structures</vt:lpstr>
      <vt:lpstr>Categories of Architectural Structures</vt:lpstr>
      <vt:lpstr>PowerPoint Presentation</vt:lpstr>
      <vt:lpstr>The 3 structures correspond to 3 broad types of decisions that an architectural design involves: </vt:lpstr>
      <vt:lpstr>PowerPoint Presentation</vt:lpstr>
      <vt:lpstr> Details</vt:lpstr>
      <vt:lpstr>PowerPoint Presentation</vt:lpstr>
      <vt:lpstr>PowerPoint Presentation</vt:lpstr>
      <vt:lpstr>Architectural Structures and Views  </vt:lpstr>
      <vt:lpstr>PowerPoint Presentation</vt:lpstr>
      <vt:lpstr>Structures and Views</vt:lpstr>
      <vt:lpstr>PowerPoint Presentation</vt:lpstr>
      <vt:lpstr>Different stakeholders – different prospective</vt:lpstr>
      <vt:lpstr>Solution</vt:lpstr>
      <vt:lpstr>PowerPoint Presentation</vt:lpstr>
      <vt:lpstr>For each view, the architects can pick a certain architectural style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Eight Week 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 a Course</dc:title>
  <dc:creator>Engr .M Umer Haroon .</dc:creator>
  <cp:lastModifiedBy>omar haroon</cp:lastModifiedBy>
  <cp:revision>78</cp:revision>
  <dcterms:created xsi:type="dcterms:W3CDTF">2023-01-23T10:36:57Z</dcterms:created>
  <dcterms:modified xsi:type="dcterms:W3CDTF">2023-04-06T03:00:26Z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