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7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551A-0BD0-456F-A309-03274EA1EEA0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F5C1-A4A1-458A-975A-B1BEAB308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551A-0BD0-456F-A309-03274EA1EEA0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F5C1-A4A1-458A-975A-B1BEAB308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7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551A-0BD0-456F-A309-03274EA1EEA0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F5C1-A4A1-458A-975A-B1BEAB308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6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551A-0BD0-456F-A309-03274EA1EEA0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F5C1-A4A1-458A-975A-B1BEAB308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4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551A-0BD0-456F-A309-03274EA1EEA0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F5C1-A4A1-458A-975A-B1BEAB308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4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551A-0BD0-456F-A309-03274EA1EEA0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F5C1-A4A1-458A-975A-B1BEAB308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3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551A-0BD0-456F-A309-03274EA1EEA0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F5C1-A4A1-458A-975A-B1BEAB308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6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551A-0BD0-456F-A309-03274EA1EEA0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F5C1-A4A1-458A-975A-B1BEAB308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0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551A-0BD0-456F-A309-03274EA1EEA0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F5C1-A4A1-458A-975A-B1BEAB308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3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551A-0BD0-456F-A309-03274EA1EEA0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F5C1-A4A1-458A-975A-B1BEAB308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551A-0BD0-456F-A309-03274EA1EEA0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F5C1-A4A1-458A-975A-B1BEAB308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5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1551A-0BD0-456F-A309-03274EA1EEA0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1F5C1-A4A1-458A-975A-B1BEAB308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265D13BE-3FBF-19A1-2512-FD6E38DC88DF}"/>
              </a:ext>
            </a:extLst>
          </p:cNvPr>
          <p:cNvGrpSpPr/>
          <p:nvPr/>
        </p:nvGrpSpPr>
        <p:grpSpPr>
          <a:xfrm>
            <a:off x="675177" y="648400"/>
            <a:ext cx="8555646" cy="5732014"/>
            <a:chOff x="675177" y="648400"/>
            <a:chExt cx="8555646" cy="573201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365C251-62A0-5385-B730-52400785D9CB}"/>
                </a:ext>
              </a:extLst>
            </p:cNvPr>
            <p:cNvGrpSpPr/>
            <p:nvPr/>
          </p:nvGrpSpPr>
          <p:grpSpPr>
            <a:xfrm>
              <a:off x="4152144" y="5191694"/>
              <a:ext cx="1371600" cy="1188720"/>
              <a:chOff x="7519713" y="3121520"/>
              <a:chExt cx="1371600" cy="118872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E4A90D9-987B-24B5-7F42-459E424CDF51}"/>
                  </a:ext>
                </a:extLst>
              </p:cNvPr>
              <p:cNvSpPr/>
              <p:nvPr/>
            </p:nvSpPr>
            <p:spPr>
              <a:xfrm>
                <a:off x="7519713" y="3121520"/>
                <a:ext cx="1371600" cy="118872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5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5F9C1B-08AA-73E6-4F7F-118D333AAB9C}"/>
                  </a:ext>
                </a:extLst>
              </p:cNvPr>
              <p:cNvSpPr txBox="1"/>
              <p:nvPr/>
            </p:nvSpPr>
            <p:spPr>
              <a:xfrm>
                <a:off x="7519713" y="3382136"/>
                <a:ext cx="1371600" cy="667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50" dirty="0">
                    <a:solidFill>
                      <a:srgbClr val="E8EAEC"/>
                    </a:solidFill>
                    <a:latin typeface="DM Sans" pitchFamily="2" charset="0"/>
                  </a:rPr>
                  <a:t>Cloud-native tools &amp; technologies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512903C-9BB6-E582-C701-8314A1602748}"/>
                </a:ext>
              </a:extLst>
            </p:cNvPr>
            <p:cNvGrpSpPr/>
            <p:nvPr/>
          </p:nvGrpSpPr>
          <p:grpSpPr>
            <a:xfrm>
              <a:off x="785851" y="5191694"/>
              <a:ext cx="1371600" cy="1188720"/>
              <a:chOff x="1362573" y="901539"/>
              <a:chExt cx="1371600" cy="118872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A0C29A2-0E3C-1F59-9231-976213EBDBD0}"/>
                  </a:ext>
                </a:extLst>
              </p:cNvPr>
              <p:cNvSpPr/>
              <p:nvPr/>
            </p:nvSpPr>
            <p:spPr>
              <a:xfrm>
                <a:off x="1362573" y="901539"/>
                <a:ext cx="1371600" cy="118872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5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C9D1DA-C48D-8C72-DCBC-60ABF8D88865}"/>
                  </a:ext>
                </a:extLst>
              </p:cNvPr>
              <p:cNvSpPr txBox="1"/>
              <p:nvPr/>
            </p:nvSpPr>
            <p:spPr>
              <a:xfrm>
                <a:off x="1362573" y="1162154"/>
                <a:ext cx="1371600" cy="667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50" dirty="0">
                    <a:solidFill>
                      <a:srgbClr val="E8EAEC"/>
                    </a:solidFill>
                    <a:latin typeface="DM Sans" pitchFamily="2" charset="0"/>
                  </a:rPr>
                  <a:t>Cloud Native Computing Foundation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1066110-32D7-E938-1DC2-79343D537798}"/>
                </a:ext>
              </a:extLst>
            </p:cNvPr>
            <p:cNvGrpSpPr/>
            <p:nvPr/>
          </p:nvGrpSpPr>
          <p:grpSpPr>
            <a:xfrm>
              <a:off x="7859223" y="648400"/>
              <a:ext cx="1371600" cy="1188720"/>
              <a:chOff x="7803886" y="648400"/>
              <a:chExt cx="1371600" cy="118872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5AB806B-631A-5741-A51E-641A0299116A}"/>
                  </a:ext>
                </a:extLst>
              </p:cNvPr>
              <p:cNvSpPr/>
              <p:nvPr/>
            </p:nvSpPr>
            <p:spPr>
              <a:xfrm>
                <a:off x="7803886" y="648400"/>
                <a:ext cx="1371600" cy="118872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5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AED8F0D-C38D-2D47-EE33-7A0113CD326D}"/>
                  </a:ext>
                </a:extLst>
              </p:cNvPr>
              <p:cNvSpPr txBox="1"/>
              <p:nvPr/>
            </p:nvSpPr>
            <p:spPr>
              <a:xfrm>
                <a:off x="7803886" y="811873"/>
                <a:ext cx="137160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50" dirty="0">
                    <a:solidFill>
                      <a:srgbClr val="E8EAEC"/>
                    </a:solidFill>
                    <a:latin typeface="DM Sans" pitchFamily="2" charset="0"/>
                  </a:rPr>
                  <a:t>Application Definition &amp; Development Layer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AB8C4F4-7E3D-9D54-158D-46F5A5DBED03}"/>
                </a:ext>
              </a:extLst>
            </p:cNvPr>
            <p:cNvGrpSpPr/>
            <p:nvPr/>
          </p:nvGrpSpPr>
          <p:grpSpPr>
            <a:xfrm>
              <a:off x="7859223" y="3073816"/>
              <a:ext cx="1371600" cy="1188720"/>
              <a:chOff x="2995610" y="3895411"/>
              <a:chExt cx="1371600" cy="118872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6C08724-0899-2E7B-61FE-D391F4DD4230}"/>
                  </a:ext>
                </a:extLst>
              </p:cNvPr>
              <p:cNvSpPr/>
              <p:nvPr/>
            </p:nvSpPr>
            <p:spPr>
              <a:xfrm>
                <a:off x="2995610" y="3895411"/>
                <a:ext cx="1371600" cy="118872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5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F4044C-06F8-90EB-D300-0FE0B90CA621}"/>
                  </a:ext>
                </a:extLst>
              </p:cNvPr>
              <p:cNvSpPr txBox="1"/>
              <p:nvPr/>
            </p:nvSpPr>
            <p:spPr>
              <a:xfrm>
                <a:off x="2995610" y="4251244"/>
                <a:ext cx="13716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50" dirty="0">
                    <a:solidFill>
                      <a:srgbClr val="E8EAEC"/>
                    </a:solidFill>
                    <a:latin typeface="DM Sans" pitchFamily="2" charset="0"/>
                  </a:rPr>
                  <a:t>Cloud Service Providers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0614780-AD1F-67E6-7D4B-AA500CFE8938}"/>
                </a:ext>
              </a:extLst>
            </p:cNvPr>
            <p:cNvGrpSpPr/>
            <p:nvPr/>
          </p:nvGrpSpPr>
          <p:grpSpPr>
            <a:xfrm>
              <a:off x="4267200" y="648400"/>
              <a:ext cx="1371600" cy="1188720"/>
              <a:chOff x="4548038" y="4606953"/>
              <a:chExt cx="1371600" cy="118872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E20B31D-064F-BB0E-2EAE-674A57906B5F}"/>
                  </a:ext>
                </a:extLst>
              </p:cNvPr>
              <p:cNvSpPr/>
              <p:nvPr/>
            </p:nvSpPr>
            <p:spPr>
              <a:xfrm>
                <a:off x="4548038" y="4606953"/>
                <a:ext cx="1371600" cy="118872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5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FCB9B6F-D056-8E9C-369D-BDA9C86D5543}"/>
                  </a:ext>
                </a:extLst>
              </p:cNvPr>
              <p:cNvSpPr txBox="1"/>
              <p:nvPr/>
            </p:nvSpPr>
            <p:spPr>
              <a:xfrm>
                <a:off x="4548038" y="4866606"/>
                <a:ext cx="1371600" cy="669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50" b="0" i="0" dirty="0">
                    <a:solidFill>
                      <a:srgbClr val="E8EAEC"/>
                    </a:solidFill>
                    <a:effectLst/>
                    <a:latin typeface="DM Sans" pitchFamily="2" charset="0"/>
                  </a:rPr>
                  <a:t>Orchestration &amp; Management Layer</a:t>
                </a:r>
                <a:endParaRPr lang="en-US" sz="1250" dirty="0">
                  <a:solidFill>
                    <a:srgbClr val="E8EAEC"/>
                  </a:solidFill>
                  <a:latin typeface="DM Sans" pitchFamily="2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73BE1A7-350D-105F-D660-1C9EE70DDC6C}"/>
                </a:ext>
              </a:extLst>
            </p:cNvPr>
            <p:cNvGrpSpPr/>
            <p:nvPr/>
          </p:nvGrpSpPr>
          <p:grpSpPr>
            <a:xfrm>
              <a:off x="730514" y="3073816"/>
              <a:ext cx="1371600" cy="1188720"/>
              <a:chOff x="6267981" y="5247927"/>
              <a:chExt cx="1371600" cy="118872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0C53F13-2634-D062-338D-E8F2BCE70BA5}"/>
                  </a:ext>
                </a:extLst>
              </p:cNvPr>
              <p:cNvSpPr/>
              <p:nvPr/>
            </p:nvSpPr>
            <p:spPr>
              <a:xfrm>
                <a:off x="6267981" y="5247927"/>
                <a:ext cx="1371600" cy="118872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5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5F2493-1333-352C-D353-C84E8713637A}"/>
                  </a:ext>
                </a:extLst>
              </p:cNvPr>
              <p:cNvSpPr txBox="1"/>
              <p:nvPr/>
            </p:nvSpPr>
            <p:spPr>
              <a:xfrm>
                <a:off x="6267981" y="5603760"/>
                <a:ext cx="13716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50" b="0" i="0" dirty="0">
                    <a:solidFill>
                      <a:srgbClr val="E8EAEC"/>
                    </a:solidFill>
                    <a:effectLst/>
                    <a:latin typeface="DM Sans" pitchFamily="2" charset="0"/>
                  </a:rPr>
                  <a:t>Provisioning Layer</a:t>
                </a:r>
                <a:endParaRPr lang="en-US" sz="1250" dirty="0">
                  <a:solidFill>
                    <a:srgbClr val="E8EAEC"/>
                  </a:solidFill>
                  <a:latin typeface="DM Sans" pitchFamily="2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FA23A8F-CACB-375D-55DF-A0AC3D5906B9}"/>
                </a:ext>
              </a:extLst>
            </p:cNvPr>
            <p:cNvGrpSpPr/>
            <p:nvPr/>
          </p:nvGrpSpPr>
          <p:grpSpPr>
            <a:xfrm>
              <a:off x="730514" y="648400"/>
              <a:ext cx="1371600" cy="1188720"/>
              <a:chOff x="4890647" y="3112458"/>
              <a:chExt cx="1371600" cy="118872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9F750D4-68AD-DC74-EE6E-BACF922A138B}"/>
                  </a:ext>
                </a:extLst>
              </p:cNvPr>
              <p:cNvSpPr/>
              <p:nvPr/>
            </p:nvSpPr>
            <p:spPr>
              <a:xfrm>
                <a:off x="4890647" y="3112458"/>
                <a:ext cx="1371600" cy="118872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5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0A42A8E-5DA3-2581-D67D-90E6148DAC41}"/>
                  </a:ext>
                </a:extLst>
              </p:cNvPr>
              <p:cNvSpPr txBox="1"/>
              <p:nvPr/>
            </p:nvSpPr>
            <p:spPr>
              <a:xfrm>
                <a:off x="4890647" y="3468291"/>
                <a:ext cx="13716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50" b="0" i="0" dirty="0">
                    <a:solidFill>
                      <a:srgbClr val="E8EAEC"/>
                    </a:solidFill>
                    <a:effectLst/>
                    <a:latin typeface="DM Sans" pitchFamily="2" charset="0"/>
                  </a:rPr>
                  <a:t>Infrastructure Layer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314DD2B-CF7C-D027-98C8-FBBE2DA6450A}"/>
                </a:ext>
              </a:extLst>
            </p:cNvPr>
            <p:cNvGrpSpPr/>
            <p:nvPr/>
          </p:nvGrpSpPr>
          <p:grpSpPr>
            <a:xfrm>
              <a:off x="4152144" y="3073816"/>
              <a:ext cx="1371600" cy="1188720"/>
              <a:chOff x="3584401" y="1750836"/>
              <a:chExt cx="1371600" cy="118872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FF4A224-FA9A-39FB-C033-DB291D8E7258}"/>
                  </a:ext>
                </a:extLst>
              </p:cNvPr>
              <p:cNvSpPr/>
              <p:nvPr/>
            </p:nvSpPr>
            <p:spPr>
              <a:xfrm>
                <a:off x="3584401" y="1750836"/>
                <a:ext cx="1371600" cy="118872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5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42225C-B576-C02A-8886-37B043E210C6}"/>
                  </a:ext>
                </a:extLst>
              </p:cNvPr>
              <p:cNvSpPr txBox="1"/>
              <p:nvPr/>
            </p:nvSpPr>
            <p:spPr>
              <a:xfrm>
                <a:off x="3584401" y="2011452"/>
                <a:ext cx="1371600" cy="667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50" dirty="0">
                    <a:solidFill>
                      <a:srgbClr val="E8EAEC"/>
                    </a:solidFill>
                    <a:latin typeface="DM Sans" pitchFamily="2" charset="0"/>
                  </a:rPr>
                  <a:t>Cloud</a:t>
                </a:r>
              </a:p>
              <a:p>
                <a:pPr algn="ctr"/>
                <a:r>
                  <a:rPr lang="en-US" sz="1250" dirty="0">
                    <a:solidFill>
                      <a:srgbClr val="E8EAEC"/>
                    </a:solidFill>
                    <a:latin typeface="DM Sans" pitchFamily="2" charset="0"/>
                  </a:rPr>
                  <a:t>Native Dev</a:t>
                </a:r>
              </a:p>
              <a:p>
                <a:pPr algn="ctr"/>
                <a:r>
                  <a:rPr lang="en-US" sz="1250" dirty="0">
                    <a:solidFill>
                      <a:srgbClr val="E8EAEC"/>
                    </a:solidFill>
                    <a:latin typeface="DM Sans" pitchFamily="2" charset="0"/>
                  </a:rPr>
                  <a:t>Service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C320424-1D36-E5AF-EB70-CE9BC225826C}"/>
                </a:ext>
              </a:extLst>
            </p:cNvPr>
            <p:cNvGrpSpPr/>
            <p:nvPr/>
          </p:nvGrpSpPr>
          <p:grpSpPr>
            <a:xfrm flipH="1">
              <a:off x="2121289" y="3345011"/>
              <a:ext cx="2011680" cy="646331"/>
              <a:chOff x="2476675" y="3159450"/>
              <a:chExt cx="2011680" cy="646331"/>
            </a:xfrm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6A13468F-51FD-D4FE-FA52-8A3033B23F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6675" y="3482615"/>
                <a:ext cx="2011680" cy="1"/>
              </a:xfrm>
              <a:prstGeom prst="straightConnector1">
                <a:avLst/>
              </a:prstGeom>
              <a:ln>
                <a:headEnd type="triangle" w="lg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F1AF88A-906A-0E3F-1699-306EEA546315}"/>
                  </a:ext>
                </a:extLst>
              </p:cNvPr>
              <p:cNvSpPr txBox="1"/>
              <p:nvPr/>
            </p:nvSpPr>
            <p:spPr>
              <a:xfrm>
                <a:off x="2741378" y="3159450"/>
                <a:ext cx="148227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0" i="0" dirty="0">
                    <a:effectLst/>
                    <a:latin typeface="DM Sans" pitchFamily="2" charset="0"/>
                  </a:rPr>
                  <a:t>allocates &amp; configures cloud environment </a:t>
                </a:r>
                <a:endParaRPr lang="en-US" sz="1200" dirty="0">
                  <a:latin typeface="DM Sans" pitchFamily="2" charset="0"/>
                </a:endParaRPr>
              </a:p>
            </p:txBody>
          </p:sp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FA572E4-A088-6014-D5F1-3591E441E080}"/>
                </a:ext>
              </a:extLst>
            </p:cNvPr>
            <p:cNvCxnSpPr>
              <a:cxnSpLocks/>
            </p:cNvCxnSpPr>
            <p:nvPr/>
          </p:nvCxnSpPr>
          <p:spPr>
            <a:xfrm>
              <a:off x="2102114" y="1242760"/>
              <a:ext cx="2165086" cy="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9ED04FB-E669-25B4-7BEE-0895C6B328C1}"/>
                </a:ext>
              </a:extLst>
            </p:cNvPr>
            <p:cNvCxnSpPr>
              <a:stCxn id="26" idx="2"/>
              <a:endCxn id="17" idx="0"/>
            </p:cNvCxnSpPr>
            <p:nvPr/>
          </p:nvCxnSpPr>
          <p:spPr>
            <a:xfrm>
              <a:off x="1416314" y="1837120"/>
              <a:ext cx="0" cy="123669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0B005EA-CDDA-A7BA-EF45-9CDB6A827900}"/>
                </a:ext>
              </a:extLst>
            </p:cNvPr>
            <p:cNvSpPr txBox="1"/>
            <p:nvPr/>
          </p:nvSpPr>
          <p:spPr>
            <a:xfrm>
              <a:off x="675177" y="2163114"/>
              <a:ext cx="148227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M Sans" pitchFamily="2" charset="0"/>
                </a:rPr>
                <a:t>computing resources to build and run the apps.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2E6B4FD-81F4-463E-6944-80737AB09D1A}"/>
                </a:ext>
              </a:extLst>
            </p:cNvPr>
            <p:cNvSpPr txBox="1"/>
            <p:nvPr/>
          </p:nvSpPr>
          <p:spPr>
            <a:xfrm>
              <a:off x="2443520" y="734929"/>
              <a:ext cx="1482274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0" i="0" dirty="0">
                  <a:effectLst/>
                  <a:latin typeface="DM Sans" pitchFamily="2" charset="0"/>
                </a:rPr>
                <a:t>integrates the various cloud components so that they function as a single unit</a:t>
              </a:r>
              <a:endParaRPr lang="en-US" sz="1200" dirty="0">
                <a:latin typeface="DM Sans" pitchFamily="2" charset="0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8F9B210-DA16-50DE-AA33-CBCF89C7C9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38800" y="1236102"/>
              <a:ext cx="2165086" cy="1331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292DD1E-1B30-28FC-4DAE-39196AB43548}"/>
                </a:ext>
              </a:extLst>
            </p:cNvPr>
            <p:cNvSpPr txBox="1"/>
            <p:nvPr/>
          </p:nvSpPr>
          <p:spPr>
            <a:xfrm>
              <a:off x="6021635" y="827262"/>
              <a:ext cx="1482274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0" i="0" dirty="0">
                  <a:effectLst/>
                  <a:latin typeface="DM Sans" pitchFamily="2" charset="0"/>
                </a:rPr>
                <a:t>technologies for building cloud-native applications</a:t>
              </a:r>
              <a:endParaRPr lang="en-US" sz="1200" dirty="0">
                <a:latin typeface="DM Sans" pitchFamily="2" charset="0"/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C8116F9-04D5-EAE4-B6B8-CFA298BA680F}"/>
                </a:ext>
              </a:extLst>
            </p:cNvPr>
            <p:cNvGrpSpPr/>
            <p:nvPr/>
          </p:nvGrpSpPr>
          <p:grpSpPr>
            <a:xfrm flipH="1">
              <a:off x="5542919" y="3437344"/>
              <a:ext cx="2335479" cy="461665"/>
              <a:chOff x="5523744" y="3198167"/>
              <a:chExt cx="2335479" cy="461665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6D2CDA1-0462-4337-743B-231E8851BCDA}"/>
                  </a:ext>
                </a:extLst>
              </p:cNvPr>
              <p:cNvCxnSpPr>
                <a:cxnSpLocks/>
                <a:stCxn id="8" idx="1"/>
                <a:endCxn id="51" idx="3"/>
              </p:cNvCxnSpPr>
              <p:nvPr/>
            </p:nvCxnSpPr>
            <p:spPr>
              <a:xfrm flipH="1">
                <a:off x="5523744" y="3428999"/>
                <a:ext cx="2335479" cy="1"/>
              </a:xfrm>
              <a:prstGeom prst="line">
                <a:avLst/>
              </a:prstGeom>
              <a:ln cap="sq">
                <a:headEnd type="triangle" w="lg" len="med"/>
                <a:tailEnd type="non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526B575-C24A-0311-7352-FE9C44DE942C}"/>
                  </a:ext>
                </a:extLst>
              </p:cNvPr>
              <p:cNvSpPr txBox="1"/>
              <p:nvPr/>
            </p:nvSpPr>
            <p:spPr>
              <a:xfrm>
                <a:off x="6018558" y="3198167"/>
                <a:ext cx="1482274" cy="461665"/>
              </a:xfrm>
              <a:prstGeom prst="rect">
                <a:avLst/>
              </a:prstGeom>
              <a:solidFill>
                <a:schemeClr val="bg1"/>
              </a:solidFill>
              <a:ln cap="sq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0" i="0" dirty="0">
                    <a:effectLst/>
                    <a:latin typeface="DM Sans" pitchFamily="2" charset="0"/>
                  </a:rPr>
                  <a:t>infrastructure to hosted and run</a:t>
                </a:r>
                <a:endParaRPr lang="en-US" sz="1200" dirty="0">
                  <a:latin typeface="DM Sans" pitchFamily="2" charset="0"/>
                </a:endParaRPr>
              </a:p>
            </p:txBody>
          </p:sp>
        </p:grp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7F10126-DEBD-4122-C18C-B94DCA3B60C4}"/>
                </a:ext>
              </a:extLst>
            </p:cNvPr>
            <p:cNvCxnSpPr>
              <a:stCxn id="21" idx="2"/>
              <a:endCxn id="6" idx="0"/>
            </p:cNvCxnSpPr>
            <p:nvPr/>
          </p:nvCxnSpPr>
          <p:spPr>
            <a:xfrm>
              <a:off x="8545023" y="1837120"/>
              <a:ext cx="0" cy="123669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3D440DE-8BD0-6BA5-998F-B1CC3EE70830}"/>
                </a:ext>
              </a:extLst>
            </p:cNvPr>
            <p:cNvGrpSpPr/>
            <p:nvPr/>
          </p:nvGrpSpPr>
          <p:grpSpPr>
            <a:xfrm>
              <a:off x="2129782" y="5585761"/>
              <a:ext cx="1994693" cy="461665"/>
              <a:chOff x="2157451" y="5321133"/>
              <a:chExt cx="1994693" cy="461665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CADD0D54-F3D7-429E-5777-848C533C7A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7451" y="5521424"/>
                <a:ext cx="1994693" cy="1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1BC3582-6755-2847-8EDF-D400CFA7B7D7}"/>
                  </a:ext>
                </a:extLst>
              </p:cNvPr>
              <p:cNvSpPr txBox="1"/>
              <p:nvPr/>
            </p:nvSpPr>
            <p:spPr>
              <a:xfrm>
                <a:off x="2566134" y="5321133"/>
                <a:ext cx="117732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0" i="0" dirty="0">
                    <a:effectLst/>
                    <a:latin typeface="DM Sans" pitchFamily="2" charset="0"/>
                  </a:rPr>
                  <a:t>principles &amp; guidelines</a:t>
                </a:r>
                <a:endParaRPr lang="en-US" sz="1200" dirty="0">
                  <a:latin typeface="DM Sans" pitchFamily="2" charset="0"/>
                </a:endParaRP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9F8681B-A9C2-506F-882D-0FA555084F4D}"/>
                </a:ext>
              </a:extLst>
            </p:cNvPr>
            <p:cNvGrpSpPr/>
            <p:nvPr/>
          </p:nvGrpSpPr>
          <p:grpSpPr>
            <a:xfrm>
              <a:off x="4320080" y="4262536"/>
              <a:ext cx="1016762" cy="892409"/>
              <a:chOff x="4320080" y="4262536"/>
              <a:chExt cx="1016762" cy="892409"/>
            </a:xfrm>
          </p:grpSpPr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45A2FE83-6C04-2AC8-F02D-1AEF633719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37944" y="4262536"/>
                <a:ext cx="0" cy="8924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B321C28-90BD-DC1B-34A0-A49D3199D7C7}"/>
                  </a:ext>
                </a:extLst>
              </p:cNvPr>
              <p:cNvSpPr txBox="1"/>
              <p:nvPr/>
            </p:nvSpPr>
            <p:spPr>
              <a:xfrm>
                <a:off x="4320080" y="4477908"/>
                <a:ext cx="1016762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0" i="0" dirty="0">
                    <a:effectLst/>
                    <a:latin typeface="DM Sans" pitchFamily="2" charset="0"/>
                  </a:rPr>
                  <a:t> build &amp; manage</a:t>
                </a:r>
                <a:endParaRPr lang="en-US" sz="1200" dirty="0">
                  <a:latin typeface="DM Sans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4807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121</TotalTime>
  <Words>72</Words>
  <Application>Microsoft Office PowerPoint</Application>
  <PresentationFormat>A4 Paper (210x297 mm)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DM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Rohtanza</dc:creator>
  <cp:lastModifiedBy>Rohtanza</cp:lastModifiedBy>
  <cp:revision>32</cp:revision>
  <dcterms:created xsi:type="dcterms:W3CDTF">2023-10-14T18:02:41Z</dcterms:created>
  <dcterms:modified xsi:type="dcterms:W3CDTF">2023-10-14T20:52:48Z</dcterms:modified>
</cp:coreProperties>
</file>