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1D1C-7CF9-4DC1-81DD-2E9854263BC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2A90-CA7C-4CF4-9B87-F9169C1C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6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420163A-B4B7-7211-1830-899947756A1F}"/>
              </a:ext>
            </a:extLst>
          </p:cNvPr>
          <p:cNvGrpSpPr/>
          <p:nvPr/>
        </p:nvGrpSpPr>
        <p:grpSpPr>
          <a:xfrm>
            <a:off x="-1" y="690480"/>
            <a:ext cx="6227637" cy="8570762"/>
            <a:chOff x="-1" y="690480"/>
            <a:chExt cx="6227637" cy="85707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4F0768-C12F-182E-61C0-EA7FC349A2A6}"/>
                </a:ext>
              </a:extLst>
            </p:cNvPr>
            <p:cNvSpPr txBox="1"/>
            <p:nvPr/>
          </p:nvSpPr>
          <p:spPr>
            <a:xfrm>
              <a:off x="4287970" y="690480"/>
              <a:ext cx="1939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Alternative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B87C1A-2180-90B6-6CC2-E316DE36AAAD}"/>
                </a:ext>
              </a:extLst>
            </p:cNvPr>
            <p:cNvSpPr txBox="1"/>
            <p:nvPr/>
          </p:nvSpPr>
          <p:spPr>
            <a:xfrm>
              <a:off x="-1" y="3961935"/>
              <a:ext cx="2533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Does CNCF have </a:t>
              </a:r>
              <a:r>
                <a:rPr lang="en-US" sz="1300" b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guidelines</a:t>
              </a:r>
              <a:r>
                <a:rPr lang="en-US" sz="1300" b="0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? </a:t>
              </a:r>
              <a:endParaRPr lang="en-US" sz="1300" dirty="0">
                <a:effectLst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B1428E-1FE7-1F42-C7DE-6BD497DD24E6}"/>
                </a:ext>
              </a:extLst>
            </p:cNvPr>
            <p:cNvGrpSpPr/>
            <p:nvPr/>
          </p:nvGrpSpPr>
          <p:grpSpPr>
            <a:xfrm>
              <a:off x="4377865" y="3833809"/>
              <a:ext cx="1759877" cy="548640"/>
              <a:chOff x="4797998" y="4558834"/>
              <a:chExt cx="1759877" cy="54864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A0692C-FBB3-FAE7-7AF7-72DED41B785D}"/>
                  </a:ext>
                </a:extLst>
              </p:cNvPr>
              <p:cNvSpPr/>
              <p:nvPr/>
            </p:nvSpPr>
            <p:spPr>
              <a:xfrm>
                <a:off x="4797998" y="4558834"/>
                <a:ext cx="1759877" cy="548640"/>
              </a:xfrm>
              <a:prstGeom prst="roundRect">
                <a:avLst>
                  <a:gd name="adj" fmla="val 4019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5DC3E6-BED8-2EB6-8A4F-DE31460ABEF7}"/>
                  </a:ext>
                </a:extLst>
              </p:cNvPr>
              <p:cNvSpPr txBox="1"/>
              <p:nvPr/>
            </p:nvSpPr>
            <p:spPr>
              <a:xfrm>
                <a:off x="4851122" y="4586933"/>
                <a:ext cx="165362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0" i="0" kern="1200" dirty="0">
                    <a:solidFill>
                      <a:srgbClr val="000000"/>
                    </a:solidFill>
                    <a:effectLst/>
                    <a:latin typeface="DM Sans" pitchFamily="2" charset="0"/>
                    <a:ea typeface="+mn-ea"/>
                    <a:cs typeface="+mn-cs"/>
                  </a:rPr>
                  <a:t>Inform Cloud-Native DevService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FDC741-257C-39ED-52C9-17AB18B550D9}"/>
                </a:ext>
              </a:extLst>
            </p:cNvPr>
            <p:cNvSpPr txBox="1"/>
            <p:nvPr/>
          </p:nvSpPr>
          <p:spPr>
            <a:xfrm>
              <a:off x="0" y="5298465"/>
              <a:ext cx="2533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0" i="0" dirty="0">
                  <a:effectLst/>
                  <a:latin typeface="DM Sans" pitchFamily="2" charset="0"/>
                </a:rPr>
                <a:t>Are guidelines updated?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B3C9F6D-591D-C262-4918-6A7B2D730026}"/>
                </a:ext>
              </a:extLst>
            </p:cNvPr>
            <p:cNvGrpSpPr/>
            <p:nvPr/>
          </p:nvGrpSpPr>
          <p:grpSpPr>
            <a:xfrm>
              <a:off x="4377865" y="5170339"/>
              <a:ext cx="1759877" cy="548640"/>
              <a:chOff x="4797998" y="4558834"/>
              <a:chExt cx="1759877" cy="54864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50DCE22-59A5-F995-FED0-DAED0A4153C9}"/>
                  </a:ext>
                </a:extLst>
              </p:cNvPr>
              <p:cNvSpPr/>
              <p:nvPr/>
            </p:nvSpPr>
            <p:spPr>
              <a:xfrm>
                <a:off x="4797998" y="4558834"/>
                <a:ext cx="1759877" cy="548640"/>
              </a:xfrm>
              <a:prstGeom prst="roundRect">
                <a:avLst>
                  <a:gd name="adj" fmla="val 4019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646262-3BD8-1EF1-56D3-BE73F3AB6A53}"/>
                  </a:ext>
                </a:extLst>
              </p:cNvPr>
              <p:cNvSpPr txBox="1"/>
              <p:nvPr/>
            </p:nvSpPr>
            <p:spPr>
              <a:xfrm>
                <a:off x="4851122" y="4586933"/>
                <a:ext cx="165362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algn="ctr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00" kern="1200" dirty="0">
                    <a:solidFill>
                      <a:srgbClr val="000000"/>
                    </a:solidFill>
                    <a:effectLst/>
                    <a:latin typeface="DM Sans" pitchFamily="2" charset="0"/>
                    <a:ea typeface="+mn-ea"/>
                    <a:cs typeface="+mn-cs"/>
                  </a:rPr>
                  <a:t>Inform Cloud Native Dev Service </a:t>
                </a:r>
                <a:endParaRPr lang="en-US" sz="1300" dirty="0">
                  <a:effectLst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D13E02-C659-948B-5626-137C308B55B7}"/>
                </a:ext>
              </a:extLst>
            </p:cNvPr>
            <p:cNvSpPr txBox="1"/>
            <p:nvPr/>
          </p:nvSpPr>
          <p:spPr>
            <a:xfrm>
              <a:off x="0" y="6534968"/>
              <a:ext cx="25337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0" i="0" dirty="0">
                  <a:effectLst/>
                  <a:latin typeface="DM Sans" pitchFamily="2" charset="0"/>
                </a:rPr>
                <a:t>Are guidelines relevant to the current project?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8C7ADB-5AE9-A9F9-C420-EB722D00B2E8}"/>
                </a:ext>
              </a:extLst>
            </p:cNvPr>
            <p:cNvSpPr/>
            <p:nvPr/>
          </p:nvSpPr>
          <p:spPr>
            <a:xfrm>
              <a:off x="2930948" y="1719514"/>
              <a:ext cx="457200" cy="4572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E97A0A-E64B-7D4D-D233-EB3082BFE91B}"/>
                </a:ext>
              </a:extLst>
            </p:cNvPr>
            <p:cNvGrpSpPr/>
            <p:nvPr/>
          </p:nvGrpSpPr>
          <p:grpSpPr>
            <a:xfrm>
              <a:off x="2434752" y="2653054"/>
              <a:ext cx="1449593" cy="548640"/>
              <a:chOff x="2810435" y="1321986"/>
              <a:chExt cx="1449593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8AC98C3-8657-88A9-D878-EACFC8DBE6F8}"/>
                  </a:ext>
                </a:extLst>
              </p:cNvPr>
              <p:cNvSpPr/>
              <p:nvPr/>
            </p:nvSpPr>
            <p:spPr>
              <a:xfrm>
                <a:off x="2810435" y="1321986"/>
                <a:ext cx="1449593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68D93-0480-02B9-0D44-DC54EDB3EFB6}"/>
                  </a:ext>
                </a:extLst>
              </p:cNvPr>
              <p:cNvSpPr txBox="1"/>
              <p:nvPr/>
            </p:nvSpPr>
            <p:spPr>
              <a:xfrm>
                <a:off x="2991970" y="1350085"/>
                <a:ext cx="1086522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Request Guidelines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8EB21A-8C77-69CA-E6AC-5DCCBD6303B1}"/>
                </a:ext>
              </a:extLst>
            </p:cNvPr>
            <p:cNvSpPr txBox="1"/>
            <p:nvPr/>
          </p:nvSpPr>
          <p:spPr>
            <a:xfrm>
              <a:off x="2275615" y="690480"/>
              <a:ext cx="16536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Normal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1D7E0C9-C098-A9EF-0A16-AF7EBBC55D18}"/>
                </a:ext>
              </a:extLst>
            </p:cNvPr>
            <p:cNvSpPr/>
            <p:nvPr/>
          </p:nvSpPr>
          <p:spPr>
            <a:xfrm>
              <a:off x="2627107" y="367803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F9ADCA31-6CD6-947E-63E6-9E7863BCB8C2}"/>
                </a:ext>
              </a:extLst>
            </p:cNvPr>
            <p:cNvSpPr/>
            <p:nvPr/>
          </p:nvSpPr>
          <p:spPr>
            <a:xfrm>
              <a:off x="2627107" y="501456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Decision 42">
              <a:extLst>
                <a:ext uri="{FF2B5EF4-FFF2-40B4-BE49-F238E27FC236}">
                  <a16:creationId xmlns:a16="http://schemas.microsoft.com/office/drawing/2014/main" id="{DE60A8FA-B1F2-5988-2EB3-9A007CCE7CB3}"/>
                </a:ext>
              </a:extLst>
            </p:cNvPr>
            <p:cNvSpPr/>
            <p:nvPr/>
          </p:nvSpPr>
          <p:spPr>
            <a:xfrm>
              <a:off x="2627107" y="635109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94A0AF-6BF3-88E2-6466-E117D63A0039}"/>
                </a:ext>
              </a:extLst>
            </p:cNvPr>
            <p:cNvGrpSpPr/>
            <p:nvPr/>
          </p:nvGrpSpPr>
          <p:grpSpPr>
            <a:xfrm>
              <a:off x="4377865" y="6506869"/>
              <a:ext cx="1759877" cy="548640"/>
              <a:chOff x="4797998" y="4558834"/>
              <a:chExt cx="1759877" cy="548640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8999742-53A3-7462-92EB-143C04DEB52C}"/>
                  </a:ext>
                </a:extLst>
              </p:cNvPr>
              <p:cNvSpPr/>
              <p:nvPr/>
            </p:nvSpPr>
            <p:spPr>
              <a:xfrm>
                <a:off x="4797998" y="4558834"/>
                <a:ext cx="1759877" cy="548640"/>
              </a:xfrm>
              <a:prstGeom prst="roundRect">
                <a:avLst>
                  <a:gd name="adj" fmla="val 4019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E12B64-F0EE-DADD-BE3C-BAD0D8090C3D}"/>
                  </a:ext>
                </a:extLst>
              </p:cNvPr>
              <p:cNvSpPr txBox="1"/>
              <p:nvPr/>
            </p:nvSpPr>
            <p:spPr>
              <a:xfrm>
                <a:off x="4851122" y="4586933"/>
                <a:ext cx="165362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0" i="0" dirty="0">
                    <a:effectLst/>
                    <a:latin typeface="DM Sans" pitchFamily="2" charset="0"/>
                  </a:rPr>
                  <a:t>Provide Relevant Guidelines</a:t>
                </a:r>
                <a:endParaRPr lang="en-US" sz="1300" dirty="0">
                  <a:latin typeface="DM Sans" pitchFamily="2" charset="0"/>
                </a:endParaRP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DE70B0C-4831-3DAA-540E-CE92CA6D1559}"/>
                </a:ext>
              </a:extLst>
            </p:cNvPr>
            <p:cNvCxnSpPr>
              <a:cxnSpLocks/>
            </p:cNvCxnSpPr>
            <p:nvPr/>
          </p:nvCxnSpPr>
          <p:spPr>
            <a:xfrm>
              <a:off x="3159548" y="5874754"/>
              <a:ext cx="0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438FCC1-D6F7-F4BA-240C-EA7F8250AD6A}"/>
                </a:ext>
              </a:extLst>
            </p:cNvPr>
            <p:cNvCxnSpPr>
              <a:cxnSpLocks/>
              <a:stCxn id="8" idx="3"/>
              <a:endCxn id="41" idx="1"/>
            </p:cNvCxnSpPr>
            <p:nvPr/>
          </p:nvCxnSpPr>
          <p:spPr>
            <a:xfrm>
              <a:off x="3691989" y="5444659"/>
              <a:ext cx="68587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FDF31A1-F04B-060A-D2EB-A42013B1DBB9}"/>
                </a:ext>
              </a:extLst>
            </p:cNvPr>
            <p:cNvCxnSpPr>
              <a:cxnSpLocks/>
              <a:stCxn id="43" idx="3"/>
              <a:endCxn id="49" idx="1"/>
            </p:cNvCxnSpPr>
            <p:nvPr/>
          </p:nvCxnSpPr>
          <p:spPr>
            <a:xfrm>
              <a:off x="3691989" y="6781189"/>
              <a:ext cx="68587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9AE1D21-F41C-01AA-397C-04F2C71623C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159548" y="4538224"/>
              <a:ext cx="0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4FECBA7-30E6-0116-3B97-03C9497A4DDF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3691989" y="4108129"/>
              <a:ext cx="68587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668F77-846B-FEB3-467F-FA4A730C3AA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 flipH="1">
              <a:off x="3159548" y="3201694"/>
              <a:ext cx="1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C1C7200-AF81-AD35-9BFF-F4CA7D554F9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3159548" y="2176714"/>
              <a:ext cx="1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18D37BB-0269-0C6C-496A-B4BC2F3EF200}"/>
                </a:ext>
              </a:extLst>
            </p:cNvPr>
            <p:cNvSpPr txBox="1"/>
            <p:nvPr/>
          </p:nvSpPr>
          <p:spPr>
            <a:xfrm>
              <a:off x="2040499" y="463020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2353864-8699-A563-2A0F-55092C3E21B0}"/>
                </a:ext>
              </a:extLst>
            </p:cNvPr>
            <p:cNvSpPr txBox="1"/>
            <p:nvPr/>
          </p:nvSpPr>
          <p:spPr>
            <a:xfrm>
              <a:off x="2040499" y="730326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75BCF40-7738-167E-F416-94C1F0AA59B7}"/>
                </a:ext>
              </a:extLst>
            </p:cNvPr>
            <p:cNvSpPr txBox="1"/>
            <p:nvPr/>
          </p:nvSpPr>
          <p:spPr>
            <a:xfrm>
              <a:off x="2040499" y="596673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35C4D1-5F4B-3EBB-09D2-CDCF728BC26B}"/>
                </a:ext>
              </a:extLst>
            </p:cNvPr>
            <p:cNvSpPr txBox="1"/>
            <p:nvPr/>
          </p:nvSpPr>
          <p:spPr>
            <a:xfrm>
              <a:off x="3479977" y="383181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ED1F8C-2FE0-45F3-0EF5-E880679A5502}"/>
                </a:ext>
              </a:extLst>
            </p:cNvPr>
            <p:cNvSpPr txBox="1"/>
            <p:nvPr/>
          </p:nvSpPr>
          <p:spPr>
            <a:xfrm>
              <a:off x="3479977" y="516834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50991C6-3259-D8A5-244F-E82E3F7738B4}"/>
                </a:ext>
              </a:extLst>
            </p:cNvPr>
            <p:cNvSpPr txBox="1"/>
            <p:nvPr/>
          </p:nvSpPr>
          <p:spPr>
            <a:xfrm>
              <a:off x="3479977" y="650487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21262A0-E588-C477-7390-457016CB3BE7}"/>
                </a:ext>
              </a:extLst>
            </p:cNvPr>
            <p:cNvSpPr txBox="1"/>
            <p:nvPr/>
          </p:nvSpPr>
          <p:spPr>
            <a:xfrm>
              <a:off x="369435" y="1778837"/>
              <a:ext cx="253376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Preconditions</a:t>
              </a:r>
              <a:endParaRPr lang="en-US" sz="1300" b="1" dirty="0">
                <a:latin typeface="DM Sans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DCB95C5-C97A-90F2-F4A8-9E1C5B167D58}"/>
                </a:ext>
              </a:extLst>
            </p:cNvPr>
            <p:cNvSpPr txBox="1"/>
            <p:nvPr/>
          </p:nvSpPr>
          <p:spPr>
            <a:xfrm>
              <a:off x="201967" y="8832172"/>
              <a:ext cx="2868701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Postconditions</a:t>
              </a:r>
              <a:endParaRPr lang="en-US" sz="1300" b="1" dirty="0">
                <a:latin typeface="DM Sans" pitchFamily="2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1D54C9B-7E95-BF12-642C-235AD9DDB68D}"/>
                </a:ext>
              </a:extLst>
            </p:cNvPr>
            <p:cNvGrpSpPr/>
            <p:nvPr/>
          </p:nvGrpSpPr>
          <p:grpSpPr>
            <a:xfrm>
              <a:off x="2885228" y="8712602"/>
              <a:ext cx="548640" cy="548640"/>
              <a:chOff x="2828630" y="8712602"/>
              <a:chExt cx="548640" cy="54864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48A15FF-E602-68EB-202E-F4CE2AAE5344}"/>
                  </a:ext>
                </a:extLst>
              </p:cNvPr>
              <p:cNvSpPr/>
              <p:nvPr/>
            </p:nvSpPr>
            <p:spPr>
              <a:xfrm>
                <a:off x="2873829" y="8758322"/>
                <a:ext cx="457200" cy="4572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87E45E7-D14E-4238-661B-FC8E7B142D76}"/>
                  </a:ext>
                </a:extLst>
              </p:cNvPr>
              <p:cNvSpPr/>
              <p:nvPr/>
            </p:nvSpPr>
            <p:spPr>
              <a:xfrm>
                <a:off x="2828630" y="8712602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702FB81-71BB-0145-25BC-8714C60A97DF}"/>
                </a:ext>
              </a:extLst>
            </p:cNvPr>
            <p:cNvCxnSpPr>
              <a:cxnSpLocks/>
            </p:cNvCxnSpPr>
            <p:nvPr/>
          </p:nvCxnSpPr>
          <p:spPr>
            <a:xfrm>
              <a:off x="3159548" y="7211284"/>
              <a:ext cx="1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A16A5C0-CFA6-04E8-896C-DEB4CDE54DDA}"/>
                </a:ext>
              </a:extLst>
            </p:cNvPr>
            <p:cNvGrpSpPr/>
            <p:nvPr/>
          </p:nvGrpSpPr>
          <p:grpSpPr>
            <a:xfrm>
              <a:off x="2434752" y="7687624"/>
              <a:ext cx="1449593" cy="548640"/>
              <a:chOff x="2810435" y="1321986"/>
              <a:chExt cx="1449593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119CD1-A8B6-ED79-2F77-B46030E55E56}"/>
                  </a:ext>
                </a:extLst>
              </p:cNvPr>
              <p:cNvSpPr/>
              <p:nvPr/>
            </p:nvSpPr>
            <p:spPr>
              <a:xfrm>
                <a:off x="2810435" y="1321986"/>
                <a:ext cx="1449593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07DF07A-95D1-C325-50B0-76D2F0B30337}"/>
                  </a:ext>
                </a:extLst>
              </p:cNvPr>
              <p:cNvSpPr txBox="1"/>
              <p:nvPr/>
            </p:nvSpPr>
            <p:spPr>
              <a:xfrm>
                <a:off x="2991970" y="1350085"/>
                <a:ext cx="1086522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Provide </a:t>
                </a:r>
              </a:p>
              <a:p>
                <a:pPr algn="ctr"/>
                <a:r>
                  <a:rPr lang="en-US" sz="1300" dirty="0">
                    <a:latin typeface="DM Sans" pitchFamily="2" charset="0"/>
                  </a:rPr>
                  <a:t>Guidelines</a:t>
                </a: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F670D7E-FED3-01E6-689B-AB928FE21801}"/>
                </a:ext>
              </a:extLst>
            </p:cNvPr>
            <p:cNvCxnSpPr>
              <a:cxnSpLocks/>
              <a:stCxn id="139" idx="2"/>
              <a:endCxn id="134" idx="0"/>
            </p:cNvCxnSpPr>
            <p:nvPr/>
          </p:nvCxnSpPr>
          <p:spPr>
            <a:xfrm flipH="1">
              <a:off x="3159548" y="8236264"/>
              <a:ext cx="1" cy="47633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92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165A561-1D82-6CDC-312B-001C15D0D296}"/>
              </a:ext>
            </a:extLst>
          </p:cNvPr>
          <p:cNvGrpSpPr/>
          <p:nvPr/>
        </p:nvGrpSpPr>
        <p:grpSpPr>
          <a:xfrm>
            <a:off x="-1" y="690480"/>
            <a:ext cx="6227637" cy="7251291"/>
            <a:chOff x="-1" y="690480"/>
            <a:chExt cx="6227637" cy="72512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4F0768-C12F-182E-61C0-EA7FC349A2A6}"/>
                </a:ext>
              </a:extLst>
            </p:cNvPr>
            <p:cNvSpPr txBox="1"/>
            <p:nvPr/>
          </p:nvSpPr>
          <p:spPr>
            <a:xfrm>
              <a:off x="4287970" y="690480"/>
              <a:ext cx="1939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Alternative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B87C1A-2180-90B6-6CC2-E316DE36AAAD}"/>
                </a:ext>
              </a:extLst>
            </p:cNvPr>
            <p:cNvSpPr txBox="1"/>
            <p:nvPr/>
          </p:nvSpPr>
          <p:spPr>
            <a:xfrm>
              <a:off x="-1" y="3961935"/>
              <a:ext cx="25337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Does Modern Landscape have authority?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B1428E-1FE7-1F42-C7DE-6BD497DD24E6}"/>
                </a:ext>
              </a:extLst>
            </p:cNvPr>
            <p:cNvGrpSpPr/>
            <p:nvPr/>
          </p:nvGrpSpPr>
          <p:grpSpPr>
            <a:xfrm>
              <a:off x="4377865" y="3833809"/>
              <a:ext cx="1759877" cy="548640"/>
              <a:chOff x="4797998" y="4558834"/>
              <a:chExt cx="1759877" cy="54864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A0692C-FBB3-FAE7-7AF7-72DED41B785D}"/>
                  </a:ext>
                </a:extLst>
              </p:cNvPr>
              <p:cNvSpPr/>
              <p:nvPr/>
            </p:nvSpPr>
            <p:spPr>
              <a:xfrm>
                <a:off x="4797998" y="4558834"/>
                <a:ext cx="1759877" cy="548640"/>
              </a:xfrm>
              <a:prstGeom prst="roundRect">
                <a:avLst>
                  <a:gd name="adj" fmla="val 4019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5DC3E6-BED8-2EB6-8A4F-DE31460ABEF7}"/>
                  </a:ext>
                </a:extLst>
              </p:cNvPr>
              <p:cNvSpPr txBox="1"/>
              <p:nvPr/>
            </p:nvSpPr>
            <p:spPr>
              <a:xfrm>
                <a:off x="4851122" y="4586933"/>
                <a:ext cx="165362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0" i="0" kern="1200" dirty="0">
                    <a:solidFill>
                      <a:srgbClr val="000000"/>
                    </a:solidFill>
                    <a:effectLst/>
                    <a:latin typeface="DM Sans" pitchFamily="2" charset="0"/>
                    <a:ea typeface="+mn-ea"/>
                    <a:cs typeface="+mn-cs"/>
                  </a:rPr>
                  <a:t>Inform Cloud-Native DevService.</a:t>
                </a:r>
                <a:endParaRPr lang="en-US" sz="1300" dirty="0">
                  <a:latin typeface="DM Sans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FDC741-257C-39ED-52C9-17AB18B550D9}"/>
                </a:ext>
              </a:extLst>
            </p:cNvPr>
            <p:cNvSpPr txBox="1"/>
            <p:nvPr/>
          </p:nvSpPr>
          <p:spPr>
            <a:xfrm>
              <a:off x="0" y="5298465"/>
              <a:ext cx="25337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0" i="0" dirty="0">
                  <a:effectLst/>
                  <a:latin typeface="DM Sans" pitchFamily="2" charset="0"/>
                </a:rPr>
                <a:t>Request for Specific Influence?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8C7ADB-5AE9-A9F9-C420-EB722D00B2E8}"/>
                </a:ext>
              </a:extLst>
            </p:cNvPr>
            <p:cNvSpPr/>
            <p:nvPr/>
          </p:nvSpPr>
          <p:spPr>
            <a:xfrm>
              <a:off x="2930948" y="1719514"/>
              <a:ext cx="457200" cy="4572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E97A0A-E64B-7D4D-D233-EB3082BFE91B}"/>
                </a:ext>
              </a:extLst>
            </p:cNvPr>
            <p:cNvGrpSpPr/>
            <p:nvPr/>
          </p:nvGrpSpPr>
          <p:grpSpPr>
            <a:xfrm>
              <a:off x="2434752" y="2653054"/>
              <a:ext cx="1449593" cy="548640"/>
              <a:chOff x="2810435" y="1321986"/>
              <a:chExt cx="1449593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8AC98C3-8657-88A9-D878-EACFC8DBE6F8}"/>
                  </a:ext>
                </a:extLst>
              </p:cNvPr>
              <p:cNvSpPr/>
              <p:nvPr/>
            </p:nvSpPr>
            <p:spPr>
              <a:xfrm>
                <a:off x="2810435" y="1321986"/>
                <a:ext cx="1449593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68D93-0480-02B9-0D44-DC54EDB3EFB6}"/>
                  </a:ext>
                </a:extLst>
              </p:cNvPr>
              <p:cNvSpPr txBox="1"/>
              <p:nvPr/>
            </p:nvSpPr>
            <p:spPr>
              <a:xfrm>
                <a:off x="2991970" y="1350085"/>
                <a:ext cx="1086522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Request Influence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8EB21A-8C77-69CA-E6AC-5DCCBD6303B1}"/>
                </a:ext>
              </a:extLst>
            </p:cNvPr>
            <p:cNvSpPr txBox="1"/>
            <p:nvPr/>
          </p:nvSpPr>
          <p:spPr>
            <a:xfrm>
              <a:off x="2275615" y="690480"/>
              <a:ext cx="16536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Normal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1D7E0C9-C098-A9EF-0A16-AF7EBBC55D18}"/>
                </a:ext>
              </a:extLst>
            </p:cNvPr>
            <p:cNvSpPr/>
            <p:nvPr/>
          </p:nvSpPr>
          <p:spPr>
            <a:xfrm>
              <a:off x="2627107" y="367803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F9ADCA31-6CD6-947E-63E6-9E7863BCB8C2}"/>
                </a:ext>
              </a:extLst>
            </p:cNvPr>
            <p:cNvSpPr/>
            <p:nvPr/>
          </p:nvSpPr>
          <p:spPr>
            <a:xfrm>
              <a:off x="2627107" y="501456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DE70B0C-4831-3DAA-540E-CE92CA6D1559}"/>
                </a:ext>
              </a:extLst>
            </p:cNvPr>
            <p:cNvCxnSpPr>
              <a:cxnSpLocks/>
              <a:endCxn id="139" idx="0"/>
            </p:cNvCxnSpPr>
            <p:nvPr/>
          </p:nvCxnSpPr>
          <p:spPr>
            <a:xfrm>
              <a:off x="3159548" y="5874754"/>
              <a:ext cx="0" cy="50195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438FCC1-D6F7-F4BA-240C-EA7F8250AD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691989" y="5429603"/>
              <a:ext cx="1278431" cy="1505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9AE1D21-F41C-01AA-397C-04F2C71623CA}"/>
                </a:ext>
              </a:extLst>
            </p:cNvPr>
            <p:cNvCxnSpPr>
              <a:cxnSpLocks/>
            </p:cNvCxnSpPr>
            <p:nvPr/>
          </p:nvCxnSpPr>
          <p:spPr>
            <a:xfrm>
              <a:off x="3159548" y="4538224"/>
              <a:ext cx="0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4FECBA7-30E6-0116-3B97-03C9497A4DDF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3691989" y="4108129"/>
              <a:ext cx="68587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668F77-846B-FEB3-467F-FA4A730C3AA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 flipH="1">
              <a:off x="3159548" y="3201694"/>
              <a:ext cx="1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C1C7200-AF81-AD35-9BFF-F4CA7D554F9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3159548" y="2176714"/>
              <a:ext cx="1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18D37BB-0269-0C6C-496A-B4BC2F3EF200}"/>
                </a:ext>
              </a:extLst>
            </p:cNvPr>
            <p:cNvSpPr txBox="1"/>
            <p:nvPr/>
          </p:nvSpPr>
          <p:spPr>
            <a:xfrm>
              <a:off x="2040499" y="463020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75BCF40-7738-167E-F416-94C1F0AA59B7}"/>
                </a:ext>
              </a:extLst>
            </p:cNvPr>
            <p:cNvSpPr txBox="1"/>
            <p:nvPr/>
          </p:nvSpPr>
          <p:spPr>
            <a:xfrm>
              <a:off x="2040499" y="596673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35C4D1-5F4B-3EBB-09D2-CDCF728BC26B}"/>
                </a:ext>
              </a:extLst>
            </p:cNvPr>
            <p:cNvSpPr txBox="1"/>
            <p:nvPr/>
          </p:nvSpPr>
          <p:spPr>
            <a:xfrm>
              <a:off x="3479977" y="383181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ED1F8C-2FE0-45F3-0EF5-E880679A5502}"/>
                </a:ext>
              </a:extLst>
            </p:cNvPr>
            <p:cNvSpPr txBox="1"/>
            <p:nvPr/>
          </p:nvSpPr>
          <p:spPr>
            <a:xfrm>
              <a:off x="3479977" y="516834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21262A0-E588-C477-7390-457016CB3BE7}"/>
                </a:ext>
              </a:extLst>
            </p:cNvPr>
            <p:cNvSpPr txBox="1"/>
            <p:nvPr/>
          </p:nvSpPr>
          <p:spPr>
            <a:xfrm>
              <a:off x="369435" y="1778837"/>
              <a:ext cx="253376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Preconditions</a:t>
              </a:r>
              <a:endParaRPr lang="en-US" sz="1300" b="1" dirty="0">
                <a:latin typeface="DM Sans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DCB95C5-C97A-90F2-F4A8-9E1C5B167D58}"/>
                </a:ext>
              </a:extLst>
            </p:cNvPr>
            <p:cNvSpPr txBox="1"/>
            <p:nvPr/>
          </p:nvSpPr>
          <p:spPr>
            <a:xfrm>
              <a:off x="201966" y="7521257"/>
              <a:ext cx="2868701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Postconditions</a:t>
              </a:r>
              <a:endParaRPr lang="en-US" sz="1300" b="1" dirty="0">
                <a:latin typeface="DM Sans" pitchFamily="2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A16A5C0-CFA6-04E8-896C-DEB4CDE54DDA}"/>
                </a:ext>
              </a:extLst>
            </p:cNvPr>
            <p:cNvGrpSpPr/>
            <p:nvPr/>
          </p:nvGrpSpPr>
          <p:grpSpPr>
            <a:xfrm>
              <a:off x="2434751" y="6376709"/>
              <a:ext cx="1449593" cy="548640"/>
              <a:chOff x="2810435" y="1321986"/>
              <a:chExt cx="1449593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119CD1-A8B6-ED79-2F77-B46030E55E56}"/>
                  </a:ext>
                </a:extLst>
              </p:cNvPr>
              <p:cNvSpPr/>
              <p:nvPr/>
            </p:nvSpPr>
            <p:spPr>
              <a:xfrm>
                <a:off x="2810435" y="1321986"/>
                <a:ext cx="1449593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07DF07A-95D1-C325-50B0-76D2F0B30337}"/>
                  </a:ext>
                </a:extLst>
              </p:cNvPr>
              <p:cNvSpPr txBox="1"/>
              <p:nvPr/>
            </p:nvSpPr>
            <p:spPr>
              <a:xfrm>
                <a:off x="2991970" y="1350085"/>
                <a:ext cx="1086522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 Provide Influence</a:t>
                </a: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F670D7E-FED3-01E6-689B-AB928FE21801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3146484" y="6925349"/>
              <a:ext cx="13064" cy="47633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52F25E-4CDB-1754-76B0-84F69B658333}"/>
                </a:ext>
              </a:extLst>
            </p:cNvPr>
            <p:cNvGrpSpPr/>
            <p:nvPr/>
          </p:nvGrpSpPr>
          <p:grpSpPr>
            <a:xfrm>
              <a:off x="2876174" y="7393131"/>
              <a:ext cx="548640" cy="548640"/>
              <a:chOff x="3380604" y="9306962"/>
              <a:chExt cx="548640" cy="5486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5780F9-F66E-B5AF-B45E-71FF9CEE5428}"/>
                  </a:ext>
                </a:extLst>
              </p:cNvPr>
              <p:cNvSpPr/>
              <p:nvPr/>
            </p:nvSpPr>
            <p:spPr>
              <a:xfrm>
                <a:off x="3425803" y="9352682"/>
                <a:ext cx="457200" cy="4572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994A772-B82F-A888-A382-E807C88D6052}"/>
                  </a:ext>
                </a:extLst>
              </p:cNvPr>
              <p:cNvSpPr/>
              <p:nvPr/>
            </p:nvSpPr>
            <p:spPr>
              <a:xfrm>
                <a:off x="3380604" y="9306962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85734E-6DA3-719B-F89F-B82E6A794069}"/>
                </a:ext>
              </a:extLst>
            </p:cNvPr>
            <p:cNvGrpSpPr/>
            <p:nvPr/>
          </p:nvGrpSpPr>
          <p:grpSpPr>
            <a:xfrm>
              <a:off x="4983483" y="5170339"/>
              <a:ext cx="548640" cy="548640"/>
              <a:chOff x="3380604" y="9306962"/>
              <a:chExt cx="548640" cy="54864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26137D-AC80-B443-7D7E-A504E6BC9622}"/>
                  </a:ext>
                </a:extLst>
              </p:cNvPr>
              <p:cNvSpPr/>
              <p:nvPr/>
            </p:nvSpPr>
            <p:spPr>
              <a:xfrm>
                <a:off x="3425803" y="9352682"/>
                <a:ext cx="457200" cy="4572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DDF9EF0-5190-43FC-7281-E5DBCE07DE2A}"/>
                  </a:ext>
                </a:extLst>
              </p:cNvPr>
              <p:cNvSpPr/>
              <p:nvPr/>
            </p:nvSpPr>
            <p:spPr>
              <a:xfrm>
                <a:off x="3380604" y="9306962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02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165A561-1D82-6CDC-312B-001C15D0D296}"/>
              </a:ext>
            </a:extLst>
          </p:cNvPr>
          <p:cNvGrpSpPr/>
          <p:nvPr/>
        </p:nvGrpSpPr>
        <p:grpSpPr>
          <a:xfrm>
            <a:off x="-1" y="690480"/>
            <a:ext cx="6227637" cy="7251291"/>
            <a:chOff x="-1" y="690480"/>
            <a:chExt cx="6227637" cy="72512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4F0768-C12F-182E-61C0-EA7FC349A2A6}"/>
                </a:ext>
              </a:extLst>
            </p:cNvPr>
            <p:cNvSpPr txBox="1"/>
            <p:nvPr/>
          </p:nvSpPr>
          <p:spPr>
            <a:xfrm>
              <a:off x="4287970" y="690480"/>
              <a:ext cx="1939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Alternative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B87C1A-2180-90B6-6CC2-E316DE36AAAD}"/>
                </a:ext>
              </a:extLst>
            </p:cNvPr>
            <p:cNvSpPr txBox="1"/>
            <p:nvPr/>
          </p:nvSpPr>
          <p:spPr>
            <a:xfrm>
              <a:off x="-1" y="3961935"/>
              <a:ext cx="253376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Does Cloud Service have necessary infrastructure and services?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B1428E-1FE7-1F42-C7DE-6BD497DD24E6}"/>
                </a:ext>
              </a:extLst>
            </p:cNvPr>
            <p:cNvGrpSpPr/>
            <p:nvPr/>
          </p:nvGrpSpPr>
          <p:grpSpPr>
            <a:xfrm>
              <a:off x="4377865" y="3833809"/>
              <a:ext cx="1759877" cy="548640"/>
              <a:chOff x="4797998" y="4558834"/>
              <a:chExt cx="1759877" cy="54864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A0692C-FBB3-FAE7-7AF7-72DED41B785D}"/>
                  </a:ext>
                </a:extLst>
              </p:cNvPr>
              <p:cNvSpPr/>
              <p:nvPr/>
            </p:nvSpPr>
            <p:spPr>
              <a:xfrm>
                <a:off x="4797998" y="4558834"/>
                <a:ext cx="1759877" cy="548640"/>
              </a:xfrm>
              <a:prstGeom prst="roundRect">
                <a:avLst>
                  <a:gd name="adj" fmla="val 4019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5DC3E6-BED8-2EB6-8A4F-DE31460ABEF7}"/>
                  </a:ext>
                </a:extLst>
              </p:cNvPr>
              <p:cNvSpPr txBox="1"/>
              <p:nvPr/>
            </p:nvSpPr>
            <p:spPr>
              <a:xfrm>
                <a:off x="4851122" y="4586933"/>
                <a:ext cx="165362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0" i="0" kern="1200" dirty="0">
                    <a:solidFill>
                      <a:srgbClr val="000000"/>
                    </a:solidFill>
                    <a:effectLst/>
                    <a:latin typeface="DM Sans" pitchFamily="2" charset="0"/>
                    <a:ea typeface="+mn-ea"/>
                    <a:cs typeface="+mn-cs"/>
                  </a:rPr>
                  <a:t>Inform Cloud-Native DevService.</a:t>
                </a:r>
                <a:endParaRPr lang="en-US" sz="1300" dirty="0">
                  <a:latin typeface="DM Sans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FDC741-257C-39ED-52C9-17AB18B550D9}"/>
                </a:ext>
              </a:extLst>
            </p:cNvPr>
            <p:cNvSpPr txBox="1"/>
            <p:nvPr/>
          </p:nvSpPr>
          <p:spPr>
            <a:xfrm>
              <a:off x="0" y="5298465"/>
              <a:ext cx="2533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0" i="0" dirty="0">
                  <a:effectLst/>
                  <a:latin typeface="DM Sans" pitchFamily="2" charset="0"/>
                </a:rPr>
                <a:t>Request for Specific Service?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8C7ADB-5AE9-A9F9-C420-EB722D00B2E8}"/>
                </a:ext>
              </a:extLst>
            </p:cNvPr>
            <p:cNvSpPr/>
            <p:nvPr/>
          </p:nvSpPr>
          <p:spPr>
            <a:xfrm>
              <a:off x="2930948" y="1719514"/>
              <a:ext cx="457200" cy="4572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E97A0A-E64B-7D4D-D233-EB3082BFE91B}"/>
                </a:ext>
              </a:extLst>
            </p:cNvPr>
            <p:cNvGrpSpPr/>
            <p:nvPr/>
          </p:nvGrpSpPr>
          <p:grpSpPr>
            <a:xfrm>
              <a:off x="2434752" y="2653054"/>
              <a:ext cx="1449593" cy="548640"/>
              <a:chOff x="2810435" y="1321986"/>
              <a:chExt cx="1449593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8AC98C3-8657-88A9-D878-EACFC8DBE6F8}"/>
                  </a:ext>
                </a:extLst>
              </p:cNvPr>
              <p:cNvSpPr/>
              <p:nvPr/>
            </p:nvSpPr>
            <p:spPr>
              <a:xfrm>
                <a:off x="2810435" y="1321986"/>
                <a:ext cx="1449593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68D93-0480-02B9-0D44-DC54EDB3EFB6}"/>
                  </a:ext>
                </a:extLst>
              </p:cNvPr>
              <p:cNvSpPr txBox="1"/>
              <p:nvPr/>
            </p:nvSpPr>
            <p:spPr>
              <a:xfrm>
                <a:off x="2991970" y="1350085"/>
                <a:ext cx="1086522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Request Service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8EB21A-8C77-69CA-E6AC-5DCCBD6303B1}"/>
                </a:ext>
              </a:extLst>
            </p:cNvPr>
            <p:cNvSpPr txBox="1"/>
            <p:nvPr/>
          </p:nvSpPr>
          <p:spPr>
            <a:xfrm>
              <a:off x="2275615" y="690480"/>
              <a:ext cx="16536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Normal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1D7E0C9-C098-A9EF-0A16-AF7EBBC55D18}"/>
                </a:ext>
              </a:extLst>
            </p:cNvPr>
            <p:cNvSpPr/>
            <p:nvPr/>
          </p:nvSpPr>
          <p:spPr>
            <a:xfrm>
              <a:off x="2627107" y="367803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F9ADCA31-6CD6-947E-63E6-9E7863BCB8C2}"/>
                </a:ext>
              </a:extLst>
            </p:cNvPr>
            <p:cNvSpPr/>
            <p:nvPr/>
          </p:nvSpPr>
          <p:spPr>
            <a:xfrm>
              <a:off x="2627107" y="501456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DE70B0C-4831-3DAA-540E-CE92CA6D1559}"/>
                </a:ext>
              </a:extLst>
            </p:cNvPr>
            <p:cNvCxnSpPr>
              <a:cxnSpLocks/>
              <a:endCxn id="139" idx="0"/>
            </p:cNvCxnSpPr>
            <p:nvPr/>
          </p:nvCxnSpPr>
          <p:spPr>
            <a:xfrm>
              <a:off x="3159548" y="5874754"/>
              <a:ext cx="0" cy="50195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438FCC1-D6F7-F4BA-240C-EA7F8250AD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691989" y="5429603"/>
              <a:ext cx="1278431" cy="1505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9AE1D21-F41C-01AA-397C-04F2C71623CA}"/>
                </a:ext>
              </a:extLst>
            </p:cNvPr>
            <p:cNvCxnSpPr>
              <a:cxnSpLocks/>
            </p:cNvCxnSpPr>
            <p:nvPr/>
          </p:nvCxnSpPr>
          <p:spPr>
            <a:xfrm>
              <a:off x="3159548" y="4538224"/>
              <a:ext cx="0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4FECBA7-30E6-0116-3B97-03C9497A4DDF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3691989" y="4108129"/>
              <a:ext cx="68587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668F77-846B-FEB3-467F-FA4A730C3AA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 flipH="1">
              <a:off x="3159548" y="3201694"/>
              <a:ext cx="1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C1C7200-AF81-AD35-9BFF-F4CA7D554F9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3159548" y="2176714"/>
              <a:ext cx="1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18D37BB-0269-0C6C-496A-B4BC2F3EF200}"/>
                </a:ext>
              </a:extLst>
            </p:cNvPr>
            <p:cNvSpPr txBox="1"/>
            <p:nvPr/>
          </p:nvSpPr>
          <p:spPr>
            <a:xfrm>
              <a:off x="2040499" y="463020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75BCF40-7738-167E-F416-94C1F0AA59B7}"/>
                </a:ext>
              </a:extLst>
            </p:cNvPr>
            <p:cNvSpPr txBox="1"/>
            <p:nvPr/>
          </p:nvSpPr>
          <p:spPr>
            <a:xfrm>
              <a:off x="2040499" y="596673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35C4D1-5F4B-3EBB-09D2-CDCF728BC26B}"/>
                </a:ext>
              </a:extLst>
            </p:cNvPr>
            <p:cNvSpPr txBox="1"/>
            <p:nvPr/>
          </p:nvSpPr>
          <p:spPr>
            <a:xfrm>
              <a:off x="3479977" y="383181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ED1F8C-2FE0-45F3-0EF5-E880679A5502}"/>
                </a:ext>
              </a:extLst>
            </p:cNvPr>
            <p:cNvSpPr txBox="1"/>
            <p:nvPr/>
          </p:nvSpPr>
          <p:spPr>
            <a:xfrm>
              <a:off x="3479977" y="516834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21262A0-E588-C477-7390-457016CB3BE7}"/>
                </a:ext>
              </a:extLst>
            </p:cNvPr>
            <p:cNvSpPr txBox="1"/>
            <p:nvPr/>
          </p:nvSpPr>
          <p:spPr>
            <a:xfrm>
              <a:off x="369435" y="1778837"/>
              <a:ext cx="253376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Preconditions</a:t>
              </a:r>
              <a:endParaRPr lang="en-US" sz="1300" b="1" dirty="0">
                <a:latin typeface="DM Sans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DCB95C5-C97A-90F2-F4A8-9E1C5B167D58}"/>
                </a:ext>
              </a:extLst>
            </p:cNvPr>
            <p:cNvSpPr txBox="1"/>
            <p:nvPr/>
          </p:nvSpPr>
          <p:spPr>
            <a:xfrm>
              <a:off x="201966" y="7521257"/>
              <a:ext cx="2868701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Postconditions</a:t>
              </a:r>
              <a:endParaRPr lang="en-US" sz="1300" b="1" dirty="0">
                <a:latin typeface="DM Sans" pitchFamily="2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A16A5C0-CFA6-04E8-896C-DEB4CDE54DDA}"/>
                </a:ext>
              </a:extLst>
            </p:cNvPr>
            <p:cNvGrpSpPr/>
            <p:nvPr/>
          </p:nvGrpSpPr>
          <p:grpSpPr>
            <a:xfrm>
              <a:off x="2434751" y="6376709"/>
              <a:ext cx="1457321" cy="548640"/>
              <a:chOff x="2810435" y="1321986"/>
              <a:chExt cx="1457321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119CD1-A8B6-ED79-2F77-B46030E55E56}"/>
                  </a:ext>
                </a:extLst>
              </p:cNvPr>
              <p:cNvSpPr/>
              <p:nvPr/>
            </p:nvSpPr>
            <p:spPr>
              <a:xfrm>
                <a:off x="2810435" y="1321986"/>
                <a:ext cx="1449593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07DF07A-95D1-C325-50B0-76D2F0B30337}"/>
                  </a:ext>
                </a:extLst>
              </p:cNvPr>
              <p:cNvSpPr txBox="1"/>
              <p:nvPr/>
            </p:nvSpPr>
            <p:spPr>
              <a:xfrm>
                <a:off x="2840563" y="1358631"/>
                <a:ext cx="142719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Provide Specific Service</a:t>
                </a: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F670D7E-FED3-01E6-689B-AB928FE21801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3146484" y="6925349"/>
              <a:ext cx="13064" cy="47633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52F25E-4CDB-1754-76B0-84F69B658333}"/>
                </a:ext>
              </a:extLst>
            </p:cNvPr>
            <p:cNvGrpSpPr/>
            <p:nvPr/>
          </p:nvGrpSpPr>
          <p:grpSpPr>
            <a:xfrm>
              <a:off x="2876174" y="7393131"/>
              <a:ext cx="548640" cy="548640"/>
              <a:chOff x="3380604" y="9306962"/>
              <a:chExt cx="548640" cy="5486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5780F9-F66E-B5AF-B45E-71FF9CEE5428}"/>
                  </a:ext>
                </a:extLst>
              </p:cNvPr>
              <p:cNvSpPr/>
              <p:nvPr/>
            </p:nvSpPr>
            <p:spPr>
              <a:xfrm>
                <a:off x="3425803" y="9352682"/>
                <a:ext cx="457200" cy="4572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994A772-B82F-A888-A382-E807C88D6052}"/>
                  </a:ext>
                </a:extLst>
              </p:cNvPr>
              <p:cNvSpPr/>
              <p:nvPr/>
            </p:nvSpPr>
            <p:spPr>
              <a:xfrm>
                <a:off x="3380604" y="9306962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85734E-6DA3-719B-F89F-B82E6A794069}"/>
                </a:ext>
              </a:extLst>
            </p:cNvPr>
            <p:cNvGrpSpPr/>
            <p:nvPr/>
          </p:nvGrpSpPr>
          <p:grpSpPr>
            <a:xfrm>
              <a:off x="4983483" y="5170339"/>
              <a:ext cx="548640" cy="548640"/>
              <a:chOff x="3380604" y="9306962"/>
              <a:chExt cx="548640" cy="54864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26137D-AC80-B443-7D7E-A504E6BC9622}"/>
                  </a:ext>
                </a:extLst>
              </p:cNvPr>
              <p:cNvSpPr/>
              <p:nvPr/>
            </p:nvSpPr>
            <p:spPr>
              <a:xfrm>
                <a:off x="3425803" y="9352682"/>
                <a:ext cx="457200" cy="4572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DDF9EF0-5190-43FC-7281-E5DBCE07DE2A}"/>
                  </a:ext>
                </a:extLst>
              </p:cNvPr>
              <p:cNvSpPr/>
              <p:nvPr/>
            </p:nvSpPr>
            <p:spPr>
              <a:xfrm>
                <a:off x="3380604" y="9306962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71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165A561-1D82-6CDC-312B-001C15D0D296}"/>
              </a:ext>
            </a:extLst>
          </p:cNvPr>
          <p:cNvGrpSpPr/>
          <p:nvPr/>
        </p:nvGrpSpPr>
        <p:grpSpPr>
          <a:xfrm>
            <a:off x="-1" y="690480"/>
            <a:ext cx="6227637" cy="7251291"/>
            <a:chOff x="-1" y="690480"/>
            <a:chExt cx="6227637" cy="72512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4F0768-C12F-182E-61C0-EA7FC349A2A6}"/>
                </a:ext>
              </a:extLst>
            </p:cNvPr>
            <p:cNvSpPr txBox="1"/>
            <p:nvPr/>
          </p:nvSpPr>
          <p:spPr>
            <a:xfrm>
              <a:off x="4287970" y="690480"/>
              <a:ext cx="19396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Alternative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B87C1A-2180-90B6-6CC2-E316DE36AAAD}"/>
                </a:ext>
              </a:extLst>
            </p:cNvPr>
            <p:cNvSpPr txBox="1"/>
            <p:nvPr/>
          </p:nvSpPr>
          <p:spPr>
            <a:xfrm>
              <a:off x="-1" y="3961935"/>
              <a:ext cx="253376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Does Cloud Native Tools and Technologies have necessary tools and technologies?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B1428E-1FE7-1F42-C7DE-6BD497DD24E6}"/>
                </a:ext>
              </a:extLst>
            </p:cNvPr>
            <p:cNvGrpSpPr/>
            <p:nvPr/>
          </p:nvGrpSpPr>
          <p:grpSpPr>
            <a:xfrm>
              <a:off x="4377865" y="3833809"/>
              <a:ext cx="1759877" cy="548640"/>
              <a:chOff x="4797998" y="4558834"/>
              <a:chExt cx="1759877" cy="54864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A0692C-FBB3-FAE7-7AF7-72DED41B785D}"/>
                  </a:ext>
                </a:extLst>
              </p:cNvPr>
              <p:cNvSpPr/>
              <p:nvPr/>
            </p:nvSpPr>
            <p:spPr>
              <a:xfrm>
                <a:off x="4797998" y="4558834"/>
                <a:ext cx="1759877" cy="548640"/>
              </a:xfrm>
              <a:prstGeom prst="roundRect">
                <a:avLst>
                  <a:gd name="adj" fmla="val 40196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5DC3E6-BED8-2EB6-8A4F-DE31460ABEF7}"/>
                  </a:ext>
                </a:extLst>
              </p:cNvPr>
              <p:cNvSpPr txBox="1"/>
              <p:nvPr/>
            </p:nvSpPr>
            <p:spPr>
              <a:xfrm>
                <a:off x="4851122" y="4586933"/>
                <a:ext cx="165362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0" i="0" kern="1200" dirty="0">
                    <a:solidFill>
                      <a:srgbClr val="000000"/>
                    </a:solidFill>
                    <a:effectLst/>
                    <a:latin typeface="DM Sans" pitchFamily="2" charset="0"/>
                    <a:ea typeface="+mn-ea"/>
                    <a:cs typeface="+mn-cs"/>
                  </a:rPr>
                  <a:t>Inform Cloud-Native DevService.</a:t>
                </a:r>
                <a:endParaRPr lang="en-US" sz="1300" dirty="0">
                  <a:latin typeface="DM Sans" pitchFamily="2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FDC741-257C-39ED-52C9-17AB18B550D9}"/>
                </a:ext>
              </a:extLst>
            </p:cNvPr>
            <p:cNvSpPr txBox="1"/>
            <p:nvPr/>
          </p:nvSpPr>
          <p:spPr>
            <a:xfrm>
              <a:off x="0" y="5298465"/>
              <a:ext cx="25337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0" i="0" dirty="0">
                  <a:effectLst/>
                  <a:latin typeface="DM Sans" pitchFamily="2" charset="0"/>
                </a:rPr>
                <a:t>Request for Specific Logs?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8C7ADB-5AE9-A9F9-C420-EB722D00B2E8}"/>
                </a:ext>
              </a:extLst>
            </p:cNvPr>
            <p:cNvSpPr/>
            <p:nvPr/>
          </p:nvSpPr>
          <p:spPr>
            <a:xfrm>
              <a:off x="2930948" y="1719514"/>
              <a:ext cx="457200" cy="4572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E97A0A-E64B-7D4D-D233-EB3082BFE91B}"/>
                </a:ext>
              </a:extLst>
            </p:cNvPr>
            <p:cNvGrpSpPr/>
            <p:nvPr/>
          </p:nvGrpSpPr>
          <p:grpSpPr>
            <a:xfrm>
              <a:off x="1947134" y="2653054"/>
              <a:ext cx="2474259" cy="548640"/>
              <a:chOff x="2322817" y="1321986"/>
              <a:chExt cx="2474259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8AC98C3-8657-88A9-D878-EACFC8DBE6F8}"/>
                  </a:ext>
                </a:extLst>
              </p:cNvPr>
              <p:cNvSpPr/>
              <p:nvPr/>
            </p:nvSpPr>
            <p:spPr>
              <a:xfrm>
                <a:off x="2401645" y="1321986"/>
                <a:ext cx="2286000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268D93-0480-02B9-0D44-DC54EDB3EFB6}"/>
                  </a:ext>
                </a:extLst>
              </p:cNvPr>
              <p:cNvSpPr txBox="1"/>
              <p:nvPr/>
            </p:nvSpPr>
            <p:spPr>
              <a:xfrm>
                <a:off x="2322817" y="1350085"/>
                <a:ext cx="247425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Request Build Logs and Deployment Logs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8EB21A-8C77-69CA-E6AC-5DCCBD6303B1}"/>
                </a:ext>
              </a:extLst>
            </p:cNvPr>
            <p:cNvSpPr txBox="1"/>
            <p:nvPr/>
          </p:nvSpPr>
          <p:spPr>
            <a:xfrm>
              <a:off x="2275615" y="690480"/>
              <a:ext cx="16536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Normal Flow</a:t>
              </a:r>
              <a:endParaRPr lang="en-US" sz="1600" b="1" dirty="0">
                <a:latin typeface="DM Sans" pitchFamily="2" charset="0"/>
              </a:endParaRP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21D7E0C9-C098-A9EF-0A16-AF7EBBC55D18}"/>
                </a:ext>
              </a:extLst>
            </p:cNvPr>
            <p:cNvSpPr/>
            <p:nvPr/>
          </p:nvSpPr>
          <p:spPr>
            <a:xfrm>
              <a:off x="2627107" y="367803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F9ADCA31-6CD6-947E-63E6-9E7863BCB8C2}"/>
                </a:ext>
              </a:extLst>
            </p:cNvPr>
            <p:cNvSpPr/>
            <p:nvPr/>
          </p:nvSpPr>
          <p:spPr>
            <a:xfrm>
              <a:off x="2627107" y="5014564"/>
              <a:ext cx="1064882" cy="86019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DE70B0C-4831-3DAA-540E-CE92CA6D1559}"/>
                </a:ext>
              </a:extLst>
            </p:cNvPr>
            <p:cNvCxnSpPr>
              <a:cxnSpLocks/>
              <a:endCxn id="139" idx="0"/>
            </p:cNvCxnSpPr>
            <p:nvPr/>
          </p:nvCxnSpPr>
          <p:spPr>
            <a:xfrm>
              <a:off x="3159548" y="5874754"/>
              <a:ext cx="0" cy="50195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438FCC1-D6F7-F4BA-240C-EA7F8250AD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691989" y="5429603"/>
              <a:ext cx="1278431" cy="1505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9AE1D21-F41C-01AA-397C-04F2C71623CA}"/>
                </a:ext>
              </a:extLst>
            </p:cNvPr>
            <p:cNvCxnSpPr>
              <a:cxnSpLocks/>
            </p:cNvCxnSpPr>
            <p:nvPr/>
          </p:nvCxnSpPr>
          <p:spPr>
            <a:xfrm>
              <a:off x="3159548" y="4538224"/>
              <a:ext cx="0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4FECBA7-30E6-0116-3B97-03C9497A4DDF}"/>
                </a:ext>
              </a:extLst>
            </p:cNvPr>
            <p:cNvCxnSpPr>
              <a:cxnSpLocks/>
              <a:stCxn id="26" idx="3"/>
              <a:endCxn id="19" idx="1"/>
            </p:cNvCxnSpPr>
            <p:nvPr/>
          </p:nvCxnSpPr>
          <p:spPr>
            <a:xfrm>
              <a:off x="3691989" y="4108129"/>
              <a:ext cx="68587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668F77-846B-FEB3-467F-FA4A730C3AA0}"/>
                </a:ext>
              </a:extLst>
            </p:cNvPr>
            <p:cNvCxnSpPr>
              <a:cxnSpLocks/>
              <a:stCxn id="5" idx="2"/>
              <a:endCxn id="26" idx="0"/>
            </p:cNvCxnSpPr>
            <p:nvPr/>
          </p:nvCxnSpPr>
          <p:spPr>
            <a:xfrm flipH="1">
              <a:off x="3159548" y="3201694"/>
              <a:ext cx="9414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C1C7200-AF81-AD35-9BFF-F4CA7D554F9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3159548" y="2176714"/>
              <a:ext cx="9414" cy="47634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18D37BB-0269-0C6C-496A-B4BC2F3EF200}"/>
                </a:ext>
              </a:extLst>
            </p:cNvPr>
            <p:cNvSpPr txBox="1"/>
            <p:nvPr/>
          </p:nvSpPr>
          <p:spPr>
            <a:xfrm>
              <a:off x="2040499" y="463020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75BCF40-7738-167E-F416-94C1F0AA59B7}"/>
                </a:ext>
              </a:extLst>
            </p:cNvPr>
            <p:cNvSpPr txBox="1"/>
            <p:nvPr/>
          </p:nvSpPr>
          <p:spPr>
            <a:xfrm>
              <a:off x="2040499" y="5966730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YES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35C4D1-5F4B-3EBB-09D2-CDCF728BC26B}"/>
                </a:ext>
              </a:extLst>
            </p:cNvPr>
            <p:cNvSpPr txBox="1"/>
            <p:nvPr/>
          </p:nvSpPr>
          <p:spPr>
            <a:xfrm>
              <a:off x="3479977" y="383181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ED1F8C-2FE0-45F3-0EF5-E880679A5502}"/>
                </a:ext>
              </a:extLst>
            </p:cNvPr>
            <p:cNvSpPr txBox="1"/>
            <p:nvPr/>
          </p:nvSpPr>
          <p:spPr>
            <a:xfrm>
              <a:off x="3479977" y="5168346"/>
              <a:ext cx="10865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rgbClr val="00B050"/>
                  </a:solidFill>
                  <a:latin typeface="DM Sans" pitchFamily="2" charset="0"/>
                </a:rPr>
                <a:t>NO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21262A0-E588-C477-7390-457016CB3BE7}"/>
                </a:ext>
              </a:extLst>
            </p:cNvPr>
            <p:cNvSpPr txBox="1"/>
            <p:nvPr/>
          </p:nvSpPr>
          <p:spPr>
            <a:xfrm>
              <a:off x="369435" y="1778837"/>
              <a:ext cx="253376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Preconditions</a:t>
              </a:r>
              <a:endParaRPr lang="en-US" sz="1300" b="1" dirty="0">
                <a:latin typeface="DM Sans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DCB95C5-C97A-90F2-F4A8-9E1C5B167D58}"/>
                </a:ext>
              </a:extLst>
            </p:cNvPr>
            <p:cNvSpPr txBox="1"/>
            <p:nvPr/>
          </p:nvSpPr>
          <p:spPr>
            <a:xfrm>
              <a:off x="201966" y="7521257"/>
              <a:ext cx="2868701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i="0" kern="1200" dirty="0">
                  <a:solidFill>
                    <a:srgbClr val="000000"/>
                  </a:solidFill>
                  <a:effectLst/>
                  <a:latin typeface="DM Sans" pitchFamily="2" charset="0"/>
                  <a:ea typeface="+mn-ea"/>
                  <a:cs typeface="+mn-cs"/>
                </a:rPr>
                <a:t>Use case Postconditions</a:t>
              </a:r>
              <a:endParaRPr lang="en-US" sz="1300" b="1" dirty="0">
                <a:latin typeface="DM Sans" pitchFamily="2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A16A5C0-CFA6-04E8-896C-DEB4CDE54DDA}"/>
                </a:ext>
              </a:extLst>
            </p:cNvPr>
            <p:cNvGrpSpPr/>
            <p:nvPr/>
          </p:nvGrpSpPr>
          <p:grpSpPr>
            <a:xfrm>
              <a:off x="2434751" y="6376709"/>
              <a:ext cx="1457321" cy="548640"/>
              <a:chOff x="2810435" y="1321986"/>
              <a:chExt cx="1457321" cy="548640"/>
            </a:xfrm>
            <a:solidFill>
              <a:schemeClr val="bg1">
                <a:lumMod val="95000"/>
              </a:schemeClr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119CD1-A8B6-ED79-2F77-B46030E55E56}"/>
                  </a:ext>
                </a:extLst>
              </p:cNvPr>
              <p:cNvSpPr/>
              <p:nvPr/>
            </p:nvSpPr>
            <p:spPr>
              <a:xfrm>
                <a:off x="2810435" y="1321986"/>
                <a:ext cx="1449593" cy="548640"/>
              </a:xfrm>
              <a:prstGeom prst="roundRect">
                <a:avLst>
                  <a:gd name="adj" fmla="val 40196"/>
                </a:avLst>
              </a:prstGeom>
              <a:grpFill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07DF07A-95D1-C325-50B0-76D2F0B30337}"/>
                  </a:ext>
                </a:extLst>
              </p:cNvPr>
              <p:cNvSpPr txBox="1"/>
              <p:nvPr/>
            </p:nvSpPr>
            <p:spPr>
              <a:xfrm>
                <a:off x="2840563" y="1358631"/>
                <a:ext cx="142719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latin typeface="DM Sans" pitchFamily="2" charset="0"/>
                  </a:rPr>
                  <a:t>Provide Specific Logs</a:t>
                </a: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F670D7E-FED3-01E6-689B-AB928FE21801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3146484" y="6925349"/>
              <a:ext cx="13064" cy="47633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52F25E-4CDB-1754-76B0-84F69B658333}"/>
                </a:ext>
              </a:extLst>
            </p:cNvPr>
            <p:cNvGrpSpPr/>
            <p:nvPr/>
          </p:nvGrpSpPr>
          <p:grpSpPr>
            <a:xfrm>
              <a:off x="2876174" y="7393131"/>
              <a:ext cx="548640" cy="548640"/>
              <a:chOff x="3380604" y="9306962"/>
              <a:chExt cx="548640" cy="5486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5780F9-F66E-B5AF-B45E-71FF9CEE5428}"/>
                  </a:ext>
                </a:extLst>
              </p:cNvPr>
              <p:cNvSpPr/>
              <p:nvPr/>
            </p:nvSpPr>
            <p:spPr>
              <a:xfrm>
                <a:off x="3425803" y="9352682"/>
                <a:ext cx="457200" cy="4572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994A772-B82F-A888-A382-E807C88D6052}"/>
                  </a:ext>
                </a:extLst>
              </p:cNvPr>
              <p:cNvSpPr/>
              <p:nvPr/>
            </p:nvSpPr>
            <p:spPr>
              <a:xfrm>
                <a:off x="3380604" y="9306962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85734E-6DA3-719B-F89F-B82E6A794069}"/>
                </a:ext>
              </a:extLst>
            </p:cNvPr>
            <p:cNvGrpSpPr/>
            <p:nvPr/>
          </p:nvGrpSpPr>
          <p:grpSpPr>
            <a:xfrm>
              <a:off x="4983483" y="5170339"/>
              <a:ext cx="548640" cy="548640"/>
              <a:chOff x="3380604" y="9306962"/>
              <a:chExt cx="548640" cy="54864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826137D-AC80-B443-7D7E-A504E6BC9622}"/>
                  </a:ext>
                </a:extLst>
              </p:cNvPr>
              <p:cNvSpPr/>
              <p:nvPr/>
            </p:nvSpPr>
            <p:spPr>
              <a:xfrm>
                <a:off x="3425803" y="9352682"/>
                <a:ext cx="457200" cy="4572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DDF9EF0-5190-43FC-7281-E5DBCE07DE2A}"/>
                  </a:ext>
                </a:extLst>
              </p:cNvPr>
              <p:cNvSpPr/>
              <p:nvPr/>
            </p:nvSpPr>
            <p:spPr>
              <a:xfrm>
                <a:off x="3380604" y="9306962"/>
                <a:ext cx="548640" cy="5486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206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163</Words>
  <Application>Microsoft Office PowerPoint</Application>
  <PresentationFormat>A4 Paper (210x297 mm)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Rayhan</dc:creator>
  <cp:lastModifiedBy>Rayhan</cp:lastModifiedBy>
  <cp:revision>58</cp:revision>
  <dcterms:created xsi:type="dcterms:W3CDTF">2023-11-25T19:07:54Z</dcterms:created>
  <dcterms:modified xsi:type="dcterms:W3CDTF">2023-11-25T20:17:18Z</dcterms:modified>
</cp:coreProperties>
</file>