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0" r:id="rId4"/>
    <p:sldId id="261" r:id="rId5"/>
    <p:sldId id="262" r:id="rId6"/>
    <p:sldId id="263" r:id="rId7"/>
    <p:sldId id="265" r:id="rId8"/>
    <p:sldId id="266" r:id="rId9"/>
    <p:sldId id="267" r:id="rId10"/>
    <p:sldId id="268" r:id="rId11"/>
    <p:sldId id="269" r:id="rId12"/>
    <p:sldId id="270" r:id="rId13"/>
    <p:sldId id="272" r:id="rId14"/>
    <p:sldId id="273" r:id="rId15"/>
    <p:sldId id="274" r:id="rId16"/>
    <p:sldId id="275" r:id="rId17"/>
    <p:sldId id="276" r:id="rId18"/>
    <p:sldId id="277" r:id="rId19"/>
    <p:sldId id="278" r:id="rId20"/>
    <p:sldId id="279" r:id="rId21"/>
    <p:sldId id="280"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82FF"/>
    <a:srgbClr val="93EAFF"/>
    <a:srgbClr val="4FDDFF"/>
    <a:srgbClr val="EA4335"/>
    <a:srgbClr val="F8BC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3" d="100"/>
          <a:sy n="73"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725F1-8DE2-47FA-AF54-6DE0ABE822EE}" type="datetimeFigureOut">
              <a:rPr lang="en-US" smtClean="0"/>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5D44B-2B56-4A1C-8538-DE35435869EF}" type="slidenum">
              <a:rPr lang="en-US" smtClean="0"/>
              <a:t>‹#›</a:t>
            </a:fld>
            <a:endParaRPr lang="en-US"/>
          </a:p>
        </p:txBody>
      </p:sp>
    </p:spTree>
    <p:extLst>
      <p:ext uri="{BB962C8B-B14F-4D97-AF65-F5344CB8AC3E}">
        <p14:creationId xmlns:p14="http://schemas.microsoft.com/office/powerpoint/2010/main" val="3856434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7EF2C-719F-4DCA-5F9D-ABD7D5B029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FC5439-81A4-D7C1-129D-E416FF40B9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2C37A8-FFBA-20F4-AC2C-5D908A27F14E}"/>
              </a:ext>
            </a:extLst>
          </p:cNvPr>
          <p:cNvSpPr>
            <a:spLocks noGrp="1"/>
          </p:cNvSpPr>
          <p:nvPr>
            <p:ph type="dt" sz="half" idx="10"/>
          </p:nvPr>
        </p:nvSpPr>
        <p:spPr/>
        <p:txBody>
          <a:bodyPr/>
          <a:lstStyle/>
          <a:p>
            <a:fld id="{5B640BCD-8F2B-4DEC-AE48-91CCB06D911C}" type="datetime1">
              <a:rPr lang="en-US" smtClean="0"/>
              <a:t>12/6/2023</a:t>
            </a:fld>
            <a:endParaRPr lang="en-US"/>
          </a:p>
        </p:txBody>
      </p:sp>
      <p:sp>
        <p:nvSpPr>
          <p:cNvPr id="5" name="Footer Placeholder 4">
            <a:extLst>
              <a:ext uri="{FF2B5EF4-FFF2-40B4-BE49-F238E27FC236}">
                <a16:creationId xmlns:a16="http://schemas.microsoft.com/office/drawing/2014/main" id="{0E504A80-7EDD-874E-2A8B-212AD59362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00BD14-E4C9-55DE-7C9A-AD36E9C3F62D}"/>
              </a:ext>
            </a:extLst>
          </p:cNvPr>
          <p:cNvSpPr>
            <a:spLocks noGrp="1"/>
          </p:cNvSpPr>
          <p:nvPr>
            <p:ph type="sldNum" sz="quarter" idx="12"/>
          </p:nvPr>
        </p:nvSpPr>
        <p:spPr/>
        <p:txBody>
          <a:bodyPr/>
          <a:lstStyle/>
          <a:p>
            <a:fld id="{FB2B84B5-3705-4345-ADF4-61EE907DA0F1}" type="slidenum">
              <a:rPr lang="en-US" smtClean="0"/>
              <a:t>‹#›</a:t>
            </a:fld>
            <a:endParaRPr lang="en-US"/>
          </a:p>
        </p:txBody>
      </p:sp>
    </p:spTree>
    <p:extLst>
      <p:ext uri="{BB962C8B-B14F-4D97-AF65-F5344CB8AC3E}">
        <p14:creationId xmlns:p14="http://schemas.microsoft.com/office/powerpoint/2010/main" val="532720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788B9-10B4-C852-0CAF-3A425E75D6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D4089D-6168-EB74-6B87-824135BFFF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BA8092-FE8C-C791-CFCD-78949E50E6AA}"/>
              </a:ext>
            </a:extLst>
          </p:cNvPr>
          <p:cNvSpPr>
            <a:spLocks noGrp="1"/>
          </p:cNvSpPr>
          <p:nvPr>
            <p:ph type="dt" sz="half" idx="10"/>
          </p:nvPr>
        </p:nvSpPr>
        <p:spPr/>
        <p:txBody>
          <a:bodyPr/>
          <a:lstStyle/>
          <a:p>
            <a:fld id="{A110D71D-7F7E-4BC6-846C-E57C36B24872}" type="datetime1">
              <a:rPr lang="en-US" smtClean="0"/>
              <a:t>12/6/2023</a:t>
            </a:fld>
            <a:endParaRPr lang="en-US"/>
          </a:p>
        </p:txBody>
      </p:sp>
      <p:sp>
        <p:nvSpPr>
          <p:cNvPr id="5" name="Footer Placeholder 4">
            <a:extLst>
              <a:ext uri="{FF2B5EF4-FFF2-40B4-BE49-F238E27FC236}">
                <a16:creationId xmlns:a16="http://schemas.microsoft.com/office/drawing/2014/main" id="{A8129390-34E4-A144-BFD8-9578507F7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C3FF03-33E7-694A-0696-4648B0635664}"/>
              </a:ext>
            </a:extLst>
          </p:cNvPr>
          <p:cNvSpPr>
            <a:spLocks noGrp="1"/>
          </p:cNvSpPr>
          <p:nvPr>
            <p:ph type="sldNum" sz="quarter" idx="12"/>
          </p:nvPr>
        </p:nvSpPr>
        <p:spPr/>
        <p:txBody>
          <a:bodyPr/>
          <a:lstStyle/>
          <a:p>
            <a:fld id="{FB2B84B5-3705-4345-ADF4-61EE907DA0F1}" type="slidenum">
              <a:rPr lang="en-US" smtClean="0"/>
              <a:t>‹#›</a:t>
            </a:fld>
            <a:endParaRPr lang="en-US"/>
          </a:p>
        </p:txBody>
      </p:sp>
    </p:spTree>
    <p:extLst>
      <p:ext uri="{BB962C8B-B14F-4D97-AF65-F5344CB8AC3E}">
        <p14:creationId xmlns:p14="http://schemas.microsoft.com/office/powerpoint/2010/main" val="1191257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8AFE2A-0076-72C7-9706-8ACD6F4DD5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8D1594-A616-1BD6-AE5F-7197616ECE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73C585-847D-1899-41CC-517009D63AD6}"/>
              </a:ext>
            </a:extLst>
          </p:cNvPr>
          <p:cNvSpPr>
            <a:spLocks noGrp="1"/>
          </p:cNvSpPr>
          <p:nvPr>
            <p:ph type="dt" sz="half" idx="10"/>
          </p:nvPr>
        </p:nvSpPr>
        <p:spPr/>
        <p:txBody>
          <a:bodyPr/>
          <a:lstStyle/>
          <a:p>
            <a:fld id="{68D6FB9B-6D3B-469E-92BD-F1BAD26ADA52}" type="datetime1">
              <a:rPr lang="en-US" smtClean="0"/>
              <a:t>12/6/2023</a:t>
            </a:fld>
            <a:endParaRPr lang="en-US"/>
          </a:p>
        </p:txBody>
      </p:sp>
      <p:sp>
        <p:nvSpPr>
          <p:cNvPr id="5" name="Footer Placeholder 4">
            <a:extLst>
              <a:ext uri="{FF2B5EF4-FFF2-40B4-BE49-F238E27FC236}">
                <a16:creationId xmlns:a16="http://schemas.microsoft.com/office/drawing/2014/main" id="{B94914F3-DE29-629B-CA70-D5AA4DD358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7C62A7-F589-1671-DE23-62B3ECF2C744}"/>
              </a:ext>
            </a:extLst>
          </p:cNvPr>
          <p:cNvSpPr>
            <a:spLocks noGrp="1"/>
          </p:cNvSpPr>
          <p:nvPr>
            <p:ph type="sldNum" sz="quarter" idx="12"/>
          </p:nvPr>
        </p:nvSpPr>
        <p:spPr/>
        <p:txBody>
          <a:bodyPr/>
          <a:lstStyle/>
          <a:p>
            <a:fld id="{FB2B84B5-3705-4345-ADF4-61EE907DA0F1}" type="slidenum">
              <a:rPr lang="en-US" smtClean="0"/>
              <a:t>‹#›</a:t>
            </a:fld>
            <a:endParaRPr lang="en-US"/>
          </a:p>
        </p:txBody>
      </p:sp>
    </p:spTree>
    <p:extLst>
      <p:ext uri="{BB962C8B-B14F-4D97-AF65-F5344CB8AC3E}">
        <p14:creationId xmlns:p14="http://schemas.microsoft.com/office/powerpoint/2010/main" val="2757739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931E0-5B0F-463A-0288-13EFE3AFA8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CE9FD1-89F4-2A48-0CBC-7ABFC314FF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36A85-DB69-E65E-780F-905B0D46EE1A}"/>
              </a:ext>
            </a:extLst>
          </p:cNvPr>
          <p:cNvSpPr>
            <a:spLocks noGrp="1"/>
          </p:cNvSpPr>
          <p:nvPr>
            <p:ph type="dt" sz="half" idx="10"/>
          </p:nvPr>
        </p:nvSpPr>
        <p:spPr/>
        <p:txBody>
          <a:bodyPr/>
          <a:lstStyle/>
          <a:p>
            <a:fld id="{115D5F7A-DC53-4E95-87F2-E0D0E6149C90}" type="datetime1">
              <a:rPr lang="en-US" smtClean="0"/>
              <a:t>12/6/2023</a:t>
            </a:fld>
            <a:endParaRPr lang="en-US"/>
          </a:p>
        </p:txBody>
      </p:sp>
      <p:sp>
        <p:nvSpPr>
          <p:cNvPr id="5" name="Footer Placeholder 4">
            <a:extLst>
              <a:ext uri="{FF2B5EF4-FFF2-40B4-BE49-F238E27FC236}">
                <a16:creationId xmlns:a16="http://schemas.microsoft.com/office/drawing/2014/main" id="{5B9F66C7-4D80-148E-EB76-DBBE7A69B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5A50C-B433-DE1E-FCD6-8FCD17B41987}"/>
              </a:ext>
            </a:extLst>
          </p:cNvPr>
          <p:cNvSpPr>
            <a:spLocks noGrp="1"/>
          </p:cNvSpPr>
          <p:nvPr>
            <p:ph type="sldNum" sz="quarter" idx="12"/>
          </p:nvPr>
        </p:nvSpPr>
        <p:spPr/>
        <p:txBody>
          <a:bodyPr/>
          <a:lstStyle/>
          <a:p>
            <a:fld id="{FB2B84B5-3705-4345-ADF4-61EE907DA0F1}" type="slidenum">
              <a:rPr lang="en-US" smtClean="0"/>
              <a:t>‹#›</a:t>
            </a:fld>
            <a:endParaRPr lang="en-US"/>
          </a:p>
        </p:txBody>
      </p:sp>
    </p:spTree>
    <p:extLst>
      <p:ext uri="{BB962C8B-B14F-4D97-AF65-F5344CB8AC3E}">
        <p14:creationId xmlns:p14="http://schemas.microsoft.com/office/powerpoint/2010/main" val="2721772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F09F0-E311-5B53-8F7D-817EFBF72B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D1E291-5FB6-C524-5394-5AE2F0D253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78192C-41EE-2219-8B04-FAFF209B5FAF}"/>
              </a:ext>
            </a:extLst>
          </p:cNvPr>
          <p:cNvSpPr>
            <a:spLocks noGrp="1"/>
          </p:cNvSpPr>
          <p:nvPr>
            <p:ph type="dt" sz="half" idx="10"/>
          </p:nvPr>
        </p:nvSpPr>
        <p:spPr/>
        <p:txBody>
          <a:bodyPr/>
          <a:lstStyle/>
          <a:p>
            <a:fld id="{65A482CF-BCE6-45CF-9429-F4210E53C2AC}" type="datetime1">
              <a:rPr lang="en-US" smtClean="0"/>
              <a:t>12/6/2023</a:t>
            </a:fld>
            <a:endParaRPr lang="en-US"/>
          </a:p>
        </p:txBody>
      </p:sp>
      <p:sp>
        <p:nvSpPr>
          <p:cNvPr id="5" name="Footer Placeholder 4">
            <a:extLst>
              <a:ext uri="{FF2B5EF4-FFF2-40B4-BE49-F238E27FC236}">
                <a16:creationId xmlns:a16="http://schemas.microsoft.com/office/drawing/2014/main" id="{F05E9DFD-1B0C-AE35-16B9-5005AE4CE4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166EF-250C-47C0-CDAA-4564CC24C851}"/>
              </a:ext>
            </a:extLst>
          </p:cNvPr>
          <p:cNvSpPr>
            <a:spLocks noGrp="1"/>
          </p:cNvSpPr>
          <p:nvPr>
            <p:ph type="sldNum" sz="quarter" idx="12"/>
          </p:nvPr>
        </p:nvSpPr>
        <p:spPr/>
        <p:txBody>
          <a:bodyPr/>
          <a:lstStyle/>
          <a:p>
            <a:fld id="{FB2B84B5-3705-4345-ADF4-61EE907DA0F1}" type="slidenum">
              <a:rPr lang="en-US" smtClean="0"/>
              <a:t>‹#›</a:t>
            </a:fld>
            <a:endParaRPr lang="en-US"/>
          </a:p>
        </p:txBody>
      </p:sp>
    </p:spTree>
    <p:extLst>
      <p:ext uri="{BB962C8B-B14F-4D97-AF65-F5344CB8AC3E}">
        <p14:creationId xmlns:p14="http://schemas.microsoft.com/office/powerpoint/2010/main" val="3403522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E4C90-4C63-2384-44F9-4867A7D3E7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3F04DA-5CD5-F23F-26CF-92AC0DC474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CAB17C-0451-A1FF-8A9D-972535CC6E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6FA3C4-D04F-114A-25E6-A9E6F54D65D8}"/>
              </a:ext>
            </a:extLst>
          </p:cNvPr>
          <p:cNvSpPr>
            <a:spLocks noGrp="1"/>
          </p:cNvSpPr>
          <p:nvPr>
            <p:ph type="dt" sz="half" idx="10"/>
          </p:nvPr>
        </p:nvSpPr>
        <p:spPr/>
        <p:txBody>
          <a:bodyPr/>
          <a:lstStyle/>
          <a:p>
            <a:fld id="{F6359708-8D5B-427D-98DB-AF8D50124F5C}" type="datetime1">
              <a:rPr lang="en-US" smtClean="0"/>
              <a:t>12/6/2023</a:t>
            </a:fld>
            <a:endParaRPr lang="en-US"/>
          </a:p>
        </p:txBody>
      </p:sp>
      <p:sp>
        <p:nvSpPr>
          <p:cNvPr id="6" name="Footer Placeholder 5">
            <a:extLst>
              <a:ext uri="{FF2B5EF4-FFF2-40B4-BE49-F238E27FC236}">
                <a16:creationId xmlns:a16="http://schemas.microsoft.com/office/drawing/2014/main" id="{B7C51D61-AB3B-5357-8152-75E94D498C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74435F-7F92-7E54-FD48-8D79A183B7ED}"/>
              </a:ext>
            </a:extLst>
          </p:cNvPr>
          <p:cNvSpPr>
            <a:spLocks noGrp="1"/>
          </p:cNvSpPr>
          <p:nvPr>
            <p:ph type="sldNum" sz="quarter" idx="12"/>
          </p:nvPr>
        </p:nvSpPr>
        <p:spPr/>
        <p:txBody>
          <a:bodyPr/>
          <a:lstStyle/>
          <a:p>
            <a:fld id="{FB2B84B5-3705-4345-ADF4-61EE907DA0F1}" type="slidenum">
              <a:rPr lang="en-US" smtClean="0"/>
              <a:t>‹#›</a:t>
            </a:fld>
            <a:endParaRPr lang="en-US"/>
          </a:p>
        </p:txBody>
      </p:sp>
    </p:spTree>
    <p:extLst>
      <p:ext uri="{BB962C8B-B14F-4D97-AF65-F5344CB8AC3E}">
        <p14:creationId xmlns:p14="http://schemas.microsoft.com/office/powerpoint/2010/main" val="356273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A8884-3513-F661-B7A7-C6772ACCC3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0E003D-B0D9-B1EC-EB71-4DBCADCE7D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6A5D94-09D3-D1BD-EE19-E1B73FE85C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623910-B20E-6DC2-955C-9CAA5491C2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3FB16E-B611-E6DE-B589-7D36204642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27F3EF-DD62-5020-099B-871FB4078473}"/>
              </a:ext>
            </a:extLst>
          </p:cNvPr>
          <p:cNvSpPr>
            <a:spLocks noGrp="1"/>
          </p:cNvSpPr>
          <p:nvPr>
            <p:ph type="dt" sz="half" idx="10"/>
          </p:nvPr>
        </p:nvSpPr>
        <p:spPr/>
        <p:txBody>
          <a:bodyPr/>
          <a:lstStyle/>
          <a:p>
            <a:fld id="{2EBF7976-C29F-441E-8275-4147F4B817B3}" type="datetime1">
              <a:rPr lang="en-US" smtClean="0"/>
              <a:t>12/6/2023</a:t>
            </a:fld>
            <a:endParaRPr lang="en-US"/>
          </a:p>
        </p:txBody>
      </p:sp>
      <p:sp>
        <p:nvSpPr>
          <p:cNvPr id="8" name="Footer Placeholder 7">
            <a:extLst>
              <a:ext uri="{FF2B5EF4-FFF2-40B4-BE49-F238E27FC236}">
                <a16:creationId xmlns:a16="http://schemas.microsoft.com/office/drawing/2014/main" id="{56C31304-E02D-22E7-71EC-E5240F9D1A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CE19B4-5E0B-62CF-F4C0-D518DE055069}"/>
              </a:ext>
            </a:extLst>
          </p:cNvPr>
          <p:cNvSpPr>
            <a:spLocks noGrp="1"/>
          </p:cNvSpPr>
          <p:nvPr>
            <p:ph type="sldNum" sz="quarter" idx="12"/>
          </p:nvPr>
        </p:nvSpPr>
        <p:spPr/>
        <p:txBody>
          <a:bodyPr/>
          <a:lstStyle/>
          <a:p>
            <a:fld id="{FB2B84B5-3705-4345-ADF4-61EE907DA0F1}" type="slidenum">
              <a:rPr lang="en-US" smtClean="0"/>
              <a:t>‹#›</a:t>
            </a:fld>
            <a:endParaRPr lang="en-US"/>
          </a:p>
        </p:txBody>
      </p:sp>
    </p:spTree>
    <p:extLst>
      <p:ext uri="{BB962C8B-B14F-4D97-AF65-F5344CB8AC3E}">
        <p14:creationId xmlns:p14="http://schemas.microsoft.com/office/powerpoint/2010/main" val="1711772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057DA-2604-A2DF-F10F-AB1B728182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A32A99-0BC8-06A1-03C7-CB78D2F5E568}"/>
              </a:ext>
            </a:extLst>
          </p:cNvPr>
          <p:cNvSpPr>
            <a:spLocks noGrp="1"/>
          </p:cNvSpPr>
          <p:nvPr>
            <p:ph type="dt" sz="half" idx="10"/>
          </p:nvPr>
        </p:nvSpPr>
        <p:spPr/>
        <p:txBody>
          <a:bodyPr/>
          <a:lstStyle/>
          <a:p>
            <a:fld id="{12922F7C-FF24-41D4-BBA2-3CC389335801}" type="datetime1">
              <a:rPr lang="en-US" smtClean="0"/>
              <a:t>12/6/2023</a:t>
            </a:fld>
            <a:endParaRPr lang="en-US"/>
          </a:p>
        </p:txBody>
      </p:sp>
      <p:sp>
        <p:nvSpPr>
          <p:cNvPr id="4" name="Footer Placeholder 3">
            <a:extLst>
              <a:ext uri="{FF2B5EF4-FFF2-40B4-BE49-F238E27FC236}">
                <a16:creationId xmlns:a16="http://schemas.microsoft.com/office/drawing/2014/main" id="{391C99E8-8884-3062-84DB-B994A4417D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A9EA4D-3431-6DA9-E5CB-1268CCB1069B}"/>
              </a:ext>
            </a:extLst>
          </p:cNvPr>
          <p:cNvSpPr>
            <a:spLocks noGrp="1"/>
          </p:cNvSpPr>
          <p:nvPr>
            <p:ph type="sldNum" sz="quarter" idx="12"/>
          </p:nvPr>
        </p:nvSpPr>
        <p:spPr/>
        <p:txBody>
          <a:bodyPr/>
          <a:lstStyle/>
          <a:p>
            <a:fld id="{FB2B84B5-3705-4345-ADF4-61EE907DA0F1}" type="slidenum">
              <a:rPr lang="en-US" smtClean="0"/>
              <a:t>‹#›</a:t>
            </a:fld>
            <a:endParaRPr lang="en-US"/>
          </a:p>
        </p:txBody>
      </p:sp>
    </p:spTree>
    <p:extLst>
      <p:ext uri="{BB962C8B-B14F-4D97-AF65-F5344CB8AC3E}">
        <p14:creationId xmlns:p14="http://schemas.microsoft.com/office/powerpoint/2010/main" val="128551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E8B3BD-19A0-5FC6-2308-33F15566A4EC}"/>
              </a:ext>
            </a:extLst>
          </p:cNvPr>
          <p:cNvSpPr>
            <a:spLocks noGrp="1"/>
          </p:cNvSpPr>
          <p:nvPr>
            <p:ph type="dt" sz="half" idx="10"/>
          </p:nvPr>
        </p:nvSpPr>
        <p:spPr/>
        <p:txBody>
          <a:bodyPr/>
          <a:lstStyle/>
          <a:p>
            <a:fld id="{D0AF0B0F-0362-4B24-95B6-CCDC3989308F}" type="datetime1">
              <a:rPr lang="en-US" smtClean="0"/>
              <a:t>12/6/2023</a:t>
            </a:fld>
            <a:endParaRPr lang="en-US"/>
          </a:p>
        </p:txBody>
      </p:sp>
      <p:sp>
        <p:nvSpPr>
          <p:cNvPr id="3" name="Footer Placeholder 2">
            <a:extLst>
              <a:ext uri="{FF2B5EF4-FFF2-40B4-BE49-F238E27FC236}">
                <a16:creationId xmlns:a16="http://schemas.microsoft.com/office/drawing/2014/main" id="{56080CA8-3FA9-EB7E-8E92-C63955735D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AA9B80-AD7A-3DED-6A79-68DBDAF88B4B}"/>
              </a:ext>
            </a:extLst>
          </p:cNvPr>
          <p:cNvSpPr>
            <a:spLocks noGrp="1"/>
          </p:cNvSpPr>
          <p:nvPr>
            <p:ph type="sldNum" sz="quarter" idx="12"/>
          </p:nvPr>
        </p:nvSpPr>
        <p:spPr/>
        <p:txBody>
          <a:bodyPr/>
          <a:lstStyle/>
          <a:p>
            <a:fld id="{FB2B84B5-3705-4345-ADF4-61EE907DA0F1}" type="slidenum">
              <a:rPr lang="en-US" smtClean="0"/>
              <a:t>‹#›</a:t>
            </a:fld>
            <a:endParaRPr lang="en-US"/>
          </a:p>
        </p:txBody>
      </p:sp>
    </p:spTree>
    <p:extLst>
      <p:ext uri="{BB962C8B-B14F-4D97-AF65-F5344CB8AC3E}">
        <p14:creationId xmlns:p14="http://schemas.microsoft.com/office/powerpoint/2010/main" val="3260755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D40F2-4818-2318-43A7-FA4B469F38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4E81A6-54DE-9A40-16B6-535C91AC8B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6C0A7B-C56B-D6B5-9EB8-CAF7E1CDE2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9B490E-1398-5BDD-F320-3125FEB4C511}"/>
              </a:ext>
            </a:extLst>
          </p:cNvPr>
          <p:cNvSpPr>
            <a:spLocks noGrp="1"/>
          </p:cNvSpPr>
          <p:nvPr>
            <p:ph type="dt" sz="half" idx="10"/>
          </p:nvPr>
        </p:nvSpPr>
        <p:spPr/>
        <p:txBody>
          <a:bodyPr/>
          <a:lstStyle/>
          <a:p>
            <a:fld id="{80B53C8A-F08C-426E-8FD8-5F5094B989C6}" type="datetime1">
              <a:rPr lang="en-US" smtClean="0"/>
              <a:t>12/6/2023</a:t>
            </a:fld>
            <a:endParaRPr lang="en-US"/>
          </a:p>
        </p:txBody>
      </p:sp>
      <p:sp>
        <p:nvSpPr>
          <p:cNvPr id="6" name="Footer Placeholder 5">
            <a:extLst>
              <a:ext uri="{FF2B5EF4-FFF2-40B4-BE49-F238E27FC236}">
                <a16:creationId xmlns:a16="http://schemas.microsoft.com/office/drawing/2014/main" id="{56300DE0-D254-7634-056A-F033C21C6F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4B76A3-B7F5-66D3-D1F5-2F9C05A0380B}"/>
              </a:ext>
            </a:extLst>
          </p:cNvPr>
          <p:cNvSpPr>
            <a:spLocks noGrp="1"/>
          </p:cNvSpPr>
          <p:nvPr>
            <p:ph type="sldNum" sz="quarter" idx="12"/>
          </p:nvPr>
        </p:nvSpPr>
        <p:spPr/>
        <p:txBody>
          <a:bodyPr/>
          <a:lstStyle/>
          <a:p>
            <a:fld id="{FB2B84B5-3705-4345-ADF4-61EE907DA0F1}" type="slidenum">
              <a:rPr lang="en-US" smtClean="0"/>
              <a:t>‹#›</a:t>
            </a:fld>
            <a:endParaRPr lang="en-US"/>
          </a:p>
        </p:txBody>
      </p:sp>
    </p:spTree>
    <p:extLst>
      <p:ext uri="{BB962C8B-B14F-4D97-AF65-F5344CB8AC3E}">
        <p14:creationId xmlns:p14="http://schemas.microsoft.com/office/powerpoint/2010/main" val="4132188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413C-78DC-1B94-17C4-409CF95058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C9F7E1-D93F-476C-AA80-84E020ECA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E9C5B7-66A7-73B8-2CAA-6175F45192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132081-605D-84DF-41C2-827909E4F1A7}"/>
              </a:ext>
            </a:extLst>
          </p:cNvPr>
          <p:cNvSpPr>
            <a:spLocks noGrp="1"/>
          </p:cNvSpPr>
          <p:nvPr>
            <p:ph type="dt" sz="half" idx="10"/>
          </p:nvPr>
        </p:nvSpPr>
        <p:spPr/>
        <p:txBody>
          <a:bodyPr/>
          <a:lstStyle/>
          <a:p>
            <a:fld id="{9AA78DCD-EEC2-4356-A4CC-1A563CA8C2CB}" type="datetime1">
              <a:rPr lang="en-US" smtClean="0"/>
              <a:t>12/6/2023</a:t>
            </a:fld>
            <a:endParaRPr lang="en-US"/>
          </a:p>
        </p:txBody>
      </p:sp>
      <p:sp>
        <p:nvSpPr>
          <p:cNvPr id="6" name="Footer Placeholder 5">
            <a:extLst>
              <a:ext uri="{FF2B5EF4-FFF2-40B4-BE49-F238E27FC236}">
                <a16:creationId xmlns:a16="http://schemas.microsoft.com/office/drawing/2014/main" id="{EC7494EF-2E8E-56AF-E2B8-279A27A5AA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D05FAD-332D-E96C-B347-8D5482561E97}"/>
              </a:ext>
            </a:extLst>
          </p:cNvPr>
          <p:cNvSpPr>
            <a:spLocks noGrp="1"/>
          </p:cNvSpPr>
          <p:nvPr>
            <p:ph type="sldNum" sz="quarter" idx="12"/>
          </p:nvPr>
        </p:nvSpPr>
        <p:spPr/>
        <p:txBody>
          <a:bodyPr/>
          <a:lstStyle/>
          <a:p>
            <a:fld id="{FB2B84B5-3705-4345-ADF4-61EE907DA0F1}" type="slidenum">
              <a:rPr lang="en-US" smtClean="0"/>
              <a:t>‹#›</a:t>
            </a:fld>
            <a:endParaRPr lang="en-US"/>
          </a:p>
        </p:txBody>
      </p:sp>
    </p:spTree>
    <p:extLst>
      <p:ext uri="{BB962C8B-B14F-4D97-AF65-F5344CB8AC3E}">
        <p14:creationId xmlns:p14="http://schemas.microsoft.com/office/powerpoint/2010/main" val="4030885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6D596-BF08-E21D-EB77-34A8ABC0CF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AF7228-7C8C-5C98-8BB6-698A4F59EF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F0498C-C7CD-4FE6-727C-718747C74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98C91-2F79-4780-80F3-836590F0F8A4}" type="datetime1">
              <a:rPr lang="en-US" smtClean="0"/>
              <a:t>12/6/2023</a:t>
            </a:fld>
            <a:endParaRPr lang="en-US"/>
          </a:p>
        </p:txBody>
      </p:sp>
      <p:sp>
        <p:nvSpPr>
          <p:cNvPr id="5" name="Footer Placeholder 4">
            <a:extLst>
              <a:ext uri="{FF2B5EF4-FFF2-40B4-BE49-F238E27FC236}">
                <a16:creationId xmlns:a16="http://schemas.microsoft.com/office/drawing/2014/main" id="{51C07C51-54F4-E036-F9FB-776C567D8E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DF9A71-0FC9-5C87-2869-6487A7655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2B84B5-3705-4345-ADF4-61EE907DA0F1}" type="slidenum">
              <a:rPr lang="en-US" smtClean="0"/>
              <a:t>‹#›</a:t>
            </a:fld>
            <a:endParaRPr lang="en-US"/>
          </a:p>
        </p:txBody>
      </p:sp>
    </p:spTree>
    <p:extLst>
      <p:ext uri="{BB962C8B-B14F-4D97-AF65-F5344CB8AC3E}">
        <p14:creationId xmlns:p14="http://schemas.microsoft.com/office/powerpoint/2010/main" val="1673357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E1E447AC-F8B7-9F5B-1802-D32D5E93D35B}"/>
              </a:ext>
            </a:extLst>
          </p:cNvPr>
          <p:cNvGrpSpPr/>
          <p:nvPr/>
        </p:nvGrpSpPr>
        <p:grpSpPr>
          <a:xfrm>
            <a:off x="4528516" y="381621"/>
            <a:ext cx="3134969" cy="1514475"/>
            <a:chOff x="4426226" y="633412"/>
            <a:chExt cx="3134969" cy="1514475"/>
          </a:xfrm>
        </p:grpSpPr>
        <p:pic>
          <p:nvPicPr>
            <p:cNvPr id="2065" name="Picture 40">
              <a:extLst>
                <a:ext uri="{FF2B5EF4-FFF2-40B4-BE49-F238E27FC236}">
                  <a16:creationId xmlns:a16="http://schemas.microsoft.com/office/drawing/2014/main" id="{F151E1D5-58AE-BA1A-7689-29F42C408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0481" t="20226" r="30533" b="20807"/>
            <a:stretch>
              <a:fillRect/>
            </a:stretch>
          </p:blipFill>
          <p:spPr bwMode="auto">
            <a:xfrm>
              <a:off x="4426226" y="633412"/>
              <a:ext cx="1000125" cy="151447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6">
              <a:extLst>
                <a:ext uri="{FF2B5EF4-FFF2-40B4-BE49-F238E27FC236}">
                  <a16:creationId xmlns:a16="http://schemas.microsoft.com/office/drawing/2014/main" id="{EB9EB962-C451-AB2B-826E-68CA211DEA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9324" y="657224"/>
              <a:ext cx="1066800" cy="1466850"/>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5">
              <a:extLst>
                <a:ext uri="{FF2B5EF4-FFF2-40B4-BE49-F238E27FC236}">
                  <a16:creationId xmlns:a16="http://schemas.microsoft.com/office/drawing/2014/main" id="{A3D2292A-8369-A9DA-15B2-DAA2A27417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5845" y="657224"/>
              <a:ext cx="895350" cy="14668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a:extLst>
              <a:ext uri="{FF2B5EF4-FFF2-40B4-BE49-F238E27FC236}">
                <a16:creationId xmlns:a16="http://schemas.microsoft.com/office/drawing/2014/main" id="{48A3D7F1-1911-A507-E647-4ED9387F4DEF}"/>
              </a:ext>
            </a:extLst>
          </p:cNvPr>
          <p:cNvGrpSpPr/>
          <p:nvPr/>
        </p:nvGrpSpPr>
        <p:grpSpPr>
          <a:xfrm>
            <a:off x="2784407" y="1971675"/>
            <a:ext cx="6623187" cy="1514475"/>
            <a:chOff x="-79512" y="-66675"/>
            <a:chExt cx="6623187" cy="1514475"/>
          </a:xfrm>
        </p:grpSpPr>
        <p:grpSp>
          <p:nvGrpSpPr>
            <p:cNvPr id="14" name="Group 13">
              <a:extLst>
                <a:ext uri="{FF2B5EF4-FFF2-40B4-BE49-F238E27FC236}">
                  <a16:creationId xmlns:a16="http://schemas.microsoft.com/office/drawing/2014/main" id="{0B062D37-2F1A-C3F6-71D6-BD7E5B49340C}"/>
                </a:ext>
              </a:extLst>
            </p:cNvPr>
            <p:cNvGrpSpPr/>
            <p:nvPr/>
          </p:nvGrpSpPr>
          <p:grpSpPr>
            <a:xfrm>
              <a:off x="1476375" y="219075"/>
              <a:ext cx="5067300" cy="1085215"/>
              <a:chOff x="-733425" y="-200025"/>
              <a:chExt cx="5067300" cy="1085850"/>
            </a:xfrm>
          </p:grpSpPr>
          <p:sp>
            <p:nvSpPr>
              <p:cNvPr id="16" name="Text Box 8">
                <a:extLst>
                  <a:ext uri="{FF2B5EF4-FFF2-40B4-BE49-F238E27FC236}">
                    <a16:creationId xmlns:a16="http://schemas.microsoft.com/office/drawing/2014/main" id="{3AFF3540-71DA-0A0B-DBE4-1F04E9DC2B78}"/>
                  </a:ext>
                </a:extLst>
              </p:cNvPr>
              <p:cNvSpPr txBox="1"/>
              <p:nvPr/>
            </p:nvSpPr>
            <p:spPr>
              <a:xfrm>
                <a:off x="-733425" y="257443"/>
                <a:ext cx="5067300" cy="62838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0"/>
                  </a:spcAft>
                </a:pPr>
                <a:r>
                  <a:rPr lang="en-GB" sz="2400" dirty="0">
                    <a:solidFill>
                      <a:srgbClr val="002060"/>
                    </a:solidFill>
                    <a:effectLst/>
                    <a:latin typeface="Viga" panose="020B0800030000020004" pitchFamily="34" charset="0"/>
                    <a:ea typeface="Calibri" panose="020F0502020204030204" pitchFamily="34" charset="0"/>
                    <a:cs typeface="Times New Roman" panose="02020603050405020304" pitchFamily="18" charset="0"/>
                  </a:rPr>
                  <a:t>of Computer &amp; Emerging Sciences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 Box 1">
                <a:extLst>
                  <a:ext uri="{FF2B5EF4-FFF2-40B4-BE49-F238E27FC236}">
                    <a16:creationId xmlns:a16="http://schemas.microsoft.com/office/drawing/2014/main" id="{E827B41C-8014-2061-8A01-5460CE0F2C0B}"/>
                  </a:ext>
                </a:extLst>
              </p:cNvPr>
              <p:cNvSpPr txBox="1"/>
              <p:nvPr/>
            </p:nvSpPr>
            <p:spPr>
              <a:xfrm>
                <a:off x="-695325" y="-200025"/>
                <a:ext cx="5002530" cy="6754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0"/>
                  </a:spcAft>
                </a:pPr>
                <a:r>
                  <a:rPr lang="en-GB" sz="3600" dirty="0">
                    <a:solidFill>
                      <a:srgbClr val="002060"/>
                    </a:solidFill>
                    <a:effectLst/>
                    <a:latin typeface="Viga" panose="020B0800030000020004" pitchFamily="34" charset="0"/>
                    <a:ea typeface="Calibri" panose="020F0502020204030204" pitchFamily="34" charset="0"/>
                    <a:cs typeface="Times New Roman" panose="02020603050405020304" pitchFamily="18" charset="0"/>
                  </a:rPr>
                  <a:t>NATIONAL UNIVERSITY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pic>
          <p:nvPicPr>
            <p:cNvPr id="15" name="Picture 14">
              <a:extLst>
                <a:ext uri="{FF2B5EF4-FFF2-40B4-BE49-F238E27FC236}">
                  <a16:creationId xmlns:a16="http://schemas.microsoft.com/office/drawing/2014/main" id="{C9C2BCAB-F1F3-8AAE-8B9A-28F872E1CB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12" y="-66675"/>
              <a:ext cx="1514475" cy="1514475"/>
            </a:xfrm>
            <a:prstGeom prst="rect">
              <a:avLst/>
            </a:prstGeom>
          </p:spPr>
        </p:pic>
      </p:grpSp>
      <p:sp>
        <p:nvSpPr>
          <p:cNvPr id="18" name="Rectangle 23">
            <a:extLst>
              <a:ext uri="{FF2B5EF4-FFF2-40B4-BE49-F238E27FC236}">
                <a16:creationId xmlns:a16="http://schemas.microsoft.com/office/drawing/2014/main" id="{D0DEE587-9CE3-99D3-4EBC-A93C1202AA0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26">
            <a:extLst>
              <a:ext uri="{FF2B5EF4-FFF2-40B4-BE49-F238E27FC236}">
                <a16:creationId xmlns:a16="http://schemas.microsoft.com/office/drawing/2014/main" id="{3D12CE5B-CCCA-74A1-5554-0576E666E4AC}"/>
              </a:ext>
            </a:extLst>
          </p:cNvPr>
          <p:cNvSpPr>
            <a:spLocks noChangeArrowheads="1"/>
          </p:cNvSpPr>
          <p:nvPr/>
        </p:nvSpPr>
        <p:spPr bwMode="auto">
          <a:xfrm>
            <a:off x="5987637" y="-750823"/>
            <a:ext cx="216726" cy="241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4000" b="0" i="0" u="none" strike="noStrike" cap="none" normalizeH="0" baseline="0" dirty="0">
              <a:ln>
                <a:noFill/>
              </a:ln>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27">
            <a:extLst>
              <a:ext uri="{FF2B5EF4-FFF2-40B4-BE49-F238E27FC236}">
                <a16:creationId xmlns:a16="http://schemas.microsoft.com/office/drawing/2014/main" id="{12F73077-684C-5740-E7CB-20B5AA8CAF19}"/>
              </a:ext>
            </a:extLst>
          </p:cNvPr>
          <p:cNvSpPr>
            <a:spLocks noChangeArrowheads="1"/>
          </p:cNvSpPr>
          <p:nvPr/>
        </p:nvSpPr>
        <p:spPr bwMode="auto">
          <a:xfrm>
            <a:off x="0" y="1971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TextBox 23">
            <a:extLst>
              <a:ext uri="{FF2B5EF4-FFF2-40B4-BE49-F238E27FC236}">
                <a16:creationId xmlns:a16="http://schemas.microsoft.com/office/drawing/2014/main" id="{D31EF577-DF75-6B63-EA09-E3DE44E9BEC6}"/>
              </a:ext>
            </a:extLst>
          </p:cNvPr>
          <p:cNvSpPr txBox="1"/>
          <p:nvPr/>
        </p:nvSpPr>
        <p:spPr>
          <a:xfrm>
            <a:off x="848139" y="3653391"/>
            <a:ext cx="10495722" cy="2885662"/>
          </a:xfrm>
          <a:prstGeom prst="rect">
            <a:avLst/>
          </a:prstGeom>
          <a:noFill/>
        </p:spPr>
        <p:txBody>
          <a:bodyPr wrap="square">
            <a:spAutoFit/>
          </a:bodyPr>
          <a:lstStyle/>
          <a:p>
            <a:pPr marL="0" marR="0" algn="ctr">
              <a:lnSpc>
                <a:spcPct val="107000"/>
              </a:lnSpc>
              <a:spcBef>
                <a:spcPts val="0"/>
              </a:spcBef>
              <a:spcAft>
                <a:spcPts val="800"/>
              </a:spcAft>
            </a:pPr>
            <a:r>
              <a:rPr lang="en-GB" sz="2400" b="1" dirty="0">
                <a:effectLst/>
                <a:latin typeface="DM Sans" pitchFamily="2" charset="0"/>
                <a:ea typeface="Calibri" panose="020F0502020204030204" pitchFamily="34" charset="0"/>
                <a:cs typeface="Times New Roman" panose="02020603050405020304" pitchFamily="18" charset="0"/>
              </a:rPr>
              <a:t>Course:</a:t>
            </a:r>
            <a:r>
              <a:rPr lang="en-GB" sz="2400" dirty="0">
                <a:effectLst/>
                <a:latin typeface="DM Sans" pitchFamily="2" charset="0"/>
                <a:ea typeface="Calibri" panose="020F0502020204030204" pitchFamily="34" charset="0"/>
                <a:cs typeface="Times New Roman" panose="02020603050405020304" pitchFamily="18" charset="0"/>
              </a:rPr>
              <a:t> Software Requirements Engineering</a:t>
            </a:r>
            <a:r>
              <a:rPr lang="en-US" sz="2400" dirty="0">
                <a:latin typeface="DM Sans" pitchFamily="2"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GB" sz="2400" b="1" dirty="0">
                <a:effectLst/>
                <a:latin typeface="DM Sans" pitchFamily="2" charset="0"/>
                <a:ea typeface="Calibri" panose="020F0502020204030204" pitchFamily="34" charset="0"/>
                <a:cs typeface="Times New Roman" panose="02020603050405020304" pitchFamily="18" charset="0"/>
              </a:rPr>
              <a:t>Instructor: </a:t>
            </a:r>
            <a:r>
              <a:rPr lang="en-GB" sz="2400" dirty="0">
                <a:effectLst/>
                <a:latin typeface="DM Sans" pitchFamily="2" charset="0"/>
                <a:ea typeface="Calibri" panose="020F0502020204030204" pitchFamily="34" charset="0"/>
                <a:cs typeface="Times New Roman" panose="02020603050405020304" pitchFamily="18" charset="0"/>
              </a:rPr>
              <a:t>Lecturer Sara Rehmat</a:t>
            </a:r>
            <a:endParaRPr lang="en-US" sz="2400" dirty="0">
              <a:effectLst/>
              <a:latin typeface="DM Sans" pitchFamily="2"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endParaRPr lang="en-US" sz="2400" dirty="0">
              <a:effectLst/>
              <a:latin typeface="DM Sans" pitchFamily="2"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GB" sz="2400" dirty="0">
                <a:effectLst/>
                <a:latin typeface="DM Sans" pitchFamily="2" charset="0"/>
                <a:ea typeface="Calibri" panose="020F0502020204030204" pitchFamily="34" charset="0"/>
                <a:cs typeface="Times New Roman" panose="02020603050405020304" pitchFamily="18" charset="0"/>
              </a:rPr>
              <a:t>Muhammad Rehan | 22P-9106</a:t>
            </a:r>
            <a:endParaRPr lang="en-US" sz="2400" dirty="0">
              <a:effectLst/>
              <a:latin typeface="DM Sans" pitchFamily="2"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GB" sz="4800" dirty="0">
                <a:effectLst/>
                <a:latin typeface="DM Sans" pitchFamily="2" charset="0"/>
                <a:ea typeface="Calibri" panose="020F0502020204030204" pitchFamily="34" charset="0"/>
                <a:cs typeface="Times New Roman" panose="02020603050405020304" pitchFamily="18" charset="0"/>
              </a:rPr>
              <a:t> </a:t>
            </a:r>
            <a:r>
              <a:rPr lang="en-GB" sz="4800" dirty="0">
                <a:solidFill>
                  <a:srgbClr val="000000"/>
                </a:solidFill>
                <a:effectLst/>
                <a:latin typeface="Viga" panose="020B0800030000020004" pitchFamily="34" charset="0"/>
                <a:ea typeface="Calibri" panose="020F0502020204030204" pitchFamily="34" charset="0"/>
                <a:cs typeface="Times New Roman" panose="02020603050405020304" pitchFamily="18" charset="0"/>
              </a:rPr>
              <a:t>Assignment no 04</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Rectangle: Rounded Corners 24">
            <a:extLst>
              <a:ext uri="{FF2B5EF4-FFF2-40B4-BE49-F238E27FC236}">
                <a16:creationId xmlns:a16="http://schemas.microsoft.com/office/drawing/2014/main" id="{622BDFCB-5EC4-58D1-DCD9-6606BD07083F}"/>
              </a:ext>
            </a:extLst>
          </p:cNvPr>
          <p:cNvSpPr/>
          <p:nvPr/>
        </p:nvSpPr>
        <p:spPr>
          <a:xfrm>
            <a:off x="4023623" y="1200057"/>
            <a:ext cx="411920" cy="91440"/>
          </a:xfrm>
          <a:prstGeom prst="roundRect">
            <a:avLst/>
          </a:prstGeom>
          <a:solidFill>
            <a:srgbClr val="F8BC0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3C196978-70BA-7634-C311-69E6F959876F}"/>
              </a:ext>
            </a:extLst>
          </p:cNvPr>
          <p:cNvSpPr/>
          <p:nvPr/>
        </p:nvSpPr>
        <p:spPr>
          <a:xfrm>
            <a:off x="7796214" y="1200057"/>
            <a:ext cx="411920" cy="91440"/>
          </a:xfrm>
          <a:prstGeom prst="roundRect">
            <a:avLst/>
          </a:prstGeom>
          <a:solidFill>
            <a:srgbClr val="EA43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9715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380071-0250-C535-55E3-840D85A9B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69" y="200787"/>
            <a:ext cx="3836748" cy="731520"/>
          </a:xfrm>
          <a:prstGeom prst="rect">
            <a:avLst/>
          </a:prstGeom>
        </p:spPr>
      </p:pic>
      <p:grpSp>
        <p:nvGrpSpPr>
          <p:cNvPr id="2" name="Group 1">
            <a:extLst>
              <a:ext uri="{FF2B5EF4-FFF2-40B4-BE49-F238E27FC236}">
                <a16:creationId xmlns:a16="http://schemas.microsoft.com/office/drawing/2014/main" id="{B8C79DCA-D889-778D-486D-E9723A257373}"/>
              </a:ext>
            </a:extLst>
          </p:cNvPr>
          <p:cNvGrpSpPr/>
          <p:nvPr/>
        </p:nvGrpSpPr>
        <p:grpSpPr>
          <a:xfrm>
            <a:off x="410307" y="1033249"/>
            <a:ext cx="11371385" cy="4401205"/>
            <a:chOff x="244052" y="903100"/>
            <a:chExt cx="11371385" cy="4401205"/>
          </a:xfrm>
        </p:grpSpPr>
        <p:sp>
          <p:nvSpPr>
            <p:cNvPr id="5" name="TextBox 4">
              <a:extLst>
                <a:ext uri="{FF2B5EF4-FFF2-40B4-BE49-F238E27FC236}">
                  <a16:creationId xmlns:a16="http://schemas.microsoft.com/office/drawing/2014/main" id="{C5DE550A-12FB-D89B-05E8-6076682B87C8}"/>
                </a:ext>
              </a:extLst>
            </p:cNvPr>
            <p:cNvSpPr txBox="1"/>
            <p:nvPr/>
          </p:nvSpPr>
          <p:spPr>
            <a:xfrm>
              <a:off x="244052" y="1426320"/>
              <a:ext cx="11371385" cy="3877985"/>
            </a:xfrm>
            <a:prstGeom prst="rect">
              <a:avLst/>
            </a:prstGeom>
            <a:noFill/>
          </p:spPr>
          <p:txBody>
            <a:bodyPr wrap="square">
              <a:spAutoFit/>
            </a:bodyPr>
            <a:lstStyle/>
            <a:p>
              <a:pPr algn="ctr" rtl="0">
                <a:spcBef>
                  <a:spcPts val="0"/>
                </a:spcBef>
                <a:spcAft>
                  <a:spcPts val="0"/>
                </a:spcAft>
                <a:buClr>
                  <a:srgbClr val="0070C0"/>
                </a:buClr>
                <a:buSzPct val="150000"/>
              </a:pPr>
              <a:endParaRPr lang="en-US" sz="2200" b="1" i="0" u="none" strike="noStrike" dirty="0">
                <a:solidFill>
                  <a:srgbClr val="000000"/>
                </a:solidFill>
                <a:effectLst/>
                <a:latin typeface="DM Sans" pitchFamily="2" charset="0"/>
              </a:endParaRPr>
            </a:p>
            <a:p>
              <a:pPr marL="285750" indent="-285750" algn="just" rtl="0" eaLnBrk="1" latinLnBrk="0" hangingPunct="1">
                <a:spcBef>
                  <a:spcPts val="0"/>
                </a:spcBef>
                <a:spcAft>
                  <a:spcPts val="0"/>
                </a:spcAft>
                <a:buClr>
                  <a:srgbClr val="0070C0"/>
                </a:buClr>
                <a:buSzPct val="150000"/>
                <a:buFont typeface="Arial" panose="020B0604020202020204" pitchFamily="34" charset="0"/>
                <a:buChar char="•"/>
              </a:pPr>
              <a:r>
                <a:rPr lang="en-US" sz="1800" b="1" kern="1200" dirty="0">
                  <a:solidFill>
                    <a:srgbClr val="000000"/>
                  </a:solidFill>
                  <a:effectLst/>
                  <a:latin typeface="DM Sans" pitchFamily="2" charset="0"/>
                  <a:ea typeface="+mn-ea"/>
                  <a:cs typeface="+mn-cs"/>
                </a:rPr>
                <a:t>PER-3: </a:t>
              </a:r>
              <a:r>
                <a:rPr lang="en-US" sz="1800" kern="1200" dirty="0">
                  <a:solidFill>
                    <a:srgbClr val="000000"/>
                  </a:solidFill>
                  <a:effectLst/>
                  <a:latin typeface="DM Sans" pitchFamily="2" charset="0"/>
                  <a:ea typeface="+mn-ea"/>
                  <a:cs typeface="+mn-cs"/>
                </a:rPr>
                <a:t>The system shall display confirmation messages to users within an average of </a:t>
              </a:r>
              <a:r>
                <a:rPr lang="en-US" sz="1800" b="1" kern="1200" dirty="0">
                  <a:solidFill>
                    <a:srgbClr val="000000"/>
                  </a:solidFill>
                  <a:effectLst/>
                  <a:latin typeface="DM Sans" pitchFamily="2" charset="0"/>
                  <a:ea typeface="+mn-ea"/>
                  <a:cs typeface="+mn-cs"/>
                </a:rPr>
                <a:t>2 seconds </a:t>
              </a:r>
              <a:r>
                <a:rPr lang="en-US" sz="1800" kern="1200" dirty="0">
                  <a:solidFill>
                    <a:srgbClr val="000000"/>
                  </a:solidFill>
                  <a:effectLst/>
                  <a:latin typeface="DM Sans" pitchFamily="2" charset="0"/>
                  <a:ea typeface="+mn-ea"/>
                  <a:cs typeface="+mn-cs"/>
                </a:rPr>
                <a:t>and a maximum of </a:t>
              </a:r>
              <a:r>
                <a:rPr lang="en-US" sz="1800" b="1" kern="1200" dirty="0">
                  <a:solidFill>
                    <a:srgbClr val="000000"/>
                  </a:solidFill>
                  <a:effectLst/>
                  <a:latin typeface="DM Sans" pitchFamily="2" charset="0"/>
                  <a:ea typeface="+mn-ea"/>
                  <a:cs typeface="+mn-cs"/>
                </a:rPr>
                <a:t>4 seconds </a:t>
              </a:r>
              <a:r>
                <a:rPr lang="en-US" sz="1800" kern="1200" dirty="0">
                  <a:solidFill>
                    <a:srgbClr val="000000"/>
                  </a:solidFill>
                  <a:effectLst/>
                  <a:latin typeface="DM Sans" pitchFamily="2" charset="0"/>
                  <a:ea typeface="+mn-ea"/>
                  <a:cs typeface="+mn-cs"/>
                </a:rPr>
                <a:t>after the user submits information to the system. </a:t>
              </a:r>
            </a:p>
            <a:p>
              <a:pPr algn="just" rtl="0" eaLnBrk="1" latinLnBrk="0" hangingPunct="1">
                <a:spcBef>
                  <a:spcPts val="0"/>
                </a:spcBef>
                <a:spcAft>
                  <a:spcPts val="0"/>
                </a:spcAft>
                <a:buClr>
                  <a:srgbClr val="0070C0"/>
                </a:buClr>
                <a:buSzPct val="150000"/>
              </a:pPr>
              <a:endParaRPr lang="en-US" dirty="0">
                <a:solidFill>
                  <a:srgbClr val="000000"/>
                </a:solidFill>
                <a:latin typeface="DM Sans" pitchFamily="2" charset="0"/>
              </a:endParaRPr>
            </a:p>
            <a:p>
              <a:pPr algn="ctr">
                <a:buClr>
                  <a:srgbClr val="0070C0"/>
                </a:buClr>
                <a:buSzPct val="150000"/>
              </a:pPr>
              <a:r>
                <a:rPr lang="en-US" sz="2200" b="1" i="0" u="none" strike="noStrike" dirty="0">
                  <a:solidFill>
                    <a:srgbClr val="000000"/>
                  </a:solidFill>
                  <a:effectLst/>
                  <a:latin typeface="DM Sans" pitchFamily="2" charset="0"/>
                </a:rPr>
                <a:t>Security Requirements</a:t>
              </a:r>
            </a:p>
            <a:p>
              <a:pPr algn="ctr">
                <a:buClr>
                  <a:srgbClr val="0070C0"/>
                </a:buClr>
                <a:buSzPct val="150000"/>
              </a:pPr>
              <a:endParaRPr lang="en-US" sz="2200" b="1" i="0" u="none" strike="noStrike" dirty="0">
                <a:solidFill>
                  <a:srgbClr val="000000"/>
                </a:solidFill>
                <a:effectLst/>
                <a:latin typeface="DM Sans" pitchFamily="2" charset="0"/>
              </a:endParaRPr>
            </a:p>
            <a:p>
              <a:pPr marL="285750" indent="-285750" algn="just">
                <a:buClr>
                  <a:srgbClr val="0070C0"/>
                </a:buClr>
                <a:buSzPct val="150000"/>
                <a:buFont typeface="Arial" panose="020B0604020202020204" pitchFamily="34" charset="0"/>
                <a:buChar char="•"/>
              </a:pPr>
              <a:r>
                <a:rPr lang="en-US" b="1" dirty="0">
                  <a:solidFill>
                    <a:srgbClr val="000000"/>
                  </a:solidFill>
                  <a:latin typeface="DM Sans" pitchFamily="2" charset="0"/>
                </a:rPr>
                <a:t>SEC-1: </a:t>
              </a:r>
              <a:r>
                <a:rPr lang="en-US" dirty="0">
                  <a:solidFill>
                    <a:srgbClr val="000000"/>
                  </a:solidFill>
                  <a:latin typeface="DM Sans" pitchFamily="2" charset="0"/>
                </a:rPr>
                <a:t>All network transactions that involve sensitive information shall be encrypted using industry-standard encryption protocols, such as TLS and HTTPS. For managing secrets, tools like </a:t>
              </a:r>
              <a:r>
                <a:rPr lang="en-US" dirty="0" err="1">
                  <a:solidFill>
                    <a:srgbClr val="000000"/>
                  </a:solidFill>
                  <a:latin typeface="DM Sans" pitchFamily="2" charset="0"/>
                </a:rPr>
                <a:t>HashiCorp's</a:t>
              </a:r>
              <a:r>
                <a:rPr lang="en-US" dirty="0">
                  <a:solidFill>
                    <a:srgbClr val="000000"/>
                  </a:solidFill>
                  <a:latin typeface="DM Sans" pitchFamily="2" charset="0"/>
                </a:rPr>
                <a:t> Vault could be used providing </a:t>
              </a:r>
              <a:r>
                <a:rPr lang="en-US" b="1" dirty="0">
                  <a:solidFill>
                    <a:srgbClr val="000000"/>
                  </a:solidFill>
                  <a:latin typeface="DM Sans" pitchFamily="2" charset="0"/>
                </a:rPr>
                <a:t>24/7 </a:t>
              </a:r>
              <a:r>
                <a:rPr lang="en-US" dirty="0">
                  <a:solidFill>
                    <a:srgbClr val="000000"/>
                  </a:solidFill>
                  <a:latin typeface="DM Sans" pitchFamily="2" charset="0"/>
                </a:rPr>
                <a:t>safety. </a:t>
              </a:r>
            </a:p>
            <a:p>
              <a:pPr marL="285750" indent="-285750" algn="just">
                <a:buClr>
                  <a:srgbClr val="0070C0"/>
                </a:buClr>
                <a:buSzPct val="150000"/>
                <a:buFont typeface="Arial" panose="020B0604020202020204" pitchFamily="34" charset="0"/>
                <a:buChar char="•"/>
              </a:pPr>
              <a:endParaRPr lang="en-US" dirty="0">
                <a:solidFill>
                  <a:srgbClr val="000000"/>
                </a:solidFill>
                <a:latin typeface="DM Sans" pitchFamily="2" charset="0"/>
              </a:endParaRPr>
            </a:p>
            <a:p>
              <a:pPr marL="285750" indent="-285750" algn="just">
                <a:buClr>
                  <a:srgbClr val="0070C0"/>
                </a:buClr>
                <a:buSzPct val="150000"/>
                <a:buFont typeface="Arial" panose="020B0604020202020204" pitchFamily="34" charset="0"/>
                <a:buChar char="•"/>
              </a:pPr>
              <a:r>
                <a:rPr lang="en-US" b="1" dirty="0">
                  <a:solidFill>
                    <a:srgbClr val="000000"/>
                  </a:solidFill>
                  <a:latin typeface="DM Sans" pitchFamily="2" charset="0"/>
                </a:rPr>
                <a:t>SEC-2: </a:t>
              </a:r>
              <a:r>
                <a:rPr lang="en-US" dirty="0">
                  <a:solidFill>
                    <a:srgbClr val="000000"/>
                  </a:solidFill>
                  <a:latin typeface="DM Sans" pitchFamily="2" charset="0"/>
                </a:rPr>
                <a:t>Users shall be required to authenticate to the system for all operations except viewing the CNCF guidelines on </a:t>
              </a:r>
              <a:r>
                <a:rPr lang="en-US" b="1" dirty="0">
                  <a:solidFill>
                    <a:srgbClr val="000000"/>
                  </a:solidFill>
                  <a:latin typeface="DM Sans" pitchFamily="2" charset="0"/>
                </a:rPr>
                <a:t>continuous </a:t>
              </a:r>
              <a:r>
                <a:rPr lang="en-US" dirty="0">
                  <a:solidFill>
                    <a:srgbClr val="000000"/>
                  </a:solidFill>
                  <a:latin typeface="DM Sans" pitchFamily="2" charset="0"/>
                </a:rPr>
                <a:t>bases . This could be implemented using identity and access management services like Okta or AWS Cognito.</a:t>
              </a:r>
              <a:endParaRPr lang="en-US" sz="1800" kern="1200" dirty="0">
                <a:solidFill>
                  <a:srgbClr val="000000"/>
                </a:solidFill>
                <a:effectLst/>
                <a:latin typeface="DM Sans" pitchFamily="2" charset="0"/>
                <a:ea typeface="+mn-ea"/>
                <a:cs typeface="+mn-cs"/>
              </a:endParaRPr>
            </a:p>
          </p:txBody>
        </p:sp>
        <p:sp>
          <p:nvSpPr>
            <p:cNvPr id="10" name="TextBox 9">
              <a:extLst>
                <a:ext uri="{FF2B5EF4-FFF2-40B4-BE49-F238E27FC236}">
                  <a16:creationId xmlns:a16="http://schemas.microsoft.com/office/drawing/2014/main" id="{B0D25314-5199-752F-7BDB-EDBC4311A375}"/>
                </a:ext>
              </a:extLst>
            </p:cNvPr>
            <p:cNvSpPr txBox="1"/>
            <p:nvPr/>
          </p:nvSpPr>
          <p:spPr>
            <a:xfrm>
              <a:off x="2881745" y="903100"/>
              <a:ext cx="6096000" cy="523220"/>
            </a:xfrm>
            <a:prstGeom prst="rect">
              <a:avLst/>
            </a:prstGeom>
            <a:noFill/>
          </p:spPr>
          <p:txBody>
            <a:bodyPr wrap="square">
              <a:spAutoFit/>
            </a:bodyPr>
            <a:lstStyle/>
            <a:p>
              <a:pPr algn="ctr"/>
              <a:r>
                <a:rPr lang="en-US" sz="2800" b="1" i="0" u="none" strike="noStrike" dirty="0">
                  <a:solidFill>
                    <a:srgbClr val="000000"/>
                  </a:solidFill>
                  <a:effectLst/>
                  <a:latin typeface="DM Sans" pitchFamily="2" charset="0"/>
                </a:rPr>
                <a:t>Quality Attributes</a:t>
              </a:r>
              <a:endParaRPr lang="en-US" sz="2800" b="1" dirty="0">
                <a:latin typeface="DM Sans" pitchFamily="2" charset="0"/>
              </a:endParaRPr>
            </a:p>
          </p:txBody>
        </p:sp>
      </p:grpSp>
    </p:spTree>
    <p:extLst>
      <p:ext uri="{BB962C8B-B14F-4D97-AF65-F5344CB8AC3E}">
        <p14:creationId xmlns:p14="http://schemas.microsoft.com/office/powerpoint/2010/main" val="3870404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380071-0250-C535-55E3-840D85A9B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69" y="200787"/>
            <a:ext cx="3836748" cy="731520"/>
          </a:xfrm>
          <a:prstGeom prst="rect">
            <a:avLst/>
          </a:prstGeom>
        </p:spPr>
      </p:pic>
      <p:grpSp>
        <p:nvGrpSpPr>
          <p:cNvPr id="2" name="Group 1">
            <a:extLst>
              <a:ext uri="{FF2B5EF4-FFF2-40B4-BE49-F238E27FC236}">
                <a16:creationId xmlns:a16="http://schemas.microsoft.com/office/drawing/2014/main" id="{B8C79DCA-D889-778D-486D-E9723A257373}"/>
              </a:ext>
            </a:extLst>
          </p:cNvPr>
          <p:cNvGrpSpPr/>
          <p:nvPr/>
        </p:nvGrpSpPr>
        <p:grpSpPr>
          <a:xfrm>
            <a:off x="410307" y="1033249"/>
            <a:ext cx="11371385" cy="5693866"/>
            <a:chOff x="244052" y="903100"/>
            <a:chExt cx="11371385" cy="5693866"/>
          </a:xfrm>
        </p:grpSpPr>
        <p:sp>
          <p:nvSpPr>
            <p:cNvPr id="5" name="TextBox 4">
              <a:extLst>
                <a:ext uri="{FF2B5EF4-FFF2-40B4-BE49-F238E27FC236}">
                  <a16:creationId xmlns:a16="http://schemas.microsoft.com/office/drawing/2014/main" id="{C5DE550A-12FB-D89B-05E8-6076682B87C8}"/>
                </a:ext>
              </a:extLst>
            </p:cNvPr>
            <p:cNvSpPr txBox="1"/>
            <p:nvPr/>
          </p:nvSpPr>
          <p:spPr>
            <a:xfrm>
              <a:off x="244052" y="1426320"/>
              <a:ext cx="11371385" cy="5170646"/>
            </a:xfrm>
            <a:prstGeom prst="rect">
              <a:avLst/>
            </a:prstGeom>
            <a:noFill/>
          </p:spPr>
          <p:txBody>
            <a:bodyPr wrap="square">
              <a:spAutoFit/>
            </a:bodyPr>
            <a:lstStyle/>
            <a:p>
              <a:pPr algn="ctr">
                <a:buClr>
                  <a:srgbClr val="0070C0"/>
                </a:buClr>
                <a:buSzPct val="150000"/>
              </a:pPr>
              <a:r>
                <a:rPr lang="en-US" sz="2200" b="1" i="0" u="none" strike="noStrike" dirty="0">
                  <a:solidFill>
                    <a:srgbClr val="000000"/>
                  </a:solidFill>
                  <a:effectLst/>
                  <a:latin typeface="DM Sans" pitchFamily="2" charset="0"/>
                </a:rPr>
                <a:t>Safety Requirements</a:t>
              </a:r>
            </a:p>
            <a:p>
              <a:pPr algn="ctr">
                <a:buClr>
                  <a:srgbClr val="0070C0"/>
                </a:buClr>
                <a:buSzPct val="150000"/>
              </a:pPr>
              <a:endParaRPr lang="en-US" sz="2200" b="1" i="0" u="none" strike="noStrike" dirty="0">
                <a:solidFill>
                  <a:srgbClr val="000000"/>
                </a:solidFill>
                <a:effectLst/>
                <a:latin typeface="DM Sans" pitchFamily="2" charset="0"/>
              </a:endParaRPr>
            </a:p>
            <a:p>
              <a:pPr marL="285750" indent="-285750" algn="just">
                <a:buClr>
                  <a:srgbClr val="0070C0"/>
                </a:buClr>
                <a:buSzPct val="150000"/>
                <a:buFont typeface="Arial" panose="020B0604020202020204" pitchFamily="34" charset="0"/>
                <a:buChar char="•"/>
              </a:pPr>
              <a:r>
                <a:rPr lang="en-US" b="1" dirty="0">
                  <a:solidFill>
                    <a:srgbClr val="000000"/>
                  </a:solidFill>
                  <a:latin typeface="DM Sans" pitchFamily="2" charset="0"/>
                </a:rPr>
                <a:t>SAF-1: </a:t>
              </a:r>
              <a:r>
                <a:rPr lang="en-US" dirty="0">
                  <a:solidFill>
                    <a:srgbClr val="000000"/>
                  </a:solidFill>
                  <a:latin typeface="DM Sans" pitchFamily="2" charset="0"/>
                </a:rPr>
                <a:t>The system shall protect user data and ensure privacy by adhering to the latest data protection regulations and standards, with the help of tools like </a:t>
              </a:r>
              <a:r>
                <a:rPr lang="en-US" b="1" dirty="0">
                  <a:solidFill>
                    <a:srgbClr val="000000"/>
                  </a:solidFill>
                  <a:latin typeface="DM Sans" pitchFamily="2" charset="0"/>
                </a:rPr>
                <a:t>GDPR compliance checkers </a:t>
              </a:r>
              <a:r>
                <a:rPr lang="en-US" dirty="0">
                  <a:solidFill>
                    <a:srgbClr val="000000"/>
                  </a:solidFill>
                  <a:latin typeface="DM Sans" pitchFamily="2" charset="0"/>
                </a:rPr>
                <a:t>and </a:t>
              </a:r>
              <a:r>
                <a:rPr lang="en-US" b="1" dirty="0">
                  <a:solidFill>
                    <a:srgbClr val="000000"/>
                  </a:solidFill>
                  <a:latin typeface="DM Sans" pitchFamily="2" charset="0"/>
                </a:rPr>
                <a:t>privacy policy generators </a:t>
              </a:r>
              <a:r>
                <a:rPr lang="en-US" dirty="0">
                  <a:solidFill>
                    <a:srgbClr val="000000"/>
                  </a:solidFill>
                  <a:latin typeface="DM Sans" pitchFamily="2" charset="0"/>
                </a:rPr>
                <a:t>with provides </a:t>
              </a:r>
              <a:r>
                <a:rPr lang="en-US" b="1" dirty="0">
                  <a:solidFill>
                    <a:srgbClr val="000000"/>
                  </a:solidFill>
                  <a:latin typeface="DM Sans" pitchFamily="2" charset="0"/>
                </a:rPr>
                <a:t>~100% </a:t>
              </a:r>
              <a:r>
                <a:rPr lang="en-US" dirty="0">
                  <a:solidFill>
                    <a:srgbClr val="000000"/>
                  </a:solidFill>
                  <a:latin typeface="DM Sans" pitchFamily="2" charset="0"/>
                </a:rPr>
                <a:t>security</a:t>
              </a:r>
              <a:r>
                <a:rPr lang="en-US" b="1" dirty="0">
                  <a:solidFill>
                    <a:srgbClr val="000000"/>
                  </a:solidFill>
                  <a:latin typeface="DM Sans" pitchFamily="2" charset="0"/>
                </a:rPr>
                <a:t>.</a:t>
              </a:r>
            </a:p>
            <a:p>
              <a:pPr marL="285750" indent="-285750" algn="just">
                <a:buClr>
                  <a:srgbClr val="0070C0"/>
                </a:buClr>
                <a:buSzPct val="150000"/>
                <a:buFont typeface="Arial" panose="020B0604020202020204" pitchFamily="34" charset="0"/>
                <a:buChar char="•"/>
              </a:pPr>
              <a:endParaRPr lang="en-US" dirty="0">
                <a:solidFill>
                  <a:srgbClr val="000000"/>
                </a:solidFill>
                <a:latin typeface="DM Sans" pitchFamily="2" charset="0"/>
              </a:endParaRPr>
            </a:p>
            <a:p>
              <a:pPr algn="ctr">
                <a:buClr>
                  <a:srgbClr val="0070C0"/>
                </a:buClr>
                <a:buSzPct val="150000"/>
              </a:pPr>
              <a:r>
                <a:rPr lang="en-US" sz="2200" b="1" i="0" u="none" strike="noStrike" dirty="0">
                  <a:solidFill>
                    <a:srgbClr val="000000"/>
                  </a:solidFill>
                  <a:effectLst/>
                  <a:latin typeface="DM Sans" pitchFamily="2" charset="0"/>
                </a:rPr>
                <a:t>Availability Requirements</a:t>
              </a:r>
            </a:p>
            <a:p>
              <a:pPr algn="ctr">
                <a:buClr>
                  <a:srgbClr val="0070C0"/>
                </a:buClr>
                <a:buSzPct val="150000"/>
              </a:pPr>
              <a:endParaRPr lang="en-US" sz="2200" b="1" dirty="0">
                <a:solidFill>
                  <a:srgbClr val="000000"/>
                </a:solidFill>
                <a:latin typeface="DM Sans" pitchFamily="2" charset="0"/>
              </a:endParaRPr>
            </a:p>
            <a:p>
              <a:pPr marL="285750" indent="-285750" algn="just">
                <a:buClr>
                  <a:srgbClr val="0070C0"/>
                </a:buClr>
                <a:buSzPct val="150000"/>
                <a:buFont typeface="Arial" panose="020B0604020202020204" pitchFamily="34" charset="0"/>
                <a:buChar char="•"/>
              </a:pPr>
              <a:r>
                <a:rPr lang="en-US" b="1" dirty="0">
                  <a:solidFill>
                    <a:srgbClr val="000000"/>
                  </a:solidFill>
                  <a:latin typeface="DM Sans" pitchFamily="2" charset="0"/>
                </a:rPr>
                <a:t>AVL-1: </a:t>
              </a:r>
              <a:r>
                <a:rPr lang="en-US" dirty="0">
                  <a:solidFill>
                    <a:srgbClr val="000000"/>
                  </a:solidFill>
                  <a:latin typeface="DM Sans" pitchFamily="2" charset="0"/>
                </a:rPr>
                <a:t>The system shall be available at least </a:t>
              </a:r>
              <a:r>
                <a:rPr lang="en-US" b="1" dirty="0">
                  <a:solidFill>
                    <a:srgbClr val="000000"/>
                  </a:solidFill>
                  <a:latin typeface="DM Sans" pitchFamily="2" charset="0"/>
                </a:rPr>
                <a:t>99%</a:t>
              </a:r>
              <a:r>
                <a:rPr lang="en-US" dirty="0">
                  <a:solidFill>
                    <a:srgbClr val="000000"/>
                  </a:solidFill>
                  <a:latin typeface="DM Sans" pitchFamily="2" charset="0"/>
                </a:rPr>
                <a:t> of the time excluding scheduled maintenance windows. This can be achieved by leveraging cloud-native high availability and fault tolerance strategies</a:t>
              </a:r>
            </a:p>
            <a:p>
              <a:pPr marL="285750" indent="-285750" algn="just">
                <a:buClr>
                  <a:srgbClr val="0070C0"/>
                </a:buClr>
                <a:buSzPct val="150000"/>
                <a:buFont typeface="Arial" panose="020B0604020202020204" pitchFamily="34" charset="0"/>
                <a:buChar char="•"/>
              </a:pPr>
              <a:endParaRPr lang="en-US" sz="1800" kern="1200" dirty="0">
                <a:solidFill>
                  <a:srgbClr val="000000"/>
                </a:solidFill>
                <a:effectLst/>
                <a:latin typeface="DM Sans" pitchFamily="2" charset="0"/>
                <a:ea typeface="+mn-ea"/>
                <a:cs typeface="+mn-cs"/>
              </a:endParaRPr>
            </a:p>
            <a:p>
              <a:pPr algn="ctr">
                <a:buClr>
                  <a:srgbClr val="0070C0"/>
                </a:buClr>
                <a:buSzPct val="150000"/>
              </a:pPr>
              <a:r>
                <a:rPr lang="en-US" sz="2200" b="1" i="0" u="none" strike="noStrike" dirty="0">
                  <a:solidFill>
                    <a:srgbClr val="000000"/>
                  </a:solidFill>
                  <a:effectLst/>
                  <a:latin typeface="DM Sans" pitchFamily="2" charset="0"/>
                </a:rPr>
                <a:t> Robustness Requirements</a:t>
              </a:r>
            </a:p>
            <a:p>
              <a:pPr algn="ctr">
                <a:buClr>
                  <a:srgbClr val="0070C0"/>
                </a:buClr>
                <a:buSzPct val="150000"/>
              </a:pPr>
              <a:endParaRPr lang="en-US" sz="2200" b="1" i="0" u="none" strike="noStrike" dirty="0">
                <a:solidFill>
                  <a:srgbClr val="000000"/>
                </a:solidFill>
                <a:effectLst/>
                <a:latin typeface="DM Sans" pitchFamily="2" charset="0"/>
              </a:endParaRPr>
            </a:p>
            <a:p>
              <a:pPr marL="285750" indent="-285750" algn="just">
                <a:buClr>
                  <a:srgbClr val="0070C0"/>
                </a:buClr>
                <a:buSzPct val="150000"/>
                <a:buFont typeface="Arial" panose="020B0604020202020204" pitchFamily="34" charset="0"/>
                <a:buChar char="•"/>
              </a:pPr>
              <a:r>
                <a:rPr lang="en-US" sz="1800" b="1" i="0" u="none" strike="noStrike" dirty="0">
                  <a:solidFill>
                    <a:srgbClr val="000000"/>
                  </a:solidFill>
                  <a:effectLst/>
                  <a:latin typeface="DM Sans" pitchFamily="2" charset="0"/>
                </a:rPr>
                <a:t>ROB-1: </a:t>
              </a:r>
              <a:r>
                <a:rPr lang="en-US" dirty="0">
                  <a:solidFill>
                    <a:srgbClr val="000000"/>
                  </a:solidFill>
                  <a:latin typeface="DM Sans" pitchFamily="2" charset="0"/>
                </a:rPr>
                <a:t>The system shall be able to re</a:t>
              </a:r>
              <a:r>
                <a:rPr lang="en-US" sz="1800" b="0" i="0" u="none" strike="noStrike" dirty="0">
                  <a:solidFill>
                    <a:srgbClr val="000000"/>
                  </a:solidFill>
                  <a:effectLst/>
                  <a:latin typeface="DM Sans" pitchFamily="2" charset="0"/>
                </a:rPr>
                <a:t>connection between the user and the system </a:t>
              </a:r>
              <a:r>
                <a:rPr lang="en-US" dirty="0">
                  <a:solidFill>
                    <a:srgbClr val="000000"/>
                  </a:solidFill>
                  <a:latin typeface="DM Sans" pitchFamily="2" charset="0"/>
                </a:rPr>
                <a:t>if</a:t>
              </a:r>
              <a:r>
                <a:rPr lang="en-US" sz="1800" b="0" i="0" u="none" strike="noStrike" dirty="0">
                  <a:solidFill>
                    <a:srgbClr val="000000"/>
                  </a:solidFill>
                  <a:effectLst/>
                  <a:latin typeface="DM Sans" pitchFamily="2" charset="0"/>
                </a:rPr>
                <a:t> broken prior to a new project requirement submission being either confirmed or terminated, Using state persistence mechanisms such as Redis with </a:t>
              </a:r>
              <a:r>
                <a:rPr lang="en-US" sz="1800" b="1" i="0" u="none" strike="noStrike" dirty="0">
                  <a:solidFill>
                    <a:srgbClr val="000000"/>
                  </a:solidFill>
                  <a:effectLst/>
                  <a:latin typeface="DM Sans" pitchFamily="2" charset="0"/>
                </a:rPr>
                <a:t>zero</a:t>
              </a:r>
              <a:r>
                <a:rPr lang="en-US" sz="1800" b="0" i="0" u="none" strike="noStrike" dirty="0">
                  <a:solidFill>
                    <a:srgbClr val="000000"/>
                  </a:solidFill>
                  <a:effectLst/>
                  <a:latin typeface="DM Sans" pitchFamily="2" charset="0"/>
                </a:rPr>
                <a:t> leniency.</a:t>
              </a:r>
              <a:endParaRPr lang="en-US" sz="2200" b="1" kern="1200" dirty="0">
                <a:solidFill>
                  <a:srgbClr val="000000"/>
                </a:solidFill>
                <a:effectLst/>
                <a:latin typeface="DM Sans" pitchFamily="2" charset="0"/>
              </a:endParaRPr>
            </a:p>
          </p:txBody>
        </p:sp>
        <p:sp>
          <p:nvSpPr>
            <p:cNvPr id="10" name="TextBox 9">
              <a:extLst>
                <a:ext uri="{FF2B5EF4-FFF2-40B4-BE49-F238E27FC236}">
                  <a16:creationId xmlns:a16="http://schemas.microsoft.com/office/drawing/2014/main" id="{B0D25314-5199-752F-7BDB-EDBC4311A375}"/>
                </a:ext>
              </a:extLst>
            </p:cNvPr>
            <p:cNvSpPr txBox="1"/>
            <p:nvPr/>
          </p:nvSpPr>
          <p:spPr>
            <a:xfrm>
              <a:off x="2881745" y="903100"/>
              <a:ext cx="6096000" cy="523220"/>
            </a:xfrm>
            <a:prstGeom prst="rect">
              <a:avLst/>
            </a:prstGeom>
            <a:noFill/>
          </p:spPr>
          <p:txBody>
            <a:bodyPr wrap="square">
              <a:spAutoFit/>
            </a:bodyPr>
            <a:lstStyle/>
            <a:p>
              <a:pPr algn="ctr"/>
              <a:r>
                <a:rPr lang="en-US" sz="2800" b="1" i="0" u="none" strike="noStrike" dirty="0">
                  <a:solidFill>
                    <a:srgbClr val="000000"/>
                  </a:solidFill>
                  <a:effectLst/>
                  <a:latin typeface="DM Sans" pitchFamily="2" charset="0"/>
                </a:rPr>
                <a:t>Quality Attributes</a:t>
              </a:r>
              <a:endParaRPr lang="en-US" sz="2800" b="1" dirty="0">
                <a:latin typeface="DM Sans" pitchFamily="2" charset="0"/>
              </a:endParaRPr>
            </a:p>
          </p:txBody>
        </p:sp>
      </p:grpSp>
    </p:spTree>
    <p:extLst>
      <p:ext uri="{BB962C8B-B14F-4D97-AF65-F5344CB8AC3E}">
        <p14:creationId xmlns:p14="http://schemas.microsoft.com/office/powerpoint/2010/main" val="3783116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380071-0250-C535-55E3-840D85A9B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69" y="200787"/>
            <a:ext cx="3836748" cy="731520"/>
          </a:xfrm>
          <a:prstGeom prst="rect">
            <a:avLst/>
          </a:prstGeom>
        </p:spPr>
      </p:pic>
      <p:sp>
        <p:nvSpPr>
          <p:cNvPr id="10" name="TextBox 9">
            <a:extLst>
              <a:ext uri="{FF2B5EF4-FFF2-40B4-BE49-F238E27FC236}">
                <a16:creationId xmlns:a16="http://schemas.microsoft.com/office/drawing/2014/main" id="{B0D25314-5199-752F-7BDB-EDBC4311A375}"/>
              </a:ext>
            </a:extLst>
          </p:cNvPr>
          <p:cNvSpPr txBox="1"/>
          <p:nvPr/>
        </p:nvSpPr>
        <p:spPr>
          <a:xfrm>
            <a:off x="3048000" y="1033249"/>
            <a:ext cx="6096000" cy="523220"/>
          </a:xfrm>
          <a:prstGeom prst="rect">
            <a:avLst/>
          </a:prstGeom>
          <a:noFill/>
        </p:spPr>
        <p:txBody>
          <a:bodyPr wrap="square">
            <a:spAutoFit/>
          </a:bodyPr>
          <a:lstStyle/>
          <a:p>
            <a:pPr algn="ctr"/>
            <a:r>
              <a:rPr lang="en-US" sz="2800" b="1" i="0" u="none" strike="noStrike" dirty="0">
                <a:solidFill>
                  <a:srgbClr val="000000"/>
                </a:solidFill>
                <a:effectLst/>
                <a:latin typeface="DM Sans" pitchFamily="2" charset="0"/>
              </a:rPr>
              <a:t>Data Dictionary</a:t>
            </a:r>
            <a:endParaRPr lang="en-US" sz="2800" b="1" dirty="0">
              <a:latin typeface="DM Sans" pitchFamily="2" charset="0"/>
            </a:endParaRPr>
          </a:p>
        </p:txBody>
      </p:sp>
      <p:graphicFrame>
        <p:nvGraphicFramePr>
          <p:cNvPr id="14" name="Table 13">
            <a:extLst>
              <a:ext uri="{FF2B5EF4-FFF2-40B4-BE49-F238E27FC236}">
                <a16:creationId xmlns:a16="http://schemas.microsoft.com/office/drawing/2014/main" id="{0F83370B-AFB2-3AA6-E385-2FFA1E91AEB3}"/>
              </a:ext>
            </a:extLst>
          </p:cNvPr>
          <p:cNvGraphicFramePr>
            <a:graphicFrameLocks noGrp="1"/>
          </p:cNvGraphicFramePr>
          <p:nvPr>
            <p:extLst>
              <p:ext uri="{D42A27DB-BD31-4B8C-83A1-F6EECF244321}">
                <p14:modId xmlns:p14="http://schemas.microsoft.com/office/powerpoint/2010/main" val="1108134671"/>
              </p:ext>
            </p:extLst>
          </p:nvPr>
        </p:nvGraphicFramePr>
        <p:xfrm>
          <a:off x="241496" y="1610394"/>
          <a:ext cx="11709008" cy="5216704"/>
        </p:xfrm>
        <a:graphic>
          <a:graphicData uri="http://schemas.openxmlformats.org/drawingml/2006/table">
            <a:tbl>
              <a:tblPr firstRow="1" firstCol="1" bandRow="1"/>
              <a:tblGrid>
                <a:gridCol w="2421307">
                  <a:extLst>
                    <a:ext uri="{9D8B030D-6E8A-4147-A177-3AD203B41FA5}">
                      <a16:colId xmlns:a16="http://schemas.microsoft.com/office/drawing/2014/main" val="3375508425"/>
                    </a:ext>
                  </a:extLst>
                </a:gridCol>
                <a:gridCol w="3545228">
                  <a:extLst>
                    <a:ext uri="{9D8B030D-6E8A-4147-A177-3AD203B41FA5}">
                      <a16:colId xmlns:a16="http://schemas.microsoft.com/office/drawing/2014/main" val="1319309911"/>
                    </a:ext>
                  </a:extLst>
                </a:gridCol>
                <a:gridCol w="1347078">
                  <a:extLst>
                    <a:ext uri="{9D8B030D-6E8A-4147-A177-3AD203B41FA5}">
                      <a16:colId xmlns:a16="http://schemas.microsoft.com/office/drawing/2014/main" val="882253034"/>
                    </a:ext>
                  </a:extLst>
                </a:gridCol>
                <a:gridCol w="1301001">
                  <a:extLst>
                    <a:ext uri="{9D8B030D-6E8A-4147-A177-3AD203B41FA5}">
                      <a16:colId xmlns:a16="http://schemas.microsoft.com/office/drawing/2014/main" val="2895018054"/>
                    </a:ext>
                  </a:extLst>
                </a:gridCol>
                <a:gridCol w="1463626">
                  <a:extLst>
                    <a:ext uri="{9D8B030D-6E8A-4147-A177-3AD203B41FA5}">
                      <a16:colId xmlns:a16="http://schemas.microsoft.com/office/drawing/2014/main" val="1480199580"/>
                    </a:ext>
                  </a:extLst>
                </a:gridCol>
                <a:gridCol w="1630768">
                  <a:extLst>
                    <a:ext uri="{9D8B030D-6E8A-4147-A177-3AD203B41FA5}">
                      <a16:colId xmlns:a16="http://schemas.microsoft.com/office/drawing/2014/main" val="3686351387"/>
                    </a:ext>
                  </a:extLst>
                </a:gridCol>
              </a:tblGrid>
              <a:tr h="513871">
                <a:tc>
                  <a:txBody>
                    <a:bodyPr/>
                    <a:lstStyle/>
                    <a:p>
                      <a:pPr marL="0" marR="0">
                        <a:lnSpc>
                          <a:spcPct val="150000"/>
                        </a:lnSpc>
                        <a:spcBef>
                          <a:spcPts val="0"/>
                        </a:spcBef>
                        <a:spcAft>
                          <a:spcPts val="0"/>
                        </a:spcAft>
                      </a:pPr>
                      <a:r>
                        <a:rPr lang="en-US" sz="1600" b="1" kern="0" dirty="0">
                          <a:solidFill>
                            <a:srgbClr val="000000"/>
                          </a:solidFill>
                          <a:effectLst/>
                          <a:latin typeface="DM Sans" pitchFamily="2" charset="0"/>
                          <a:ea typeface="Times New Roman" panose="02020603050405020304" pitchFamily="18" charset="0"/>
                          <a:cs typeface="Times New Roman" panose="02020603050405020304" pitchFamily="18" charset="0"/>
                        </a:rPr>
                        <a:t>Data Element</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66" marR="51766"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marL="0" marR="0">
                        <a:lnSpc>
                          <a:spcPct val="150000"/>
                        </a:lnSpc>
                        <a:spcBef>
                          <a:spcPts val="0"/>
                        </a:spcBef>
                        <a:spcAft>
                          <a:spcPts val="0"/>
                        </a:spcAft>
                      </a:pPr>
                      <a:r>
                        <a:rPr lang="en-US" sz="1600" b="1" kern="0" dirty="0">
                          <a:solidFill>
                            <a:srgbClr val="000000"/>
                          </a:solidFill>
                          <a:effectLst/>
                          <a:latin typeface="DM Sans" pitchFamily="2" charset="0"/>
                          <a:ea typeface="Times New Roman" panose="02020603050405020304" pitchFamily="18" charset="0"/>
                          <a:cs typeface="Times New Roman" panose="02020603050405020304" pitchFamily="18" charset="0"/>
                        </a:rPr>
                        <a:t>Description</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66" marR="51766"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marL="0" marR="0">
                        <a:lnSpc>
                          <a:spcPct val="150000"/>
                        </a:lnSpc>
                        <a:spcBef>
                          <a:spcPts val="0"/>
                        </a:spcBef>
                        <a:spcAft>
                          <a:spcPts val="0"/>
                        </a:spcAft>
                      </a:pPr>
                      <a:r>
                        <a:rPr lang="en-US" sz="1600" b="1" kern="0">
                          <a:solidFill>
                            <a:srgbClr val="000000"/>
                          </a:solidFill>
                          <a:effectLst/>
                          <a:latin typeface="DM Sans" pitchFamily="2" charset="0"/>
                          <a:ea typeface="Times New Roman" panose="02020603050405020304" pitchFamily="18" charset="0"/>
                          <a:cs typeface="Times New Roman" panose="02020603050405020304" pitchFamily="18" charset="0"/>
                        </a:rPr>
                        <a:t>Data Type</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66" marR="51766"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marL="0" marR="0">
                        <a:lnSpc>
                          <a:spcPct val="150000"/>
                        </a:lnSpc>
                        <a:spcBef>
                          <a:spcPts val="0"/>
                        </a:spcBef>
                        <a:spcAft>
                          <a:spcPts val="0"/>
                        </a:spcAft>
                      </a:pPr>
                      <a:r>
                        <a:rPr lang="en-US" sz="1600" b="1" kern="0" dirty="0">
                          <a:solidFill>
                            <a:srgbClr val="000000"/>
                          </a:solidFill>
                          <a:effectLst/>
                          <a:latin typeface="DM Sans" pitchFamily="2" charset="0"/>
                          <a:ea typeface="Times New Roman" panose="02020603050405020304" pitchFamily="18" charset="0"/>
                          <a:cs typeface="Times New Roman" panose="02020603050405020304" pitchFamily="18" charset="0"/>
                        </a:rPr>
                        <a:t>Length</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66" marR="51766"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marL="0" marR="0">
                        <a:lnSpc>
                          <a:spcPct val="150000"/>
                        </a:lnSpc>
                        <a:spcBef>
                          <a:spcPts val="0"/>
                        </a:spcBef>
                        <a:spcAft>
                          <a:spcPts val="0"/>
                        </a:spcAft>
                      </a:pPr>
                      <a:r>
                        <a:rPr lang="en-US" sz="1600" b="1" kern="0">
                          <a:solidFill>
                            <a:srgbClr val="000000"/>
                          </a:solidFill>
                          <a:effectLst/>
                          <a:latin typeface="DM Sans" pitchFamily="2" charset="0"/>
                          <a:ea typeface="Times New Roman" panose="02020603050405020304" pitchFamily="18" charset="0"/>
                          <a:cs typeface="Times New Roman" panose="02020603050405020304" pitchFamily="18" charset="0"/>
                        </a:rPr>
                        <a:t>Values</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66" marR="51766"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marL="0" marR="0">
                        <a:lnSpc>
                          <a:spcPct val="150000"/>
                        </a:lnSpc>
                        <a:spcBef>
                          <a:spcPts val="0"/>
                        </a:spcBef>
                        <a:spcAft>
                          <a:spcPts val="0"/>
                        </a:spcAft>
                      </a:pPr>
                      <a:r>
                        <a:rPr lang="en-US" sz="1600" b="1" kern="0" dirty="0">
                          <a:solidFill>
                            <a:srgbClr val="000000"/>
                          </a:solidFill>
                          <a:effectLst/>
                          <a:latin typeface="DM Sans" pitchFamily="2" charset="0"/>
                          <a:ea typeface="Times New Roman" panose="02020603050405020304" pitchFamily="18" charset="0"/>
                          <a:cs typeface="Times New Roman" panose="02020603050405020304" pitchFamily="18" charset="0"/>
                        </a:rPr>
                        <a:t>Tool</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66" marR="51766"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4206359902"/>
                  </a:ext>
                </a:extLst>
              </a:tr>
              <a:tr h="1058550">
                <a:tc>
                  <a:txBody>
                    <a:bodyPr/>
                    <a:lstStyle/>
                    <a:p>
                      <a:pPr marL="0" marR="0">
                        <a:lnSpc>
                          <a:spcPct val="107000"/>
                        </a:lnSpc>
                        <a:spcBef>
                          <a:spcPts val="1200"/>
                        </a:spcBef>
                        <a:spcAft>
                          <a:spcPts val="800"/>
                        </a:spcAft>
                      </a:pPr>
                      <a:r>
                        <a:rPr lang="en-US" sz="1600" b="1" kern="0">
                          <a:solidFill>
                            <a:srgbClr val="000000"/>
                          </a:solidFill>
                          <a:effectLst/>
                          <a:latin typeface="DM Sans" pitchFamily="2" charset="0"/>
                          <a:ea typeface="Times New Roman" panose="02020603050405020304" pitchFamily="18" charset="0"/>
                          <a:cs typeface="Times New Roman" panose="02020603050405020304" pitchFamily="18" charset="0"/>
                        </a:rPr>
                        <a:t>User Interfaces</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66" marR="51766"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gn="l">
                        <a:lnSpc>
                          <a:spcPct val="107000"/>
                        </a:lnSpc>
                        <a:spcBef>
                          <a:spcPts val="1200"/>
                        </a:spcBef>
                        <a:spcAft>
                          <a:spcPts val="800"/>
                        </a:spcAft>
                      </a:pPr>
                      <a:r>
                        <a:rPr lang="en-US" sz="1600" kern="0" dirty="0">
                          <a:solidFill>
                            <a:srgbClr val="000000"/>
                          </a:solidFill>
                          <a:effectLst/>
                          <a:latin typeface="DM Sans" pitchFamily="2" charset="0"/>
                          <a:ea typeface="Times New Roman" panose="02020603050405020304" pitchFamily="18" charset="0"/>
                          <a:cs typeface="Times New Roman" panose="02020603050405020304" pitchFamily="18" charset="0"/>
                        </a:rPr>
                        <a:t>Modern web application user interface for user-friendly and intuitive experience.</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66" marR="51766"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Text</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66" marR="51766"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1200"/>
                        </a:spcBef>
                        <a:spcAft>
                          <a:spcPts val="800"/>
                        </a:spcAft>
                      </a:pPr>
                      <a:r>
                        <a:rPr lang="en-US" sz="1600" kern="0" dirty="0">
                          <a:solidFill>
                            <a:srgbClr val="000000"/>
                          </a:solidFill>
                          <a:effectLst/>
                          <a:latin typeface="DM Sans" pitchFamily="2" charset="0"/>
                          <a:ea typeface="Times New Roman" panose="02020603050405020304" pitchFamily="18" charset="0"/>
                          <a:cs typeface="Times New Roman" panose="02020603050405020304" pitchFamily="18" charset="0"/>
                        </a:rPr>
                        <a:t>Variable</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66" marR="51766"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N/A</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66" marR="51766"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React, Angular</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66" marR="51766"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674508335"/>
                  </a:ext>
                </a:extLst>
              </a:tr>
              <a:tr h="1160585">
                <a:tc>
                  <a:txBody>
                    <a:bodyPr/>
                    <a:lstStyle/>
                    <a:p>
                      <a:pPr marL="0" marR="0">
                        <a:lnSpc>
                          <a:spcPct val="107000"/>
                        </a:lnSpc>
                        <a:spcBef>
                          <a:spcPts val="1200"/>
                        </a:spcBef>
                        <a:spcAft>
                          <a:spcPts val="800"/>
                        </a:spcAft>
                      </a:pPr>
                      <a:r>
                        <a:rPr lang="en-US" sz="1600" b="1" kern="0">
                          <a:solidFill>
                            <a:srgbClr val="000000"/>
                          </a:solidFill>
                          <a:effectLst/>
                          <a:latin typeface="DM Sans" pitchFamily="2" charset="0"/>
                          <a:ea typeface="Times New Roman" panose="02020603050405020304" pitchFamily="18" charset="0"/>
                          <a:cs typeface="Times New Roman" panose="02020603050405020304" pitchFamily="18" charset="0"/>
                        </a:rPr>
                        <a:t>Software Interfaces</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66" marR="51766"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gn="l">
                        <a:lnSpc>
                          <a:spcPct val="107000"/>
                        </a:lnSpc>
                        <a:spcBef>
                          <a:spcPts val="1200"/>
                        </a:spcBef>
                        <a:spcAft>
                          <a:spcPts val="800"/>
                        </a:spcAft>
                      </a:pPr>
                      <a:r>
                        <a:rPr lang="en-US" sz="1600" kern="0" dirty="0">
                          <a:solidFill>
                            <a:srgbClr val="000000"/>
                          </a:solidFill>
                          <a:effectLst/>
                          <a:latin typeface="DM Sans" pitchFamily="2" charset="0"/>
                          <a:ea typeface="Times New Roman" panose="02020603050405020304" pitchFamily="18" charset="0"/>
                          <a:cs typeface="Times New Roman" panose="02020603050405020304" pitchFamily="18" charset="0"/>
                        </a:rPr>
                        <a:t>Interface with cloud-native tools and technologies to build, deploy, and manage software applications.</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66" marR="51766"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Object</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66" marR="51766"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Variable</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66" marR="51766"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kern="0" dirty="0">
                          <a:solidFill>
                            <a:srgbClr val="000000"/>
                          </a:solidFill>
                          <a:effectLst/>
                          <a:latin typeface="DM Sans" pitchFamily="2" charset="0"/>
                          <a:ea typeface="Times New Roman" panose="02020603050405020304" pitchFamily="18" charset="0"/>
                          <a:cs typeface="Times New Roman" panose="02020603050405020304" pitchFamily="18" charset="0"/>
                        </a:rPr>
                        <a:t>Kubernetes, Docker, Terraform</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66" marR="51766"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Kubernetes, Docker, Terraform</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66" marR="51766"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4146979279"/>
                  </a:ext>
                </a:extLst>
              </a:tr>
              <a:tr h="1266092">
                <a:tc>
                  <a:txBody>
                    <a:bodyPr/>
                    <a:lstStyle/>
                    <a:p>
                      <a:pPr marL="0" marR="0">
                        <a:lnSpc>
                          <a:spcPct val="107000"/>
                        </a:lnSpc>
                        <a:spcBef>
                          <a:spcPts val="1200"/>
                        </a:spcBef>
                        <a:spcAft>
                          <a:spcPts val="800"/>
                        </a:spcAft>
                      </a:pPr>
                      <a:r>
                        <a:rPr lang="en-US" sz="1600" b="1" kern="0" dirty="0">
                          <a:solidFill>
                            <a:srgbClr val="000000"/>
                          </a:solidFill>
                          <a:effectLst/>
                          <a:latin typeface="DM Sans" pitchFamily="2" charset="0"/>
                          <a:ea typeface="Times New Roman" panose="02020603050405020304" pitchFamily="18" charset="0"/>
                          <a:cs typeface="Times New Roman" panose="02020603050405020304" pitchFamily="18" charset="0"/>
                        </a:rPr>
                        <a:t>Feedback Reception</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66" marR="51766"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gn="l">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Interface for receiving and processing feedback from applications developed using the service.</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66" marR="51766"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Object</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66" marR="51766"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Variable</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66" marR="51766"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Runtime errors, usage statistics</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66" marR="51766"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Prometheus, Grafana</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66" marR="51766"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2140933087"/>
                  </a:ext>
                </a:extLst>
              </a:tr>
              <a:tr h="1217606">
                <a:tc>
                  <a:txBody>
                    <a:bodyPr/>
                    <a:lstStyle/>
                    <a:p>
                      <a:pPr marL="0" marR="0">
                        <a:lnSpc>
                          <a:spcPct val="107000"/>
                        </a:lnSpc>
                        <a:spcBef>
                          <a:spcPts val="1200"/>
                        </a:spcBef>
                        <a:spcAft>
                          <a:spcPts val="800"/>
                        </a:spcAft>
                      </a:pPr>
                      <a:r>
                        <a:rPr lang="en-US" sz="1600" b="1" kern="0" dirty="0">
                          <a:solidFill>
                            <a:srgbClr val="000000"/>
                          </a:solidFill>
                          <a:effectLst/>
                          <a:latin typeface="DM Sans" pitchFamily="2" charset="0"/>
                          <a:ea typeface="Times New Roman" panose="02020603050405020304" pitchFamily="18" charset="0"/>
                          <a:cs typeface="Times New Roman" panose="02020603050405020304" pitchFamily="18" charset="0"/>
                        </a:rPr>
                        <a:t>Standards and Regulations Influence</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66" marR="51766"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gn="l">
                        <a:lnSpc>
                          <a:spcPct val="107000"/>
                        </a:lnSpc>
                        <a:spcBef>
                          <a:spcPts val="1200"/>
                        </a:spcBef>
                        <a:spcAft>
                          <a:spcPts val="800"/>
                        </a:spcAft>
                      </a:pPr>
                      <a:r>
                        <a:rPr lang="en-US" sz="1600" kern="0" dirty="0">
                          <a:solidFill>
                            <a:srgbClr val="000000"/>
                          </a:solidFill>
                          <a:effectLst/>
                          <a:latin typeface="DM Sans" pitchFamily="2" charset="0"/>
                          <a:ea typeface="Times New Roman" panose="02020603050405020304" pitchFamily="18" charset="0"/>
                          <a:cs typeface="Times New Roman" panose="02020603050405020304" pitchFamily="18" charset="0"/>
                        </a:rPr>
                        <a:t>Adaptation to evolving standards and regulations influenced by the modern digital landscape.</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66" marR="51766"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kern="0" dirty="0">
                          <a:solidFill>
                            <a:srgbClr val="000000"/>
                          </a:solidFill>
                          <a:effectLst/>
                          <a:latin typeface="DM Sans" pitchFamily="2" charset="0"/>
                          <a:ea typeface="Times New Roman" panose="02020603050405020304" pitchFamily="18" charset="0"/>
                          <a:cs typeface="Times New Roman" panose="02020603050405020304" pitchFamily="18" charset="0"/>
                        </a:rPr>
                        <a:t>Text</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66" marR="51766"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kern="0" dirty="0">
                          <a:solidFill>
                            <a:srgbClr val="000000"/>
                          </a:solidFill>
                          <a:effectLst/>
                          <a:latin typeface="DM Sans" pitchFamily="2" charset="0"/>
                          <a:ea typeface="Times New Roman" panose="02020603050405020304" pitchFamily="18" charset="0"/>
                          <a:cs typeface="Times New Roman" panose="02020603050405020304" pitchFamily="18" charset="0"/>
                        </a:rPr>
                        <a:t>Variable</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66" marR="51766"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kern="0" dirty="0">
                          <a:solidFill>
                            <a:srgbClr val="000000"/>
                          </a:solidFill>
                          <a:effectLst/>
                          <a:latin typeface="DM Sans" pitchFamily="2" charset="0"/>
                          <a:ea typeface="Times New Roman" panose="02020603050405020304" pitchFamily="18" charset="0"/>
                          <a:cs typeface="Times New Roman" panose="02020603050405020304" pitchFamily="18" charset="0"/>
                        </a:rPr>
                        <a:t>N/A</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66" marR="51766"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kern="0" dirty="0">
                          <a:solidFill>
                            <a:srgbClr val="000000"/>
                          </a:solidFill>
                          <a:effectLst/>
                          <a:latin typeface="DM Sans" pitchFamily="2" charset="0"/>
                          <a:ea typeface="Times New Roman" panose="02020603050405020304" pitchFamily="18" charset="0"/>
                          <a:cs typeface="Times New Roman" panose="02020603050405020304" pitchFamily="18" charset="0"/>
                        </a:rPr>
                        <a:t>Chef </a:t>
                      </a:r>
                      <a:r>
                        <a:rPr lang="en-US" sz="1600" kern="0" dirty="0" err="1">
                          <a:solidFill>
                            <a:srgbClr val="000000"/>
                          </a:solidFill>
                          <a:effectLst/>
                          <a:latin typeface="DM Sans" pitchFamily="2" charset="0"/>
                          <a:ea typeface="Times New Roman" panose="02020603050405020304" pitchFamily="18" charset="0"/>
                          <a:cs typeface="Times New Roman" panose="02020603050405020304" pitchFamily="18" charset="0"/>
                        </a:rPr>
                        <a:t>InSpec</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66" marR="51766"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1583932705"/>
                  </a:ext>
                </a:extLst>
              </a:tr>
            </a:tbl>
          </a:graphicData>
        </a:graphic>
      </p:graphicFrame>
    </p:spTree>
    <p:extLst>
      <p:ext uri="{BB962C8B-B14F-4D97-AF65-F5344CB8AC3E}">
        <p14:creationId xmlns:p14="http://schemas.microsoft.com/office/powerpoint/2010/main" val="2613146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380071-0250-C535-55E3-840D85A9B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69" y="200787"/>
            <a:ext cx="3836748" cy="731520"/>
          </a:xfrm>
          <a:prstGeom prst="rect">
            <a:avLst/>
          </a:prstGeom>
        </p:spPr>
      </p:pic>
      <p:sp>
        <p:nvSpPr>
          <p:cNvPr id="10" name="TextBox 9">
            <a:extLst>
              <a:ext uri="{FF2B5EF4-FFF2-40B4-BE49-F238E27FC236}">
                <a16:creationId xmlns:a16="http://schemas.microsoft.com/office/drawing/2014/main" id="{B0D25314-5199-752F-7BDB-EDBC4311A375}"/>
              </a:ext>
            </a:extLst>
          </p:cNvPr>
          <p:cNvSpPr txBox="1"/>
          <p:nvPr/>
        </p:nvSpPr>
        <p:spPr>
          <a:xfrm>
            <a:off x="3048000" y="1033249"/>
            <a:ext cx="6096000" cy="523220"/>
          </a:xfrm>
          <a:prstGeom prst="rect">
            <a:avLst/>
          </a:prstGeom>
          <a:noFill/>
        </p:spPr>
        <p:txBody>
          <a:bodyPr wrap="square">
            <a:spAutoFit/>
          </a:bodyPr>
          <a:lstStyle/>
          <a:p>
            <a:pPr algn="ctr"/>
            <a:r>
              <a:rPr lang="en-US" sz="2800" b="1" i="0" u="none" strike="noStrike" dirty="0">
                <a:solidFill>
                  <a:srgbClr val="000000"/>
                </a:solidFill>
                <a:effectLst/>
                <a:latin typeface="DM Sans" pitchFamily="2" charset="0"/>
              </a:rPr>
              <a:t>Data Dictionary</a:t>
            </a:r>
            <a:endParaRPr lang="en-US" sz="2800" b="1" dirty="0">
              <a:latin typeface="DM Sans" pitchFamily="2" charset="0"/>
            </a:endParaRPr>
          </a:p>
        </p:txBody>
      </p:sp>
      <p:graphicFrame>
        <p:nvGraphicFramePr>
          <p:cNvPr id="3" name="Table 2">
            <a:extLst>
              <a:ext uri="{FF2B5EF4-FFF2-40B4-BE49-F238E27FC236}">
                <a16:creationId xmlns:a16="http://schemas.microsoft.com/office/drawing/2014/main" id="{8DE1BD7E-8DC4-B086-53CD-624DB34C8AAE}"/>
              </a:ext>
            </a:extLst>
          </p:cNvPr>
          <p:cNvGraphicFramePr>
            <a:graphicFrameLocks noGrp="1"/>
          </p:cNvGraphicFramePr>
          <p:nvPr>
            <p:extLst>
              <p:ext uri="{D42A27DB-BD31-4B8C-83A1-F6EECF244321}">
                <p14:modId xmlns:p14="http://schemas.microsoft.com/office/powerpoint/2010/main" val="2222409893"/>
              </p:ext>
            </p:extLst>
          </p:nvPr>
        </p:nvGraphicFramePr>
        <p:xfrm>
          <a:off x="318869" y="1556469"/>
          <a:ext cx="11621085" cy="5196580"/>
        </p:xfrm>
        <a:graphic>
          <a:graphicData uri="http://schemas.openxmlformats.org/drawingml/2006/table">
            <a:tbl>
              <a:tblPr firstRow="1" firstCol="1" bandRow="1"/>
              <a:tblGrid>
                <a:gridCol w="2195731">
                  <a:extLst>
                    <a:ext uri="{9D8B030D-6E8A-4147-A177-3AD203B41FA5}">
                      <a16:colId xmlns:a16="http://schemas.microsoft.com/office/drawing/2014/main" val="892445853"/>
                    </a:ext>
                  </a:extLst>
                </a:gridCol>
                <a:gridCol w="3726002">
                  <a:extLst>
                    <a:ext uri="{9D8B030D-6E8A-4147-A177-3AD203B41FA5}">
                      <a16:colId xmlns:a16="http://schemas.microsoft.com/office/drawing/2014/main" val="260639066"/>
                    </a:ext>
                  </a:extLst>
                </a:gridCol>
                <a:gridCol w="969090">
                  <a:extLst>
                    <a:ext uri="{9D8B030D-6E8A-4147-A177-3AD203B41FA5}">
                      <a16:colId xmlns:a16="http://schemas.microsoft.com/office/drawing/2014/main" val="2026495698"/>
                    </a:ext>
                  </a:extLst>
                </a:gridCol>
                <a:gridCol w="914400">
                  <a:extLst>
                    <a:ext uri="{9D8B030D-6E8A-4147-A177-3AD203B41FA5}">
                      <a16:colId xmlns:a16="http://schemas.microsoft.com/office/drawing/2014/main" val="3530765769"/>
                    </a:ext>
                  </a:extLst>
                </a:gridCol>
                <a:gridCol w="2074985">
                  <a:extLst>
                    <a:ext uri="{9D8B030D-6E8A-4147-A177-3AD203B41FA5}">
                      <a16:colId xmlns:a16="http://schemas.microsoft.com/office/drawing/2014/main" val="4243069635"/>
                    </a:ext>
                  </a:extLst>
                </a:gridCol>
                <a:gridCol w="1740877">
                  <a:extLst>
                    <a:ext uri="{9D8B030D-6E8A-4147-A177-3AD203B41FA5}">
                      <a16:colId xmlns:a16="http://schemas.microsoft.com/office/drawing/2014/main" val="4090936953"/>
                    </a:ext>
                  </a:extLst>
                </a:gridCol>
              </a:tblGrid>
              <a:tr h="1020149">
                <a:tc>
                  <a:txBody>
                    <a:bodyPr/>
                    <a:lstStyle/>
                    <a:p>
                      <a:pPr marL="0" marR="0">
                        <a:lnSpc>
                          <a:spcPct val="107000"/>
                        </a:lnSpc>
                        <a:spcBef>
                          <a:spcPts val="1200"/>
                        </a:spcBef>
                        <a:spcAft>
                          <a:spcPts val="800"/>
                        </a:spcAft>
                      </a:pPr>
                      <a:r>
                        <a:rPr lang="en-US" sz="1600" b="1" kern="0" dirty="0">
                          <a:solidFill>
                            <a:srgbClr val="000000"/>
                          </a:solidFill>
                          <a:effectLst/>
                          <a:latin typeface="DM Sans" pitchFamily="2" charset="0"/>
                          <a:ea typeface="Times New Roman" panose="02020603050405020304" pitchFamily="18" charset="0"/>
                          <a:cs typeface="Times New Roman" panose="02020603050405020304" pitchFamily="18" charset="0"/>
                        </a:rPr>
                        <a:t>Infrastructure and Services Provision</a:t>
                      </a:r>
                      <a:endParaRPr lang="en-US" sz="1600" b="1"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05" marR="5080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b="0" kern="0" dirty="0">
                          <a:solidFill>
                            <a:srgbClr val="000000"/>
                          </a:solidFill>
                          <a:effectLst/>
                          <a:latin typeface="DM Sans" pitchFamily="2" charset="0"/>
                          <a:ea typeface="Times New Roman" panose="02020603050405020304" pitchFamily="18" charset="0"/>
                          <a:cs typeface="Times New Roman" panose="02020603050405020304" pitchFamily="18" charset="0"/>
                        </a:rPr>
                        <a:t>Deployment of applications on the infrastructure and services provided by cloud service providers.</a:t>
                      </a:r>
                      <a:endParaRPr lang="en-US" sz="1600" b="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05" marR="5080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b="0" kern="0">
                          <a:solidFill>
                            <a:srgbClr val="000000"/>
                          </a:solidFill>
                          <a:effectLst/>
                          <a:latin typeface="DM Sans" pitchFamily="2" charset="0"/>
                          <a:ea typeface="Times New Roman" panose="02020603050405020304" pitchFamily="18" charset="0"/>
                          <a:cs typeface="Times New Roman" panose="02020603050405020304" pitchFamily="18" charset="0"/>
                        </a:rPr>
                        <a:t>Object</a:t>
                      </a:r>
                      <a:endParaRPr lang="en-US" sz="1600" b="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05" marR="5080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b="0" kern="0" dirty="0">
                          <a:solidFill>
                            <a:srgbClr val="000000"/>
                          </a:solidFill>
                          <a:effectLst/>
                          <a:latin typeface="DM Sans" pitchFamily="2" charset="0"/>
                          <a:ea typeface="Times New Roman" panose="02020603050405020304" pitchFamily="18" charset="0"/>
                          <a:cs typeface="Times New Roman" panose="02020603050405020304" pitchFamily="18" charset="0"/>
                        </a:rPr>
                        <a:t>Variable</a:t>
                      </a:r>
                      <a:endParaRPr lang="en-US" sz="1600" b="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05" marR="5080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b="0" kern="0" dirty="0">
                          <a:solidFill>
                            <a:srgbClr val="000000"/>
                          </a:solidFill>
                          <a:effectLst/>
                          <a:latin typeface="DM Sans" pitchFamily="2" charset="0"/>
                          <a:ea typeface="Times New Roman" panose="02020603050405020304" pitchFamily="18" charset="0"/>
                          <a:cs typeface="Times New Roman" panose="02020603050405020304" pitchFamily="18" charset="0"/>
                        </a:rPr>
                        <a:t>AWS, Google Cloud, Azure</a:t>
                      </a:r>
                      <a:endParaRPr lang="en-US" sz="1600" b="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05" marR="5080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b="0" kern="0" dirty="0">
                          <a:solidFill>
                            <a:srgbClr val="000000"/>
                          </a:solidFill>
                          <a:effectLst/>
                          <a:latin typeface="DM Sans" pitchFamily="2" charset="0"/>
                          <a:ea typeface="Times New Roman" panose="02020603050405020304" pitchFamily="18" charset="0"/>
                          <a:cs typeface="Times New Roman" panose="02020603050405020304" pitchFamily="18" charset="0"/>
                        </a:rPr>
                        <a:t>Jenkins, </a:t>
                      </a:r>
                      <a:r>
                        <a:rPr lang="en-US" sz="1600" b="0" kern="0" dirty="0" err="1">
                          <a:solidFill>
                            <a:srgbClr val="000000"/>
                          </a:solidFill>
                          <a:effectLst/>
                          <a:latin typeface="DM Sans" pitchFamily="2" charset="0"/>
                          <a:ea typeface="Times New Roman" panose="02020603050405020304" pitchFamily="18" charset="0"/>
                          <a:cs typeface="Times New Roman" panose="02020603050405020304" pitchFamily="18" charset="0"/>
                        </a:rPr>
                        <a:t>CircleCI</a:t>
                      </a:r>
                      <a:endParaRPr lang="en-US" sz="1600" b="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05" marR="5080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2697740812"/>
                  </a:ext>
                </a:extLst>
              </a:tr>
              <a:tr h="1020149">
                <a:tc>
                  <a:txBody>
                    <a:bodyPr/>
                    <a:lstStyle/>
                    <a:p>
                      <a:pPr marL="0" marR="0">
                        <a:lnSpc>
                          <a:spcPct val="107000"/>
                        </a:lnSpc>
                        <a:spcBef>
                          <a:spcPts val="1200"/>
                        </a:spcBef>
                        <a:spcAft>
                          <a:spcPts val="800"/>
                        </a:spcAft>
                      </a:pPr>
                      <a:r>
                        <a:rPr lang="en-US" sz="1600" b="1" kern="0" dirty="0">
                          <a:solidFill>
                            <a:srgbClr val="000000"/>
                          </a:solidFill>
                          <a:effectLst/>
                          <a:latin typeface="DM Sans" pitchFamily="2" charset="0"/>
                          <a:ea typeface="Times New Roman" panose="02020603050405020304" pitchFamily="18" charset="0"/>
                          <a:cs typeface="Times New Roman" panose="02020603050405020304" pitchFamily="18" charset="0"/>
                        </a:rPr>
                        <a:t>Code, Configuration, Testing, and Maintenance</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05" marR="5080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Acceptance and processing of inputs such as code, configuration, testing, and maintenance.</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05" marR="5080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1200"/>
                        </a:spcBef>
                        <a:spcAft>
                          <a:spcPts val="800"/>
                        </a:spcAft>
                      </a:pPr>
                      <a:r>
                        <a:rPr lang="en-US" sz="1600" kern="0" dirty="0">
                          <a:solidFill>
                            <a:srgbClr val="000000"/>
                          </a:solidFill>
                          <a:effectLst/>
                          <a:latin typeface="DM Sans" pitchFamily="2" charset="0"/>
                          <a:ea typeface="Times New Roman" panose="02020603050405020304" pitchFamily="18" charset="0"/>
                          <a:cs typeface="Times New Roman" panose="02020603050405020304" pitchFamily="18" charset="0"/>
                        </a:rPr>
                        <a:t>Object</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05" marR="5080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Variable</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05" marR="5080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N/A</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05" marR="5080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Selenium, JUnit</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05" marR="5080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189729095"/>
                  </a:ext>
                </a:extLst>
              </a:tr>
              <a:tr h="1020149">
                <a:tc>
                  <a:txBody>
                    <a:bodyPr/>
                    <a:lstStyle/>
                    <a:p>
                      <a:pPr marL="0" marR="0">
                        <a:lnSpc>
                          <a:spcPct val="107000"/>
                        </a:lnSpc>
                        <a:spcBef>
                          <a:spcPts val="1200"/>
                        </a:spcBef>
                        <a:spcAft>
                          <a:spcPts val="800"/>
                        </a:spcAft>
                      </a:pPr>
                      <a:r>
                        <a:rPr lang="en-US" sz="1600" b="1" kern="0">
                          <a:solidFill>
                            <a:srgbClr val="000000"/>
                          </a:solidFill>
                          <a:effectLst/>
                          <a:latin typeface="DM Sans" pitchFamily="2" charset="0"/>
                          <a:ea typeface="Times New Roman" panose="02020603050405020304" pitchFamily="18" charset="0"/>
                          <a:cs typeface="Times New Roman" panose="02020603050405020304" pitchFamily="18" charset="0"/>
                        </a:rPr>
                        <a:t>Application Development</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05" marR="5080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Development of software applications based on client's requirements and CNCF guidelines.</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05" marR="5080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Object</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05" marR="5080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Variable</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05" marR="5080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N/A</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05" marR="5080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Docker, Swagger, Postman</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05" marR="5080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2091518181"/>
                  </a:ext>
                </a:extLst>
              </a:tr>
              <a:tr h="1317922">
                <a:tc>
                  <a:txBody>
                    <a:bodyPr/>
                    <a:lstStyle/>
                    <a:p>
                      <a:pPr marL="0" marR="0">
                        <a:lnSpc>
                          <a:spcPct val="107000"/>
                        </a:lnSpc>
                        <a:spcBef>
                          <a:spcPts val="1200"/>
                        </a:spcBef>
                        <a:spcAft>
                          <a:spcPts val="800"/>
                        </a:spcAft>
                      </a:pPr>
                      <a:r>
                        <a:rPr lang="en-US" sz="1600" b="1" kern="0">
                          <a:solidFill>
                            <a:srgbClr val="000000"/>
                          </a:solidFill>
                          <a:effectLst/>
                          <a:latin typeface="DM Sans" pitchFamily="2" charset="0"/>
                          <a:ea typeface="Times New Roman" panose="02020603050405020304" pitchFamily="18" charset="0"/>
                          <a:cs typeface="Times New Roman" panose="02020603050405020304" pitchFamily="18" charset="0"/>
                        </a:rPr>
                        <a:t>Deployment Information &amp; Configurations Provision</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05" marR="5080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1200"/>
                        </a:spcBef>
                        <a:spcAft>
                          <a:spcPts val="800"/>
                        </a:spcAft>
                      </a:pPr>
                      <a:r>
                        <a:rPr lang="en-US" sz="1600" kern="0" dirty="0">
                          <a:solidFill>
                            <a:srgbClr val="000000"/>
                          </a:solidFill>
                          <a:effectLst/>
                          <a:latin typeface="DM Sans" pitchFamily="2" charset="0"/>
                          <a:ea typeface="Times New Roman" panose="02020603050405020304" pitchFamily="18" charset="0"/>
                          <a:cs typeface="Times New Roman" panose="02020603050405020304" pitchFamily="18" charset="0"/>
                        </a:rPr>
                        <a:t>Provision of deployment information, configurations, monitoring management, and compliance to the applications.</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05" marR="5080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Object</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05" marR="5080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Variable</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05" marR="5080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N/A</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05" marR="5080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Terraform, Ansible</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05" marR="5080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623735862"/>
                  </a:ext>
                </a:extLst>
              </a:tr>
              <a:tr h="818211">
                <a:tc>
                  <a:txBody>
                    <a:bodyPr/>
                    <a:lstStyle/>
                    <a:p>
                      <a:pPr marL="0" marR="0">
                        <a:lnSpc>
                          <a:spcPct val="107000"/>
                        </a:lnSpc>
                        <a:spcBef>
                          <a:spcPts val="1200"/>
                        </a:spcBef>
                        <a:spcAft>
                          <a:spcPts val="800"/>
                        </a:spcAft>
                      </a:pPr>
                      <a:r>
                        <a:rPr lang="en-US" sz="1600" b="1" kern="0">
                          <a:solidFill>
                            <a:srgbClr val="000000"/>
                          </a:solidFill>
                          <a:effectLst/>
                          <a:latin typeface="DM Sans" pitchFamily="2" charset="0"/>
                          <a:ea typeface="Times New Roman" panose="02020603050405020304" pitchFamily="18" charset="0"/>
                          <a:cs typeface="Times New Roman" panose="02020603050405020304" pitchFamily="18" charset="0"/>
                        </a:rPr>
                        <a:t>Infrastructure Provision</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05" marR="5080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Provisioning of necessary infrastructure for the applications.</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05" marR="5080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Object</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05" marR="5080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kern="0" dirty="0">
                          <a:solidFill>
                            <a:srgbClr val="000000"/>
                          </a:solidFill>
                          <a:effectLst/>
                          <a:latin typeface="DM Sans" pitchFamily="2" charset="0"/>
                          <a:ea typeface="Times New Roman" panose="02020603050405020304" pitchFamily="18" charset="0"/>
                          <a:cs typeface="Times New Roman" panose="02020603050405020304" pitchFamily="18" charset="0"/>
                        </a:rPr>
                        <a:t>Variable</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05" marR="5080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kern="0" dirty="0">
                          <a:solidFill>
                            <a:srgbClr val="000000"/>
                          </a:solidFill>
                          <a:effectLst/>
                          <a:latin typeface="DM Sans" pitchFamily="2" charset="0"/>
                          <a:ea typeface="Times New Roman" panose="02020603050405020304" pitchFamily="18" charset="0"/>
                          <a:cs typeface="Times New Roman" panose="02020603050405020304" pitchFamily="18" charset="0"/>
                        </a:rPr>
                        <a:t>Servers, databases, </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05" marR="5080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kern="0" dirty="0">
                          <a:solidFill>
                            <a:srgbClr val="000000"/>
                          </a:solidFill>
                          <a:effectLst/>
                          <a:latin typeface="DM Sans" pitchFamily="2" charset="0"/>
                          <a:ea typeface="Times New Roman" panose="02020603050405020304" pitchFamily="18" charset="0"/>
                          <a:cs typeface="Times New Roman" panose="02020603050405020304" pitchFamily="18" charset="0"/>
                        </a:rPr>
                        <a:t>Terraform, AWS</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05" marR="5080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3342365692"/>
                  </a:ext>
                </a:extLst>
              </a:tr>
            </a:tbl>
          </a:graphicData>
        </a:graphic>
      </p:graphicFrame>
    </p:spTree>
    <p:extLst>
      <p:ext uri="{BB962C8B-B14F-4D97-AF65-F5344CB8AC3E}">
        <p14:creationId xmlns:p14="http://schemas.microsoft.com/office/powerpoint/2010/main" val="974664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380071-0250-C535-55E3-840D85A9B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69" y="200787"/>
            <a:ext cx="3836748" cy="731520"/>
          </a:xfrm>
          <a:prstGeom prst="rect">
            <a:avLst/>
          </a:prstGeom>
        </p:spPr>
      </p:pic>
      <p:sp>
        <p:nvSpPr>
          <p:cNvPr id="10" name="TextBox 9">
            <a:extLst>
              <a:ext uri="{FF2B5EF4-FFF2-40B4-BE49-F238E27FC236}">
                <a16:creationId xmlns:a16="http://schemas.microsoft.com/office/drawing/2014/main" id="{B0D25314-5199-752F-7BDB-EDBC4311A375}"/>
              </a:ext>
            </a:extLst>
          </p:cNvPr>
          <p:cNvSpPr txBox="1"/>
          <p:nvPr/>
        </p:nvSpPr>
        <p:spPr>
          <a:xfrm>
            <a:off x="3048000" y="1033249"/>
            <a:ext cx="6096000" cy="523220"/>
          </a:xfrm>
          <a:prstGeom prst="rect">
            <a:avLst/>
          </a:prstGeom>
          <a:noFill/>
        </p:spPr>
        <p:txBody>
          <a:bodyPr wrap="square">
            <a:spAutoFit/>
          </a:bodyPr>
          <a:lstStyle/>
          <a:p>
            <a:pPr algn="ctr"/>
            <a:r>
              <a:rPr lang="en-US" sz="2800" b="1" i="0" u="none" strike="noStrike" dirty="0">
                <a:solidFill>
                  <a:srgbClr val="000000"/>
                </a:solidFill>
                <a:effectLst/>
                <a:latin typeface="DM Sans" pitchFamily="2" charset="0"/>
              </a:rPr>
              <a:t>Data Dictionary</a:t>
            </a:r>
            <a:endParaRPr lang="en-US" sz="2800" b="1" dirty="0">
              <a:latin typeface="DM Sans" pitchFamily="2" charset="0"/>
            </a:endParaRPr>
          </a:p>
        </p:txBody>
      </p:sp>
      <p:graphicFrame>
        <p:nvGraphicFramePr>
          <p:cNvPr id="2" name="Table 1">
            <a:extLst>
              <a:ext uri="{FF2B5EF4-FFF2-40B4-BE49-F238E27FC236}">
                <a16:creationId xmlns:a16="http://schemas.microsoft.com/office/drawing/2014/main" id="{D25B6A9F-92F8-340A-0353-E62F71F60AFC}"/>
              </a:ext>
            </a:extLst>
          </p:cNvPr>
          <p:cNvGraphicFramePr>
            <a:graphicFrameLocks noGrp="1"/>
          </p:cNvGraphicFramePr>
          <p:nvPr>
            <p:extLst>
              <p:ext uri="{D42A27DB-BD31-4B8C-83A1-F6EECF244321}">
                <p14:modId xmlns:p14="http://schemas.microsoft.com/office/powerpoint/2010/main" val="1413218302"/>
              </p:ext>
            </p:extLst>
          </p:nvPr>
        </p:nvGraphicFramePr>
        <p:xfrm>
          <a:off x="318869" y="1657411"/>
          <a:ext cx="11497993" cy="4769025"/>
        </p:xfrm>
        <a:graphic>
          <a:graphicData uri="http://schemas.openxmlformats.org/drawingml/2006/table">
            <a:tbl>
              <a:tblPr firstRow="1" firstCol="1" bandRow="1"/>
              <a:tblGrid>
                <a:gridCol w="2377672">
                  <a:extLst>
                    <a:ext uri="{9D8B030D-6E8A-4147-A177-3AD203B41FA5}">
                      <a16:colId xmlns:a16="http://schemas.microsoft.com/office/drawing/2014/main" val="3273564805"/>
                    </a:ext>
                  </a:extLst>
                </a:gridCol>
                <a:gridCol w="3481337">
                  <a:extLst>
                    <a:ext uri="{9D8B030D-6E8A-4147-A177-3AD203B41FA5}">
                      <a16:colId xmlns:a16="http://schemas.microsoft.com/office/drawing/2014/main" val="1512493769"/>
                    </a:ext>
                  </a:extLst>
                </a:gridCol>
                <a:gridCol w="1014230">
                  <a:extLst>
                    <a:ext uri="{9D8B030D-6E8A-4147-A177-3AD203B41FA5}">
                      <a16:colId xmlns:a16="http://schemas.microsoft.com/office/drawing/2014/main" val="3433297282"/>
                    </a:ext>
                  </a:extLst>
                </a:gridCol>
                <a:gridCol w="1586125">
                  <a:extLst>
                    <a:ext uri="{9D8B030D-6E8A-4147-A177-3AD203B41FA5}">
                      <a16:colId xmlns:a16="http://schemas.microsoft.com/office/drawing/2014/main" val="2013745414"/>
                    </a:ext>
                  </a:extLst>
                </a:gridCol>
                <a:gridCol w="893305">
                  <a:extLst>
                    <a:ext uri="{9D8B030D-6E8A-4147-A177-3AD203B41FA5}">
                      <a16:colId xmlns:a16="http://schemas.microsoft.com/office/drawing/2014/main" val="204307561"/>
                    </a:ext>
                  </a:extLst>
                </a:gridCol>
                <a:gridCol w="2145324">
                  <a:extLst>
                    <a:ext uri="{9D8B030D-6E8A-4147-A177-3AD203B41FA5}">
                      <a16:colId xmlns:a16="http://schemas.microsoft.com/office/drawing/2014/main" val="333391210"/>
                    </a:ext>
                  </a:extLst>
                </a:gridCol>
              </a:tblGrid>
              <a:tr h="857189">
                <a:tc>
                  <a:txBody>
                    <a:bodyPr/>
                    <a:lstStyle/>
                    <a:p>
                      <a:pPr marL="0" marR="0">
                        <a:lnSpc>
                          <a:spcPct val="107000"/>
                        </a:lnSpc>
                        <a:spcBef>
                          <a:spcPts val="1200"/>
                        </a:spcBef>
                        <a:spcAft>
                          <a:spcPts val="800"/>
                        </a:spcAft>
                      </a:pPr>
                      <a:r>
                        <a:rPr lang="en-US" sz="1600" b="1" kern="0">
                          <a:solidFill>
                            <a:srgbClr val="000000"/>
                          </a:solidFill>
                          <a:effectLst/>
                          <a:latin typeface="DM Sans" pitchFamily="2" charset="0"/>
                          <a:ea typeface="Times New Roman" panose="02020603050405020304" pitchFamily="18" charset="0"/>
                          <a:cs typeface="Times New Roman" panose="02020603050405020304" pitchFamily="18" charset="0"/>
                        </a:rPr>
                        <a:t>Application Deployment</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b="0" kern="0" dirty="0">
                          <a:solidFill>
                            <a:srgbClr val="000000"/>
                          </a:solidFill>
                          <a:effectLst/>
                          <a:latin typeface="DM Sans" pitchFamily="2" charset="0"/>
                          <a:ea typeface="Times New Roman" panose="02020603050405020304" pitchFamily="18" charset="0"/>
                          <a:cs typeface="Times New Roman" panose="02020603050405020304" pitchFamily="18" charset="0"/>
                        </a:rPr>
                        <a:t>Deployment of the applications on the provisioned infrastructure.</a:t>
                      </a:r>
                      <a:endParaRPr lang="en-US" sz="1600" b="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b="0" kern="0">
                          <a:solidFill>
                            <a:srgbClr val="000000"/>
                          </a:solidFill>
                          <a:effectLst/>
                          <a:latin typeface="DM Sans" pitchFamily="2" charset="0"/>
                          <a:ea typeface="Times New Roman" panose="02020603050405020304" pitchFamily="18" charset="0"/>
                          <a:cs typeface="Times New Roman" panose="02020603050405020304" pitchFamily="18" charset="0"/>
                        </a:rPr>
                        <a:t>Object</a:t>
                      </a:r>
                      <a:endParaRPr lang="en-US" sz="1600" b="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b="0" kern="0">
                          <a:solidFill>
                            <a:srgbClr val="000000"/>
                          </a:solidFill>
                          <a:effectLst/>
                          <a:latin typeface="DM Sans" pitchFamily="2" charset="0"/>
                          <a:ea typeface="Times New Roman" panose="02020603050405020304" pitchFamily="18" charset="0"/>
                          <a:cs typeface="Times New Roman" panose="02020603050405020304" pitchFamily="18" charset="0"/>
                        </a:rPr>
                        <a:t>Variable</a:t>
                      </a:r>
                      <a:endParaRPr lang="en-US" sz="1600" b="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b="0" kern="0">
                          <a:solidFill>
                            <a:srgbClr val="000000"/>
                          </a:solidFill>
                          <a:effectLst/>
                          <a:latin typeface="DM Sans" pitchFamily="2" charset="0"/>
                          <a:ea typeface="Times New Roman" panose="02020603050405020304" pitchFamily="18" charset="0"/>
                          <a:cs typeface="Times New Roman" panose="02020603050405020304" pitchFamily="18" charset="0"/>
                        </a:rPr>
                        <a:t>N/A</a:t>
                      </a:r>
                      <a:endParaRPr lang="en-US" sz="1600" b="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b="0" kern="0" dirty="0">
                          <a:solidFill>
                            <a:srgbClr val="000000"/>
                          </a:solidFill>
                          <a:effectLst/>
                          <a:latin typeface="DM Sans" pitchFamily="2" charset="0"/>
                          <a:ea typeface="Times New Roman" panose="02020603050405020304" pitchFamily="18" charset="0"/>
                          <a:cs typeface="Times New Roman" panose="02020603050405020304" pitchFamily="18" charset="0"/>
                        </a:rPr>
                        <a:t>Jenkins, Spinnaker</a:t>
                      </a:r>
                      <a:endParaRPr lang="en-US" sz="1600" b="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726899397"/>
                  </a:ext>
                </a:extLst>
              </a:tr>
              <a:tr h="984738">
                <a:tc>
                  <a:txBody>
                    <a:bodyPr/>
                    <a:lstStyle/>
                    <a:p>
                      <a:pPr marL="0" marR="0">
                        <a:lnSpc>
                          <a:spcPct val="107000"/>
                        </a:lnSpc>
                        <a:spcBef>
                          <a:spcPts val="1200"/>
                        </a:spcBef>
                        <a:spcAft>
                          <a:spcPts val="800"/>
                        </a:spcAft>
                      </a:pPr>
                      <a:r>
                        <a:rPr lang="en-US" sz="1600" b="1" kern="0">
                          <a:solidFill>
                            <a:srgbClr val="000000"/>
                          </a:solidFill>
                          <a:effectLst/>
                          <a:latin typeface="DM Sans" pitchFamily="2" charset="0"/>
                          <a:ea typeface="Times New Roman" panose="02020603050405020304" pitchFamily="18" charset="0"/>
                          <a:cs typeface="Times New Roman" panose="02020603050405020304" pitchFamily="18" charset="0"/>
                        </a:rPr>
                        <a:t>Application Monitoring</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Monitoring of the applications for performance, usage, and errors.</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Object</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Variable</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N/A</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Prometheus, Grafana</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3546027742"/>
                  </a:ext>
                </a:extLst>
              </a:tr>
              <a:tr h="1463549">
                <a:tc>
                  <a:txBody>
                    <a:bodyPr/>
                    <a:lstStyle/>
                    <a:p>
                      <a:pPr marL="0" marR="0">
                        <a:lnSpc>
                          <a:spcPct val="107000"/>
                        </a:lnSpc>
                        <a:spcBef>
                          <a:spcPts val="1200"/>
                        </a:spcBef>
                        <a:spcAft>
                          <a:spcPts val="800"/>
                        </a:spcAft>
                      </a:pPr>
                      <a:r>
                        <a:rPr lang="en-US" sz="1600" b="1" kern="0">
                          <a:solidFill>
                            <a:srgbClr val="000000"/>
                          </a:solidFill>
                          <a:effectLst/>
                          <a:latin typeface="DM Sans" pitchFamily="2" charset="0"/>
                          <a:ea typeface="Times New Roman" panose="02020603050405020304" pitchFamily="18" charset="0"/>
                          <a:cs typeface="Times New Roman" panose="02020603050405020304" pitchFamily="18" charset="0"/>
                        </a:rPr>
                        <a:t>Application Maintenance</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kern="0" dirty="0">
                          <a:solidFill>
                            <a:srgbClr val="000000"/>
                          </a:solidFill>
                          <a:effectLst/>
                          <a:latin typeface="DM Sans" pitchFamily="2" charset="0"/>
                          <a:ea typeface="Times New Roman" panose="02020603050405020304" pitchFamily="18" charset="0"/>
                          <a:cs typeface="Times New Roman" panose="02020603050405020304" pitchFamily="18" charset="0"/>
                        </a:rPr>
                        <a:t>Performance of application maintenance, including updates, patches, and upgrades.</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kern="0" dirty="0">
                          <a:solidFill>
                            <a:srgbClr val="000000"/>
                          </a:solidFill>
                          <a:effectLst/>
                          <a:latin typeface="DM Sans" pitchFamily="2" charset="0"/>
                          <a:ea typeface="Times New Roman" panose="02020603050405020304" pitchFamily="18" charset="0"/>
                          <a:cs typeface="Times New Roman" panose="02020603050405020304" pitchFamily="18" charset="0"/>
                        </a:rPr>
                        <a:t>Object</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Variable</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N/A</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Jenkins, GitLab CI</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786511638"/>
                  </a:ext>
                </a:extLst>
              </a:tr>
              <a:tr h="1463549">
                <a:tc>
                  <a:txBody>
                    <a:bodyPr/>
                    <a:lstStyle/>
                    <a:p>
                      <a:pPr marL="0" marR="0">
                        <a:lnSpc>
                          <a:spcPct val="107000"/>
                        </a:lnSpc>
                        <a:spcBef>
                          <a:spcPts val="1200"/>
                        </a:spcBef>
                        <a:spcAft>
                          <a:spcPts val="800"/>
                        </a:spcAft>
                      </a:pPr>
                      <a:r>
                        <a:rPr lang="en-US" sz="1600" b="1" kern="0">
                          <a:solidFill>
                            <a:srgbClr val="000000"/>
                          </a:solidFill>
                          <a:effectLst/>
                          <a:latin typeface="DM Sans" pitchFamily="2" charset="0"/>
                          <a:ea typeface="Times New Roman" panose="02020603050405020304" pitchFamily="18" charset="0"/>
                          <a:cs typeface="Times New Roman" panose="02020603050405020304" pitchFamily="18" charset="0"/>
                        </a:rPr>
                        <a:t>Project Completion</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Completion of the project and delivery of the developed software applications back to the clients.</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Text</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Variable</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1200"/>
                        </a:spcBef>
                        <a:spcAft>
                          <a:spcPts val="80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N/A</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1200"/>
                        </a:spcBef>
                        <a:spcAft>
                          <a:spcPts val="800"/>
                        </a:spcAft>
                      </a:pPr>
                      <a:r>
                        <a:rPr lang="en-US" sz="1600" kern="0" dirty="0">
                          <a:solidFill>
                            <a:srgbClr val="000000"/>
                          </a:solidFill>
                          <a:effectLst/>
                          <a:latin typeface="DM Sans" pitchFamily="2" charset="0"/>
                          <a:ea typeface="Times New Roman" panose="02020603050405020304" pitchFamily="18" charset="0"/>
                          <a:cs typeface="Times New Roman" panose="02020603050405020304" pitchFamily="18" charset="0"/>
                        </a:rPr>
                        <a:t>ELK stack, Google Data Studio</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1480141886"/>
                  </a:ext>
                </a:extLst>
              </a:tr>
            </a:tbl>
          </a:graphicData>
        </a:graphic>
      </p:graphicFrame>
    </p:spTree>
    <p:extLst>
      <p:ext uri="{BB962C8B-B14F-4D97-AF65-F5344CB8AC3E}">
        <p14:creationId xmlns:p14="http://schemas.microsoft.com/office/powerpoint/2010/main" val="1429940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380071-0250-C535-55E3-840D85A9B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69" y="200787"/>
            <a:ext cx="3836748" cy="731520"/>
          </a:xfrm>
          <a:prstGeom prst="rect">
            <a:avLst/>
          </a:prstGeom>
        </p:spPr>
      </p:pic>
      <p:sp>
        <p:nvSpPr>
          <p:cNvPr id="10" name="TextBox 9">
            <a:extLst>
              <a:ext uri="{FF2B5EF4-FFF2-40B4-BE49-F238E27FC236}">
                <a16:creationId xmlns:a16="http://schemas.microsoft.com/office/drawing/2014/main" id="{B0D25314-5199-752F-7BDB-EDBC4311A375}"/>
              </a:ext>
            </a:extLst>
          </p:cNvPr>
          <p:cNvSpPr txBox="1"/>
          <p:nvPr/>
        </p:nvSpPr>
        <p:spPr>
          <a:xfrm>
            <a:off x="3048000" y="1033249"/>
            <a:ext cx="6096000" cy="523220"/>
          </a:xfrm>
          <a:prstGeom prst="rect">
            <a:avLst/>
          </a:prstGeom>
          <a:noFill/>
        </p:spPr>
        <p:txBody>
          <a:bodyPr wrap="square">
            <a:spAutoFit/>
          </a:bodyPr>
          <a:lstStyle/>
          <a:p>
            <a:pPr algn="ctr"/>
            <a:r>
              <a:rPr lang="en-US" sz="2800" b="1" i="0" u="none" strike="noStrike" dirty="0">
                <a:solidFill>
                  <a:srgbClr val="000000"/>
                </a:solidFill>
                <a:effectLst/>
                <a:latin typeface="DM Sans" pitchFamily="2" charset="0"/>
              </a:rPr>
              <a:t>Event Response Table</a:t>
            </a:r>
            <a:endParaRPr lang="en-US" sz="2800" b="1" dirty="0">
              <a:latin typeface="DM Sans" pitchFamily="2" charset="0"/>
            </a:endParaRPr>
          </a:p>
        </p:txBody>
      </p:sp>
      <p:graphicFrame>
        <p:nvGraphicFramePr>
          <p:cNvPr id="3" name="Table 2">
            <a:extLst>
              <a:ext uri="{FF2B5EF4-FFF2-40B4-BE49-F238E27FC236}">
                <a16:creationId xmlns:a16="http://schemas.microsoft.com/office/drawing/2014/main" id="{E8AD2D0B-9140-D629-40F8-1492959994EC}"/>
              </a:ext>
            </a:extLst>
          </p:cNvPr>
          <p:cNvGraphicFramePr>
            <a:graphicFrameLocks noGrp="1"/>
          </p:cNvGraphicFramePr>
          <p:nvPr>
            <p:extLst>
              <p:ext uri="{D42A27DB-BD31-4B8C-83A1-F6EECF244321}">
                <p14:modId xmlns:p14="http://schemas.microsoft.com/office/powerpoint/2010/main" val="3584112134"/>
              </p:ext>
            </p:extLst>
          </p:nvPr>
        </p:nvGraphicFramePr>
        <p:xfrm>
          <a:off x="233292" y="1657411"/>
          <a:ext cx="11741831" cy="4999803"/>
        </p:xfrm>
        <a:graphic>
          <a:graphicData uri="http://schemas.openxmlformats.org/drawingml/2006/table">
            <a:tbl>
              <a:tblPr firstRow="1" firstCol="1" bandRow="1"/>
              <a:tblGrid>
                <a:gridCol w="436478">
                  <a:extLst>
                    <a:ext uri="{9D8B030D-6E8A-4147-A177-3AD203B41FA5}">
                      <a16:colId xmlns:a16="http://schemas.microsoft.com/office/drawing/2014/main" val="486886391"/>
                    </a:ext>
                  </a:extLst>
                </a:gridCol>
                <a:gridCol w="4103342">
                  <a:extLst>
                    <a:ext uri="{9D8B030D-6E8A-4147-A177-3AD203B41FA5}">
                      <a16:colId xmlns:a16="http://schemas.microsoft.com/office/drawing/2014/main" val="577306394"/>
                    </a:ext>
                  </a:extLst>
                </a:gridCol>
                <a:gridCol w="1588720">
                  <a:extLst>
                    <a:ext uri="{9D8B030D-6E8A-4147-A177-3AD203B41FA5}">
                      <a16:colId xmlns:a16="http://schemas.microsoft.com/office/drawing/2014/main" val="2101756729"/>
                    </a:ext>
                  </a:extLst>
                </a:gridCol>
                <a:gridCol w="4167925">
                  <a:extLst>
                    <a:ext uri="{9D8B030D-6E8A-4147-A177-3AD203B41FA5}">
                      <a16:colId xmlns:a16="http://schemas.microsoft.com/office/drawing/2014/main" val="2244125575"/>
                    </a:ext>
                  </a:extLst>
                </a:gridCol>
                <a:gridCol w="1445366">
                  <a:extLst>
                    <a:ext uri="{9D8B030D-6E8A-4147-A177-3AD203B41FA5}">
                      <a16:colId xmlns:a16="http://schemas.microsoft.com/office/drawing/2014/main" val="1318909959"/>
                    </a:ext>
                  </a:extLst>
                </a:gridCol>
              </a:tblGrid>
              <a:tr h="482755">
                <a:tc>
                  <a:txBody>
                    <a:bodyPr/>
                    <a:lstStyle/>
                    <a:p>
                      <a:pPr marL="0" marR="0" algn="ctr">
                        <a:lnSpc>
                          <a:spcPct val="107000"/>
                        </a:lnSpc>
                        <a:spcBef>
                          <a:spcPts val="0"/>
                        </a:spcBef>
                        <a:spcAft>
                          <a:spcPts val="0"/>
                        </a:spcAft>
                      </a:pPr>
                      <a:r>
                        <a:rPr lang="en-US" sz="1600" b="1" kern="0">
                          <a:solidFill>
                            <a:srgbClr val="000000"/>
                          </a:solidFill>
                          <a:effectLst/>
                          <a:latin typeface="DM Sans" pitchFamily="2" charset="0"/>
                          <a:ea typeface="Times New Roman" panose="02020603050405020304" pitchFamily="18" charset="0"/>
                          <a:cs typeface="Times New Roman" panose="02020603050405020304" pitchFamily="18" charset="0"/>
                        </a:rPr>
                        <a:t>ID</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kern="0">
                          <a:solidFill>
                            <a:srgbClr val="000000"/>
                          </a:solidFill>
                          <a:effectLst/>
                          <a:latin typeface="DM Sans" pitchFamily="2" charset="0"/>
                          <a:ea typeface="Times New Roman" panose="02020603050405020304" pitchFamily="18" charset="0"/>
                          <a:cs typeface="Times New Roman" panose="02020603050405020304" pitchFamily="18" charset="0"/>
                        </a:rPr>
                        <a:t>Event</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kern="0">
                          <a:solidFill>
                            <a:srgbClr val="000000"/>
                          </a:solidFill>
                          <a:effectLst/>
                          <a:latin typeface="DM Sans" pitchFamily="2" charset="0"/>
                          <a:ea typeface="Times New Roman" panose="02020603050405020304" pitchFamily="18" charset="0"/>
                          <a:cs typeface="Times New Roman" panose="02020603050405020304" pitchFamily="18" charset="0"/>
                        </a:rPr>
                        <a:t>System State</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kern="0">
                          <a:solidFill>
                            <a:srgbClr val="000000"/>
                          </a:solidFill>
                          <a:effectLst/>
                          <a:latin typeface="DM Sans" pitchFamily="2" charset="0"/>
                          <a:ea typeface="Times New Roman" panose="02020603050405020304" pitchFamily="18" charset="0"/>
                          <a:cs typeface="Times New Roman" panose="02020603050405020304" pitchFamily="18" charset="0"/>
                        </a:rPr>
                        <a:t>System Response</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kern="0" dirty="0">
                          <a:solidFill>
                            <a:srgbClr val="000000"/>
                          </a:solidFill>
                          <a:effectLst/>
                          <a:latin typeface="DM Sans" pitchFamily="2" charset="0"/>
                          <a:ea typeface="Times New Roman" panose="02020603050405020304" pitchFamily="18" charset="0"/>
                          <a:cs typeface="Times New Roman" panose="02020603050405020304" pitchFamily="18" charset="0"/>
                        </a:rPr>
                        <a:t>Tool</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2071664800"/>
                  </a:ext>
                </a:extLst>
              </a:tr>
              <a:tr h="568094">
                <a:tc>
                  <a:txBody>
                    <a:bodyPr/>
                    <a:lstStyle/>
                    <a:p>
                      <a:pPr marL="0" marR="0">
                        <a:lnSpc>
                          <a:spcPct val="107000"/>
                        </a:lnSpc>
                        <a:spcBef>
                          <a:spcPts val="0"/>
                        </a:spcBef>
                        <a:spcAft>
                          <a:spcPts val="0"/>
                        </a:spcAft>
                      </a:pPr>
                      <a:r>
                        <a:rPr lang="en-US" sz="1600" b="1" kern="0">
                          <a:solidFill>
                            <a:srgbClr val="000000"/>
                          </a:solidFill>
                          <a:effectLst/>
                          <a:latin typeface="DM Sans" pitchFamily="2" charset="0"/>
                          <a:ea typeface="Times New Roman" panose="02020603050405020304" pitchFamily="18" charset="0"/>
                          <a:cs typeface="Times New Roman" panose="02020603050405020304" pitchFamily="18" charset="0"/>
                        </a:rPr>
                        <a:t>1</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User submits project requirements</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System is idle</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600" kern="0" dirty="0">
                          <a:solidFill>
                            <a:srgbClr val="000000"/>
                          </a:solidFill>
                          <a:effectLst/>
                          <a:latin typeface="DM Sans" pitchFamily="2" charset="0"/>
                          <a:ea typeface="Times New Roman" panose="02020603050405020304" pitchFamily="18" charset="0"/>
                          <a:cs typeface="Times New Roman" panose="02020603050405020304" pitchFamily="18" charset="0"/>
                        </a:rPr>
                        <a:t>System validates and saves the requirements</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Jenkins</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2594843368"/>
                  </a:ext>
                </a:extLst>
              </a:tr>
              <a:tr h="568094">
                <a:tc>
                  <a:txBody>
                    <a:bodyPr/>
                    <a:lstStyle/>
                    <a:p>
                      <a:pPr marL="0" marR="0">
                        <a:lnSpc>
                          <a:spcPct val="107000"/>
                        </a:lnSpc>
                        <a:spcBef>
                          <a:spcPts val="0"/>
                        </a:spcBef>
                        <a:spcAft>
                          <a:spcPts val="0"/>
                        </a:spcAft>
                      </a:pPr>
                      <a:r>
                        <a:rPr lang="en-US" sz="1600" b="1" kern="0">
                          <a:solidFill>
                            <a:srgbClr val="000000"/>
                          </a:solidFill>
                          <a:effectLst/>
                          <a:latin typeface="DM Sans" pitchFamily="2" charset="0"/>
                          <a:ea typeface="Times New Roman" panose="02020603050405020304" pitchFamily="18" charset="0"/>
                          <a:cs typeface="Times New Roman" panose="02020603050405020304" pitchFamily="18" charset="0"/>
                        </a:rPr>
                        <a:t>2</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System receives CNCF guidelines</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System is idle</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kern="0" dirty="0">
                          <a:solidFill>
                            <a:srgbClr val="000000"/>
                          </a:solidFill>
                          <a:effectLst/>
                          <a:latin typeface="DM Sans" pitchFamily="2" charset="0"/>
                          <a:ea typeface="Times New Roman" panose="02020603050405020304" pitchFamily="18" charset="0"/>
                          <a:cs typeface="Times New Roman" panose="02020603050405020304" pitchFamily="18" charset="0"/>
                        </a:rPr>
                        <a:t>System integrates and enforces the guidelines</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OPA</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1212854065"/>
                  </a:ext>
                </a:extLst>
              </a:tr>
              <a:tr h="856670">
                <a:tc>
                  <a:txBody>
                    <a:bodyPr/>
                    <a:lstStyle/>
                    <a:p>
                      <a:pPr marL="0" marR="0">
                        <a:lnSpc>
                          <a:spcPct val="107000"/>
                        </a:lnSpc>
                        <a:spcBef>
                          <a:spcPts val="0"/>
                        </a:spcBef>
                        <a:spcAft>
                          <a:spcPts val="0"/>
                        </a:spcAft>
                      </a:pPr>
                      <a:r>
                        <a:rPr lang="en-US" sz="1600" b="1" kern="0">
                          <a:solidFill>
                            <a:srgbClr val="000000"/>
                          </a:solidFill>
                          <a:effectLst/>
                          <a:latin typeface="DM Sans" pitchFamily="2" charset="0"/>
                          <a:ea typeface="Times New Roman" panose="02020603050405020304" pitchFamily="18" charset="0"/>
                          <a:cs typeface="Times New Roman" panose="02020603050405020304" pitchFamily="18" charset="0"/>
                        </a:rPr>
                        <a:t>3</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System needs to provision infrastructure</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600" kern="0" dirty="0">
                          <a:solidFill>
                            <a:srgbClr val="000000"/>
                          </a:solidFill>
                          <a:effectLst/>
                          <a:latin typeface="DM Sans" pitchFamily="2" charset="0"/>
                          <a:ea typeface="Times New Roman" panose="02020603050405020304" pitchFamily="18" charset="0"/>
                          <a:cs typeface="Times New Roman" panose="02020603050405020304" pitchFamily="18" charset="0"/>
                        </a:rPr>
                        <a:t>System is idle</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System provisions necessary infrastructure using cloud-native tools</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Terraform, Docker, Kubernetes</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2566985543"/>
                  </a:ext>
                </a:extLst>
              </a:tr>
              <a:tr h="568094">
                <a:tc>
                  <a:txBody>
                    <a:bodyPr/>
                    <a:lstStyle/>
                    <a:p>
                      <a:pPr marL="0" marR="0">
                        <a:lnSpc>
                          <a:spcPct val="107000"/>
                        </a:lnSpc>
                        <a:spcBef>
                          <a:spcPts val="0"/>
                        </a:spcBef>
                        <a:spcAft>
                          <a:spcPts val="0"/>
                        </a:spcAft>
                      </a:pPr>
                      <a:r>
                        <a:rPr lang="en-US" sz="1600" b="1" kern="0">
                          <a:solidFill>
                            <a:srgbClr val="000000"/>
                          </a:solidFill>
                          <a:effectLst/>
                          <a:latin typeface="DM Sans" pitchFamily="2" charset="0"/>
                          <a:ea typeface="Times New Roman" panose="02020603050405020304" pitchFamily="18" charset="0"/>
                          <a:cs typeface="Times New Roman" panose="02020603050405020304" pitchFamily="18" charset="0"/>
                        </a:rPr>
                        <a:t>4</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Application generates feedback</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System is idle</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System receives and processes the feedback</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Prometheus, Grafana</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972393376"/>
                  </a:ext>
                </a:extLst>
              </a:tr>
              <a:tr h="652032">
                <a:tc>
                  <a:txBody>
                    <a:bodyPr/>
                    <a:lstStyle/>
                    <a:p>
                      <a:pPr marL="0" marR="0">
                        <a:lnSpc>
                          <a:spcPct val="107000"/>
                        </a:lnSpc>
                        <a:spcBef>
                          <a:spcPts val="0"/>
                        </a:spcBef>
                        <a:spcAft>
                          <a:spcPts val="0"/>
                        </a:spcAft>
                      </a:pPr>
                      <a:r>
                        <a:rPr lang="en-US" sz="1600" b="1" kern="0">
                          <a:solidFill>
                            <a:srgbClr val="000000"/>
                          </a:solidFill>
                          <a:effectLst/>
                          <a:latin typeface="DM Sans" pitchFamily="2" charset="0"/>
                          <a:ea typeface="Times New Roman" panose="02020603050405020304" pitchFamily="18" charset="0"/>
                          <a:cs typeface="Times New Roman" panose="02020603050405020304" pitchFamily="18" charset="0"/>
                        </a:rPr>
                        <a:t>5</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Change in standards or regulations</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System is idle</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System adapts to the new standards or regulations</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Chef InSpec</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2541003373"/>
                  </a:ext>
                </a:extLst>
              </a:tr>
              <a:tr h="652032">
                <a:tc>
                  <a:txBody>
                    <a:bodyPr/>
                    <a:lstStyle/>
                    <a:p>
                      <a:pPr marL="0" marR="0">
                        <a:lnSpc>
                          <a:spcPct val="107000"/>
                        </a:lnSpc>
                        <a:spcBef>
                          <a:spcPts val="0"/>
                        </a:spcBef>
                        <a:spcAft>
                          <a:spcPts val="0"/>
                        </a:spcAft>
                      </a:pPr>
                      <a:r>
                        <a:rPr lang="en-US" sz="1600" b="1" kern="0">
                          <a:solidFill>
                            <a:srgbClr val="000000"/>
                          </a:solidFill>
                          <a:effectLst/>
                          <a:latin typeface="DM Sans" pitchFamily="2" charset="0"/>
                          <a:ea typeface="Times New Roman" panose="02020603050405020304" pitchFamily="18" charset="0"/>
                          <a:cs typeface="Times New Roman" panose="02020603050405020304" pitchFamily="18" charset="0"/>
                        </a:rPr>
                        <a:t>6</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Need to deploy application on cloud infrastructure</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System is idle</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System deploys the application using automated processes</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Jenkins, CircleCI</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16372492"/>
                  </a:ext>
                </a:extLst>
              </a:tr>
              <a:tr h="652032">
                <a:tc>
                  <a:txBody>
                    <a:bodyPr/>
                    <a:lstStyle/>
                    <a:p>
                      <a:pPr marL="0" marR="0">
                        <a:lnSpc>
                          <a:spcPct val="107000"/>
                        </a:lnSpc>
                        <a:spcBef>
                          <a:spcPts val="0"/>
                        </a:spcBef>
                        <a:spcAft>
                          <a:spcPts val="0"/>
                        </a:spcAft>
                      </a:pPr>
                      <a:r>
                        <a:rPr lang="en-US" sz="1600" b="1" kern="0">
                          <a:solidFill>
                            <a:srgbClr val="000000"/>
                          </a:solidFill>
                          <a:effectLst/>
                          <a:latin typeface="DM Sans" pitchFamily="2" charset="0"/>
                          <a:ea typeface="Times New Roman" panose="02020603050405020304" pitchFamily="18" charset="0"/>
                          <a:cs typeface="Times New Roman" panose="02020603050405020304" pitchFamily="18" charset="0"/>
                        </a:rPr>
                        <a:t>7</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System receives code, configuration, testing, and maintenance inputs</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System is idle</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System processes these inputs</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600" kern="0" dirty="0">
                          <a:solidFill>
                            <a:srgbClr val="000000"/>
                          </a:solidFill>
                          <a:effectLst/>
                          <a:latin typeface="DM Sans" pitchFamily="2" charset="0"/>
                          <a:ea typeface="Times New Roman" panose="02020603050405020304" pitchFamily="18" charset="0"/>
                          <a:cs typeface="Times New Roman" panose="02020603050405020304" pitchFamily="18" charset="0"/>
                        </a:rPr>
                        <a:t>Selenium, JUnit</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3282" marR="53282"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3671638365"/>
                  </a:ext>
                </a:extLst>
              </a:tr>
            </a:tbl>
          </a:graphicData>
        </a:graphic>
      </p:graphicFrame>
    </p:spTree>
    <p:extLst>
      <p:ext uri="{BB962C8B-B14F-4D97-AF65-F5344CB8AC3E}">
        <p14:creationId xmlns:p14="http://schemas.microsoft.com/office/powerpoint/2010/main" val="1688134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380071-0250-C535-55E3-840D85A9B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69" y="200787"/>
            <a:ext cx="3836748" cy="731520"/>
          </a:xfrm>
          <a:prstGeom prst="rect">
            <a:avLst/>
          </a:prstGeom>
        </p:spPr>
      </p:pic>
      <p:graphicFrame>
        <p:nvGraphicFramePr>
          <p:cNvPr id="2" name="Table 1">
            <a:extLst>
              <a:ext uri="{FF2B5EF4-FFF2-40B4-BE49-F238E27FC236}">
                <a16:creationId xmlns:a16="http://schemas.microsoft.com/office/drawing/2014/main" id="{69081211-B2A1-CDF4-502C-43533B0DFF2A}"/>
              </a:ext>
            </a:extLst>
          </p:cNvPr>
          <p:cNvGraphicFramePr>
            <a:graphicFrameLocks noGrp="1"/>
          </p:cNvGraphicFramePr>
          <p:nvPr>
            <p:extLst>
              <p:ext uri="{D42A27DB-BD31-4B8C-83A1-F6EECF244321}">
                <p14:modId xmlns:p14="http://schemas.microsoft.com/office/powerpoint/2010/main" val="4189605874"/>
              </p:ext>
            </p:extLst>
          </p:nvPr>
        </p:nvGraphicFramePr>
        <p:xfrm>
          <a:off x="140677" y="1160585"/>
          <a:ext cx="11887200" cy="5486136"/>
        </p:xfrm>
        <a:graphic>
          <a:graphicData uri="http://schemas.openxmlformats.org/drawingml/2006/table">
            <a:tbl>
              <a:tblPr firstRow="1" firstCol="1" bandRow="1"/>
              <a:tblGrid>
                <a:gridCol w="369277">
                  <a:extLst>
                    <a:ext uri="{9D8B030D-6E8A-4147-A177-3AD203B41FA5}">
                      <a16:colId xmlns:a16="http://schemas.microsoft.com/office/drawing/2014/main" val="2072717570"/>
                    </a:ext>
                  </a:extLst>
                </a:gridCol>
                <a:gridCol w="4079103">
                  <a:extLst>
                    <a:ext uri="{9D8B030D-6E8A-4147-A177-3AD203B41FA5}">
                      <a16:colId xmlns:a16="http://schemas.microsoft.com/office/drawing/2014/main" val="2402389527"/>
                    </a:ext>
                  </a:extLst>
                </a:gridCol>
                <a:gridCol w="1556722">
                  <a:extLst>
                    <a:ext uri="{9D8B030D-6E8A-4147-A177-3AD203B41FA5}">
                      <a16:colId xmlns:a16="http://schemas.microsoft.com/office/drawing/2014/main" val="785657784"/>
                    </a:ext>
                  </a:extLst>
                </a:gridCol>
                <a:gridCol w="4083973">
                  <a:extLst>
                    <a:ext uri="{9D8B030D-6E8A-4147-A177-3AD203B41FA5}">
                      <a16:colId xmlns:a16="http://schemas.microsoft.com/office/drawing/2014/main" val="3406976346"/>
                    </a:ext>
                  </a:extLst>
                </a:gridCol>
                <a:gridCol w="1798125">
                  <a:extLst>
                    <a:ext uri="{9D8B030D-6E8A-4147-A177-3AD203B41FA5}">
                      <a16:colId xmlns:a16="http://schemas.microsoft.com/office/drawing/2014/main" val="3160465416"/>
                    </a:ext>
                  </a:extLst>
                </a:gridCol>
              </a:tblGrid>
              <a:tr h="1072661">
                <a:tc>
                  <a:txBody>
                    <a:bodyPr/>
                    <a:lstStyle/>
                    <a:p>
                      <a:pPr marL="0" marR="0">
                        <a:lnSpc>
                          <a:spcPct val="107000"/>
                        </a:lnSpc>
                        <a:spcBef>
                          <a:spcPts val="0"/>
                        </a:spcBef>
                        <a:spcAft>
                          <a:spcPts val="0"/>
                        </a:spcAft>
                      </a:pPr>
                      <a:r>
                        <a:rPr lang="en-US" sz="1600" b="1" kern="0">
                          <a:solidFill>
                            <a:srgbClr val="000000"/>
                          </a:solidFill>
                          <a:effectLst/>
                          <a:latin typeface="DM Sans" pitchFamily="2" charset="0"/>
                          <a:ea typeface="Times New Roman" panose="02020603050405020304" pitchFamily="18" charset="0"/>
                          <a:cs typeface="Times New Roman" panose="02020603050405020304" pitchFamily="18" charset="0"/>
                        </a:rPr>
                        <a:t>8</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b="0" kern="0" dirty="0">
                          <a:solidFill>
                            <a:srgbClr val="000000"/>
                          </a:solidFill>
                          <a:effectLst/>
                          <a:latin typeface="DM Sans" pitchFamily="2" charset="0"/>
                          <a:ea typeface="Times New Roman" panose="02020603050405020304" pitchFamily="18" charset="0"/>
                          <a:cs typeface="Times New Roman" panose="02020603050405020304" pitchFamily="18" charset="0"/>
                        </a:rPr>
                        <a:t>Need to develop a software application</a:t>
                      </a:r>
                      <a:endParaRPr lang="en-US" sz="1600" b="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b="0" kern="0" dirty="0">
                          <a:solidFill>
                            <a:srgbClr val="000000"/>
                          </a:solidFill>
                          <a:effectLst/>
                          <a:latin typeface="DM Sans" pitchFamily="2" charset="0"/>
                          <a:ea typeface="Times New Roman" panose="02020603050405020304" pitchFamily="18" charset="0"/>
                          <a:cs typeface="Times New Roman" panose="02020603050405020304" pitchFamily="18" charset="0"/>
                        </a:rPr>
                        <a:t>System is idle</a:t>
                      </a:r>
                      <a:endParaRPr lang="en-US" sz="1600" b="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b="0" kern="0" dirty="0">
                          <a:solidFill>
                            <a:srgbClr val="000000"/>
                          </a:solidFill>
                          <a:effectLst/>
                          <a:latin typeface="DM Sans" pitchFamily="2" charset="0"/>
                          <a:ea typeface="Times New Roman" panose="02020603050405020304" pitchFamily="18" charset="0"/>
                          <a:cs typeface="Times New Roman" panose="02020603050405020304" pitchFamily="18" charset="0"/>
                        </a:rPr>
                        <a:t>System develops the application based on client's requirements and CNCF guidelines</a:t>
                      </a:r>
                      <a:endParaRPr lang="en-US" sz="1600" b="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b="0" kern="0" dirty="0">
                          <a:solidFill>
                            <a:srgbClr val="000000"/>
                          </a:solidFill>
                          <a:effectLst/>
                          <a:latin typeface="DM Sans" pitchFamily="2" charset="0"/>
                          <a:ea typeface="Times New Roman" panose="02020603050405020304" pitchFamily="18" charset="0"/>
                          <a:cs typeface="Times New Roman" panose="02020603050405020304" pitchFamily="18" charset="0"/>
                        </a:rPr>
                        <a:t>Docker, Swagger, Postman</a:t>
                      </a:r>
                      <a:endParaRPr lang="en-US" sz="1600" b="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3330395915"/>
                  </a:ext>
                </a:extLst>
              </a:tr>
              <a:tr h="1093174">
                <a:tc>
                  <a:txBody>
                    <a:bodyPr/>
                    <a:lstStyle/>
                    <a:p>
                      <a:pPr marL="0" marR="0">
                        <a:lnSpc>
                          <a:spcPct val="107000"/>
                        </a:lnSpc>
                        <a:spcBef>
                          <a:spcPts val="0"/>
                        </a:spcBef>
                        <a:spcAft>
                          <a:spcPts val="0"/>
                        </a:spcAft>
                      </a:pPr>
                      <a:r>
                        <a:rPr lang="en-US" sz="1600" b="1" kern="0">
                          <a:solidFill>
                            <a:srgbClr val="000000"/>
                          </a:solidFill>
                          <a:effectLst/>
                          <a:latin typeface="DM Sans" pitchFamily="2" charset="0"/>
                          <a:ea typeface="Times New Roman" panose="02020603050405020304" pitchFamily="18" charset="0"/>
                          <a:cs typeface="Times New Roman" panose="02020603050405020304" pitchFamily="18" charset="0"/>
                        </a:rPr>
                        <a:t>9</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600" kern="0" dirty="0">
                          <a:solidFill>
                            <a:srgbClr val="000000"/>
                          </a:solidFill>
                          <a:effectLst/>
                          <a:latin typeface="DM Sans" pitchFamily="2" charset="0"/>
                          <a:ea typeface="Times New Roman" panose="02020603050405020304" pitchFamily="18" charset="0"/>
                          <a:cs typeface="Times New Roman" panose="02020603050405020304" pitchFamily="18" charset="0"/>
                        </a:rPr>
                        <a:t>System needs to provide deployment information, configurations, monitoring management, and compliance to the applications</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System is idle</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System provides the necessary information and configurations</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Terraform, Ansible</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71193787"/>
                  </a:ext>
                </a:extLst>
              </a:tr>
              <a:tr h="596038">
                <a:tc>
                  <a:txBody>
                    <a:bodyPr/>
                    <a:lstStyle/>
                    <a:p>
                      <a:pPr marL="0" marR="0">
                        <a:lnSpc>
                          <a:spcPct val="107000"/>
                        </a:lnSpc>
                        <a:spcBef>
                          <a:spcPts val="0"/>
                        </a:spcBef>
                        <a:spcAft>
                          <a:spcPts val="0"/>
                        </a:spcAft>
                      </a:pPr>
                      <a:r>
                        <a:rPr lang="en-US" sz="1600" b="1" kern="0">
                          <a:solidFill>
                            <a:srgbClr val="000000"/>
                          </a:solidFill>
                          <a:effectLst/>
                          <a:latin typeface="DM Sans" pitchFamily="2" charset="0"/>
                          <a:ea typeface="Times New Roman" panose="02020603050405020304" pitchFamily="18" charset="0"/>
                          <a:cs typeface="Times New Roman" panose="02020603050405020304" pitchFamily="18" charset="0"/>
                        </a:rPr>
                        <a:t>10</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Need to provision infrastructure for the applications</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System is idle</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System provisions the necessary infrastructure</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Terraform, AWS CloudFormation</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1750403750"/>
                  </a:ext>
                </a:extLst>
              </a:tr>
              <a:tr h="596038">
                <a:tc>
                  <a:txBody>
                    <a:bodyPr/>
                    <a:lstStyle/>
                    <a:p>
                      <a:pPr marL="0" marR="0">
                        <a:lnSpc>
                          <a:spcPct val="107000"/>
                        </a:lnSpc>
                        <a:spcBef>
                          <a:spcPts val="0"/>
                        </a:spcBef>
                        <a:spcAft>
                          <a:spcPts val="0"/>
                        </a:spcAft>
                      </a:pPr>
                      <a:r>
                        <a:rPr lang="en-US" sz="1600" b="1" kern="0">
                          <a:solidFill>
                            <a:srgbClr val="000000"/>
                          </a:solidFill>
                          <a:effectLst/>
                          <a:latin typeface="DM Sans" pitchFamily="2" charset="0"/>
                          <a:ea typeface="Times New Roman" panose="02020603050405020304" pitchFamily="18" charset="0"/>
                          <a:cs typeface="Times New Roman" panose="02020603050405020304" pitchFamily="18" charset="0"/>
                        </a:rPr>
                        <a:t>11</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600" kern="0" dirty="0">
                          <a:solidFill>
                            <a:srgbClr val="000000"/>
                          </a:solidFill>
                          <a:effectLst/>
                          <a:latin typeface="DM Sans" pitchFamily="2" charset="0"/>
                          <a:ea typeface="Times New Roman" panose="02020603050405020304" pitchFamily="18" charset="0"/>
                          <a:cs typeface="Times New Roman" panose="02020603050405020304" pitchFamily="18" charset="0"/>
                        </a:rPr>
                        <a:t>Need to deploy applications on the provisioned infrastructure</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System is idle</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System deploys the applications</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Jenkins, Spinnaker</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4112624475"/>
                  </a:ext>
                </a:extLst>
              </a:tr>
              <a:tr h="750779">
                <a:tc>
                  <a:txBody>
                    <a:bodyPr/>
                    <a:lstStyle/>
                    <a:p>
                      <a:pPr marL="0" marR="0">
                        <a:lnSpc>
                          <a:spcPct val="107000"/>
                        </a:lnSpc>
                        <a:spcBef>
                          <a:spcPts val="0"/>
                        </a:spcBef>
                        <a:spcAft>
                          <a:spcPts val="0"/>
                        </a:spcAft>
                      </a:pPr>
                      <a:r>
                        <a:rPr lang="en-US" sz="1600" b="1" kern="0">
                          <a:solidFill>
                            <a:srgbClr val="000000"/>
                          </a:solidFill>
                          <a:effectLst/>
                          <a:latin typeface="DM Sans" pitchFamily="2" charset="0"/>
                          <a:ea typeface="Times New Roman" panose="02020603050405020304" pitchFamily="18" charset="0"/>
                          <a:cs typeface="Times New Roman" panose="02020603050405020304" pitchFamily="18" charset="0"/>
                        </a:rPr>
                        <a:t>12</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Need to monitor the applications</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System is idle</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System monitors the applications for performance, usage, and errors</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Prometheus, Grafana</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69577829"/>
                  </a:ext>
                </a:extLst>
              </a:tr>
              <a:tr h="542263">
                <a:tc>
                  <a:txBody>
                    <a:bodyPr/>
                    <a:lstStyle/>
                    <a:p>
                      <a:pPr marL="0" marR="0">
                        <a:lnSpc>
                          <a:spcPct val="107000"/>
                        </a:lnSpc>
                        <a:spcBef>
                          <a:spcPts val="0"/>
                        </a:spcBef>
                        <a:spcAft>
                          <a:spcPts val="0"/>
                        </a:spcAft>
                      </a:pPr>
                      <a:r>
                        <a:rPr lang="en-US" sz="1600" b="1" kern="0">
                          <a:solidFill>
                            <a:srgbClr val="000000"/>
                          </a:solidFill>
                          <a:effectLst/>
                          <a:latin typeface="DM Sans" pitchFamily="2" charset="0"/>
                          <a:ea typeface="Times New Roman" panose="02020603050405020304" pitchFamily="18" charset="0"/>
                          <a:cs typeface="Times New Roman" panose="02020603050405020304" pitchFamily="18" charset="0"/>
                        </a:rPr>
                        <a:t>13</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Need to maintain the applications</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System is idle</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System performs maintenance actions</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Jenkins, GitLab CI</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507206368"/>
                  </a:ext>
                </a:extLst>
              </a:tr>
              <a:tr h="835183">
                <a:tc>
                  <a:txBody>
                    <a:bodyPr/>
                    <a:lstStyle/>
                    <a:p>
                      <a:pPr marL="0" marR="0">
                        <a:lnSpc>
                          <a:spcPct val="107000"/>
                        </a:lnSpc>
                        <a:spcBef>
                          <a:spcPts val="0"/>
                        </a:spcBef>
                        <a:spcAft>
                          <a:spcPts val="0"/>
                        </a:spcAft>
                      </a:pPr>
                      <a:r>
                        <a:rPr lang="en-US" sz="1600" b="1" kern="0">
                          <a:solidFill>
                            <a:srgbClr val="000000"/>
                          </a:solidFill>
                          <a:effectLst/>
                          <a:latin typeface="DM Sans" pitchFamily="2" charset="0"/>
                          <a:ea typeface="Times New Roman" panose="02020603050405020304" pitchFamily="18" charset="0"/>
                          <a:cs typeface="Times New Roman" panose="02020603050405020304" pitchFamily="18" charset="0"/>
                        </a:rPr>
                        <a:t>14</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Project needs to be completed</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kern="0">
                          <a:solidFill>
                            <a:srgbClr val="000000"/>
                          </a:solidFill>
                          <a:effectLst/>
                          <a:latin typeface="DM Sans" pitchFamily="2" charset="0"/>
                          <a:ea typeface="Times New Roman" panose="02020603050405020304" pitchFamily="18" charset="0"/>
                          <a:cs typeface="Times New Roman" panose="02020603050405020304" pitchFamily="18" charset="0"/>
                        </a:rPr>
                        <a:t>System is idle</a:t>
                      </a:r>
                      <a:endParaRPr lang="en-US" sz="1600" kern="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kern="0" dirty="0">
                          <a:solidFill>
                            <a:srgbClr val="000000"/>
                          </a:solidFill>
                          <a:effectLst/>
                          <a:latin typeface="DM Sans" pitchFamily="2" charset="0"/>
                          <a:ea typeface="Times New Roman" panose="02020603050405020304" pitchFamily="18" charset="0"/>
                          <a:cs typeface="Times New Roman" panose="02020603050405020304" pitchFamily="18" charset="0"/>
                        </a:rPr>
                        <a:t>System completes the project and delivers the developed software applications to the clients</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kern="0" dirty="0">
                          <a:solidFill>
                            <a:srgbClr val="000000"/>
                          </a:solidFill>
                          <a:effectLst/>
                          <a:latin typeface="DM Sans" pitchFamily="2" charset="0"/>
                          <a:ea typeface="Times New Roman" panose="02020603050405020304" pitchFamily="18" charset="0"/>
                          <a:cs typeface="Times New Roman" panose="02020603050405020304" pitchFamily="18" charset="0"/>
                        </a:rPr>
                        <a:t>ELK stack, Google Data Studio</a:t>
                      </a:r>
                      <a:endParaRPr lang="en-US" sz="1600" kern="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52803" marR="52803"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3751965081"/>
                  </a:ext>
                </a:extLst>
              </a:tr>
            </a:tbl>
          </a:graphicData>
        </a:graphic>
      </p:graphicFrame>
    </p:spTree>
    <p:extLst>
      <p:ext uri="{BB962C8B-B14F-4D97-AF65-F5344CB8AC3E}">
        <p14:creationId xmlns:p14="http://schemas.microsoft.com/office/powerpoint/2010/main" val="1903329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380071-0250-C535-55E3-840D85A9B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69" y="200787"/>
            <a:ext cx="3836748" cy="731520"/>
          </a:xfrm>
          <a:prstGeom prst="rect">
            <a:avLst/>
          </a:prstGeom>
        </p:spPr>
      </p:pic>
      <p:grpSp>
        <p:nvGrpSpPr>
          <p:cNvPr id="92" name="Group 91">
            <a:extLst>
              <a:ext uri="{FF2B5EF4-FFF2-40B4-BE49-F238E27FC236}">
                <a16:creationId xmlns:a16="http://schemas.microsoft.com/office/drawing/2014/main" id="{D2D3343E-B5A5-ABAD-26D0-840E0A5A6567}"/>
              </a:ext>
            </a:extLst>
          </p:cNvPr>
          <p:cNvGrpSpPr/>
          <p:nvPr/>
        </p:nvGrpSpPr>
        <p:grpSpPr>
          <a:xfrm>
            <a:off x="470597" y="1944770"/>
            <a:ext cx="11246951" cy="4545770"/>
            <a:chOff x="470597" y="1944770"/>
            <a:chExt cx="11246951" cy="4545770"/>
          </a:xfrm>
        </p:grpSpPr>
        <p:sp>
          <p:nvSpPr>
            <p:cNvPr id="3" name="Rectangle 2">
              <a:extLst>
                <a:ext uri="{FF2B5EF4-FFF2-40B4-BE49-F238E27FC236}">
                  <a16:creationId xmlns:a16="http://schemas.microsoft.com/office/drawing/2014/main" id="{30835200-03A5-7E29-AE46-066E7D4F7A3F}"/>
                </a:ext>
              </a:extLst>
            </p:cNvPr>
            <p:cNvSpPr/>
            <p:nvPr/>
          </p:nvSpPr>
          <p:spPr>
            <a:xfrm>
              <a:off x="882077" y="1944770"/>
              <a:ext cx="1097280" cy="1097280"/>
            </a:xfrm>
            <a:prstGeom prst="rect">
              <a:avLst/>
            </a:prstGeom>
            <a:solidFill>
              <a:srgbClr val="0082FF"/>
            </a:solidFill>
            <a:ln>
              <a:solidFill>
                <a:srgbClr val="93EAFF"/>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0" i="0" dirty="0">
                  <a:solidFill>
                    <a:schemeClr val="bg1"/>
                  </a:solidFill>
                  <a:effectLst/>
                  <a:latin typeface="DM Sans" pitchFamily="2" charset="0"/>
                </a:rPr>
                <a:t>User</a:t>
              </a:r>
              <a:endParaRPr lang="en-US" dirty="0">
                <a:solidFill>
                  <a:schemeClr val="bg1"/>
                </a:solidFill>
                <a:latin typeface="DM Sans" pitchFamily="2" charset="0"/>
              </a:endParaRPr>
            </a:p>
          </p:txBody>
        </p:sp>
        <p:sp>
          <p:nvSpPr>
            <p:cNvPr id="10" name="Rectangle 9">
              <a:extLst>
                <a:ext uri="{FF2B5EF4-FFF2-40B4-BE49-F238E27FC236}">
                  <a16:creationId xmlns:a16="http://schemas.microsoft.com/office/drawing/2014/main" id="{0AD8F9B3-9790-4BF5-8713-17CB8ACCFB6D}"/>
                </a:ext>
              </a:extLst>
            </p:cNvPr>
            <p:cNvSpPr/>
            <p:nvPr/>
          </p:nvSpPr>
          <p:spPr>
            <a:xfrm>
              <a:off x="882077" y="5393260"/>
              <a:ext cx="1097280" cy="1097280"/>
            </a:xfrm>
            <a:prstGeom prst="rect">
              <a:avLst/>
            </a:prstGeom>
            <a:solidFill>
              <a:srgbClr val="0082FF"/>
            </a:solidFill>
            <a:ln>
              <a:solidFill>
                <a:srgbClr val="93EAFF"/>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bg1"/>
                  </a:solidFill>
                  <a:latin typeface="DM Sans" pitchFamily="2" charset="0"/>
                </a:rPr>
                <a:t>Project</a:t>
              </a:r>
            </a:p>
          </p:txBody>
        </p:sp>
        <p:sp>
          <p:nvSpPr>
            <p:cNvPr id="11" name="Rectangle 10">
              <a:extLst>
                <a:ext uri="{FF2B5EF4-FFF2-40B4-BE49-F238E27FC236}">
                  <a16:creationId xmlns:a16="http://schemas.microsoft.com/office/drawing/2014/main" id="{3D6CD52D-8CD4-954E-7054-9F9A847F1143}"/>
                </a:ext>
              </a:extLst>
            </p:cNvPr>
            <p:cNvSpPr/>
            <p:nvPr/>
          </p:nvSpPr>
          <p:spPr>
            <a:xfrm>
              <a:off x="6982433" y="5393260"/>
              <a:ext cx="1097280" cy="1097280"/>
            </a:xfrm>
            <a:prstGeom prst="rect">
              <a:avLst/>
            </a:prstGeom>
            <a:solidFill>
              <a:srgbClr val="0082FF"/>
            </a:solidFill>
            <a:ln>
              <a:solidFill>
                <a:srgbClr val="93EAFF"/>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bg1"/>
                  </a:solidFill>
                  <a:latin typeface="DM Sans" pitchFamily="2" charset="0"/>
                </a:rPr>
                <a:t>Tools</a:t>
              </a:r>
            </a:p>
          </p:txBody>
        </p:sp>
        <p:sp>
          <p:nvSpPr>
            <p:cNvPr id="12" name="Rectangle 11">
              <a:extLst>
                <a:ext uri="{FF2B5EF4-FFF2-40B4-BE49-F238E27FC236}">
                  <a16:creationId xmlns:a16="http://schemas.microsoft.com/office/drawing/2014/main" id="{D27D4FDD-B61A-82D7-7906-84E9D92D66A2}"/>
                </a:ext>
              </a:extLst>
            </p:cNvPr>
            <p:cNvSpPr/>
            <p:nvPr/>
          </p:nvSpPr>
          <p:spPr>
            <a:xfrm>
              <a:off x="9664003" y="3623096"/>
              <a:ext cx="1645920" cy="1097280"/>
            </a:xfrm>
            <a:prstGeom prst="rect">
              <a:avLst/>
            </a:prstGeom>
            <a:solidFill>
              <a:srgbClr val="0082FF"/>
            </a:solidFill>
            <a:ln>
              <a:solidFill>
                <a:srgbClr val="93EAFF"/>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0" i="0" dirty="0">
                  <a:solidFill>
                    <a:schemeClr val="bg1"/>
                  </a:solidFill>
                  <a:effectLst/>
                  <a:latin typeface="DM Sans" pitchFamily="2" charset="0"/>
                </a:rPr>
                <a:t>Infrastructure</a:t>
              </a:r>
              <a:endParaRPr lang="en-US" dirty="0">
                <a:solidFill>
                  <a:schemeClr val="bg1"/>
                </a:solidFill>
                <a:latin typeface="DM Sans" pitchFamily="2" charset="0"/>
              </a:endParaRPr>
            </a:p>
          </p:txBody>
        </p:sp>
        <p:sp>
          <p:nvSpPr>
            <p:cNvPr id="18" name="Rectangle 17">
              <a:extLst>
                <a:ext uri="{FF2B5EF4-FFF2-40B4-BE49-F238E27FC236}">
                  <a16:creationId xmlns:a16="http://schemas.microsoft.com/office/drawing/2014/main" id="{F6F730C2-8333-42BB-87FC-0FB53622C3AD}"/>
                </a:ext>
              </a:extLst>
            </p:cNvPr>
            <p:cNvSpPr/>
            <p:nvPr/>
          </p:nvSpPr>
          <p:spPr>
            <a:xfrm>
              <a:off x="9664003" y="1944770"/>
              <a:ext cx="1645920" cy="1097280"/>
            </a:xfrm>
            <a:prstGeom prst="rect">
              <a:avLst/>
            </a:prstGeom>
            <a:solidFill>
              <a:srgbClr val="0082FF"/>
            </a:solidFill>
            <a:ln>
              <a:solidFill>
                <a:srgbClr val="93EAFF"/>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0" i="0" dirty="0">
                  <a:solidFill>
                    <a:schemeClr val="bg1"/>
                  </a:solidFill>
                  <a:effectLst/>
                  <a:latin typeface="DM Sans" pitchFamily="2" charset="0"/>
                </a:rPr>
                <a:t>Application</a:t>
              </a:r>
              <a:endParaRPr lang="en-US" dirty="0">
                <a:solidFill>
                  <a:schemeClr val="bg1"/>
                </a:solidFill>
                <a:latin typeface="DM Sans" pitchFamily="2" charset="0"/>
              </a:endParaRPr>
            </a:p>
          </p:txBody>
        </p:sp>
        <p:sp>
          <p:nvSpPr>
            <p:cNvPr id="19" name="Rectangle 18">
              <a:extLst>
                <a:ext uri="{FF2B5EF4-FFF2-40B4-BE49-F238E27FC236}">
                  <a16:creationId xmlns:a16="http://schemas.microsoft.com/office/drawing/2014/main" id="{2207B3C8-E737-AAE2-AD1B-9348BEF1FDC2}"/>
                </a:ext>
              </a:extLst>
            </p:cNvPr>
            <p:cNvSpPr/>
            <p:nvPr/>
          </p:nvSpPr>
          <p:spPr>
            <a:xfrm>
              <a:off x="6433793" y="1944770"/>
              <a:ext cx="1645920" cy="1097280"/>
            </a:xfrm>
            <a:prstGeom prst="rect">
              <a:avLst/>
            </a:prstGeom>
            <a:solidFill>
              <a:srgbClr val="0082FF"/>
            </a:solidFill>
            <a:ln>
              <a:solidFill>
                <a:srgbClr val="93EAFF"/>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0" i="0" dirty="0">
                  <a:solidFill>
                    <a:schemeClr val="bg1"/>
                  </a:solidFill>
                  <a:effectLst/>
                  <a:latin typeface="DM Sans" pitchFamily="2" charset="0"/>
                </a:rPr>
                <a:t>Feedback</a:t>
              </a:r>
              <a:endParaRPr lang="en-US" dirty="0">
                <a:solidFill>
                  <a:schemeClr val="bg1"/>
                </a:solidFill>
                <a:latin typeface="DM Sans" pitchFamily="2" charset="0"/>
              </a:endParaRPr>
            </a:p>
          </p:txBody>
        </p:sp>
        <p:sp>
          <p:nvSpPr>
            <p:cNvPr id="32" name="Flowchart: Decision 31">
              <a:extLst>
                <a:ext uri="{FF2B5EF4-FFF2-40B4-BE49-F238E27FC236}">
                  <a16:creationId xmlns:a16="http://schemas.microsoft.com/office/drawing/2014/main" id="{1FAA3F40-A2B8-CCA9-BCB9-0EF4A07AC25C}"/>
                </a:ext>
              </a:extLst>
            </p:cNvPr>
            <p:cNvSpPr/>
            <p:nvPr/>
          </p:nvSpPr>
          <p:spPr>
            <a:xfrm>
              <a:off x="470597" y="3620342"/>
              <a:ext cx="1920240" cy="1097280"/>
            </a:xfrm>
            <a:prstGeom prst="flowChartDecision">
              <a:avLst/>
            </a:prstGeom>
            <a:solidFill>
              <a:srgbClr val="4FDDFF"/>
            </a:solidFill>
            <a:ln>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0" i="0" dirty="0">
                  <a:solidFill>
                    <a:schemeClr val="tx1"/>
                  </a:solidFill>
                  <a:effectLst/>
                  <a:latin typeface="DM Sans" pitchFamily="2" charset="0"/>
                </a:rPr>
                <a:t>Submit</a:t>
              </a:r>
              <a:endParaRPr lang="en-US" dirty="0">
                <a:solidFill>
                  <a:schemeClr val="tx1"/>
                </a:solidFill>
                <a:latin typeface="DM Sans" pitchFamily="2" charset="0"/>
              </a:endParaRPr>
            </a:p>
          </p:txBody>
        </p:sp>
        <p:sp>
          <p:nvSpPr>
            <p:cNvPr id="33" name="Flowchart: Decision 32">
              <a:extLst>
                <a:ext uri="{FF2B5EF4-FFF2-40B4-BE49-F238E27FC236}">
                  <a16:creationId xmlns:a16="http://schemas.microsoft.com/office/drawing/2014/main" id="{3C13073B-1166-DF50-9274-813C891289B0}"/>
                </a:ext>
              </a:extLst>
            </p:cNvPr>
            <p:cNvSpPr/>
            <p:nvPr/>
          </p:nvSpPr>
          <p:spPr>
            <a:xfrm>
              <a:off x="3260746" y="5393260"/>
              <a:ext cx="1920240" cy="1097280"/>
            </a:xfrm>
            <a:prstGeom prst="flowChartDecision">
              <a:avLst/>
            </a:prstGeom>
            <a:solidFill>
              <a:srgbClr val="4FDDFF"/>
            </a:solidFill>
            <a:ln>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tx1"/>
                  </a:solidFill>
                  <a:latin typeface="DM Sans" pitchFamily="2" charset="0"/>
                </a:rPr>
                <a:t>using</a:t>
              </a:r>
            </a:p>
          </p:txBody>
        </p:sp>
        <p:sp>
          <p:nvSpPr>
            <p:cNvPr id="34" name="Flowchart: Decision 33">
              <a:extLst>
                <a:ext uri="{FF2B5EF4-FFF2-40B4-BE49-F238E27FC236}">
                  <a16:creationId xmlns:a16="http://schemas.microsoft.com/office/drawing/2014/main" id="{BEAAFDE6-A5ED-32A0-37AA-46A772D25ADC}"/>
                </a:ext>
              </a:extLst>
            </p:cNvPr>
            <p:cNvSpPr/>
            <p:nvPr/>
          </p:nvSpPr>
          <p:spPr>
            <a:xfrm>
              <a:off x="9248668" y="5393260"/>
              <a:ext cx="2468880" cy="1097280"/>
            </a:xfrm>
            <a:prstGeom prst="flowChartDecision">
              <a:avLst/>
            </a:prstGeom>
            <a:solidFill>
              <a:srgbClr val="4FDDFF"/>
            </a:solidFill>
            <a:ln>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0" i="0" dirty="0">
                  <a:solidFill>
                    <a:schemeClr val="tx1"/>
                  </a:solidFill>
                  <a:effectLst/>
                  <a:latin typeface="DM Sans" pitchFamily="2" charset="0"/>
                </a:rPr>
                <a:t> provision</a:t>
              </a:r>
              <a:endParaRPr lang="en-US" dirty="0">
                <a:solidFill>
                  <a:schemeClr val="tx1"/>
                </a:solidFill>
                <a:latin typeface="DM Sans" pitchFamily="2" charset="0"/>
              </a:endParaRPr>
            </a:p>
          </p:txBody>
        </p:sp>
        <p:sp>
          <p:nvSpPr>
            <p:cNvPr id="35" name="Flowchart: Decision 34">
              <a:extLst>
                <a:ext uri="{FF2B5EF4-FFF2-40B4-BE49-F238E27FC236}">
                  <a16:creationId xmlns:a16="http://schemas.microsoft.com/office/drawing/2014/main" id="{7A229DC6-72BE-7237-54B6-691DF7C38096}"/>
                </a:ext>
              </a:extLst>
            </p:cNvPr>
            <p:cNvSpPr/>
            <p:nvPr/>
          </p:nvSpPr>
          <p:spPr>
            <a:xfrm>
              <a:off x="4751030" y="3614509"/>
              <a:ext cx="1920240" cy="1097280"/>
            </a:xfrm>
            <a:prstGeom prst="flowChartDecision">
              <a:avLst/>
            </a:prstGeom>
            <a:solidFill>
              <a:srgbClr val="4FDDFF"/>
            </a:solidFill>
            <a:ln>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tx1"/>
                  </a:solidFill>
                  <a:latin typeface="DM Sans" pitchFamily="2" charset="0"/>
                </a:rPr>
                <a:t>deploy</a:t>
              </a:r>
            </a:p>
          </p:txBody>
        </p:sp>
        <p:sp>
          <p:nvSpPr>
            <p:cNvPr id="36" name="Flowchart: Decision 35">
              <a:extLst>
                <a:ext uri="{FF2B5EF4-FFF2-40B4-BE49-F238E27FC236}">
                  <a16:creationId xmlns:a16="http://schemas.microsoft.com/office/drawing/2014/main" id="{1E1DEAF1-493A-F520-97F7-03AF3F8404EE}"/>
                </a:ext>
              </a:extLst>
            </p:cNvPr>
            <p:cNvSpPr/>
            <p:nvPr/>
          </p:nvSpPr>
          <p:spPr>
            <a:xfrm>
              <a:off x="3289328" y="1944770"/>
              <a:ext cx="2108814" cy="1097280"/>
            </a:xfrm>
            <a:prstGeom prst="flowChartDecision">
              <a:avLst/>
            </a:prstGeom>
            <a:solidFill>
              <a:srgbClr val="4FDDFF"/>
            </a:solidFill>
            <a:ln>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tx1"/>
                  </a:solidFill>
                  <a:latin typeface="DM Sans" pitchFamily="2" charset="0"/>
                </a:rPr>
                <a:t>provide</a:t>
              </a:r>
            </a:p>
          </p:txBody>
        </p:sp>
        <p:cxnSp>
          <p:nvCxnSpPr>
            <p:cNvPr id="40" name="Straight Arrow Connector 39">
              <a:extLst>
                <a:ext uri="{FF2B5EF4-FFF2-40B4-BE49-F238E27FC236}">
                  <a16:creationId xmlns:a16="http://schemas.microsoft.com/office/drawing/2014/main" id="{89959FBA-E85E-DEC6-93F6-430F9F912F57}"/>
                </a:ext>
              </a:extLst>
            </p:cNvPr>
            <p:cNvCxnSpPr>
              <a:stCxn id="3" idx="2"/>
              <a:endCxn id="32" idx="0"/>
            </p:cNvCxnSpPr>
            <p:nvPr/>
          </p:nvCxnSpPr>
          <p:spPr>
            <a:xfrm>
              <a:off x="1430717" y="3042050"/>
              <a:ext cx="0" cy="578292"/>
            </a:xfrm>
            <a:prstGeom prst="straightConnector1">
              <a:avLst/>
            </a:prstGeom>
            <a:ln>
              <a:solidFill>
                <a:srgbClr val="0070C0"/>
              </a:solidFill>
              <a:tailEnd type="none"/>
            </a:ln>
            <a:effectLst>
              <a:outerShdw blurRad="63500" sx="102000" sy="102000" algn="c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41" name="Straight Arrow Connector 40">
              <a:extLst>
                <a:ext uri="{FF2B5EF4-FFF2-40B4-BE49-F238E27FC236}">
                  <a16:creationId xmlns:a16="http://schemas.microsoft.com/office/drawing/2014/main" id="{1398BB5F-70BD-B872-285E-DBFDE00969FF}"/>
                </a:ext>
              </a:extLst>
            </p:cNvPr>
            <p:cNvCxnSpPr>
              <a:cxnSpLocks/>
              <a:stCxn id="32" idx="2"/>
              <a:endCxn id="10" idx="0"/>
            </p:cNvCxnSpPr>
            <p:nvPr/>
          </p:nvCxnSpPr>
          <p:spPr>
            <a:xfrm>
              <a:off x="1430717" y="4717622"/>
              <a:ext cx="0" cy="675638"/>
            </a:xfrm>
            <a:prstGeom prst="straightConnector1">
              <a:avLst/>
            </a:prstGeom>
            <a:ln>
              <a:solidFill>
                <a:srgbClr val="0070C0"/>
              </a:solidFill>
              <a:tailEnd type="none"/>
            </a:ln>
            <a:effectLst>
              <a:outerShdw blurRad="63500" sx="102000" sy="102000" algn="c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44" name="Straight Arrow Connector 43">
              <a:extLst>
                <a:ext uri="{FF2B5EF4-FFF2-40B4-BE49-F238E27FC236}">
                  <a16:creationId xmlns:a16="http://schemas.microsoft.com/office/drawing/2014/main" id="{20A0EA4E-89EA-1048-1492-1AE40396D12E}"/>
                </a:ext>
              </a:extLst>
            </p:cNvPr>
            <p:cNvCxnSpPr>
              <a:cxnSpLocks/>
              <a:stCxn id="33" idx="3"/>
              <a:endCxn id="11" idx="1"/>
            </p:cNvCxnSpPr>
            <p:nvPr/>
          </p:nvCxnSpPr>
          <p:spPr>
            <a:xfrm>
              <a:off x="5180986" y="5941900"/>
              <a:ext cx="1801447" cy="0"/>
            </a:xfrm>
            <a:prstGeom prst="straightConnector1">
              <a:avLst/>
            </a:prstGeom>
            <a:ln>
              <a:solidFill>
                <a:srgbClr val="0070C0"/>
              </a:solidFill>
              <a:tailEnd type="none"/>
            </a:ln>
            <a:effectLst>
              <a:outerShdw blurRad="63500" sx="102000" sy="102000" algn="c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45" name="Straight Arrow Connector 44">
              <a:extLst>
                <a:ext uri="{FF2B5EF4-FFF2-40B4-BE49-F238E27FC236}">
                  <a16:creationId xmlns:a16="http://schemas.microsoft.com/office/drawing/2014/main" id="{FC9CBBC3-3003-B43B-95D5-FB38CCF0E5C5}"/>
                </a:ext>
              </a:extLst>
            </p:cNvPr>
            <p:cNvCxnSpPr>
              <a:cxnSpLocks/>
              <a:stCxn id="10" idx="3"/>
              <a:endCxn id="33" idx="1"/>
            </p:cNvCxnSpPr>
            <p:nvPr/>
          </p:nvCxnSpPr>
          <p:spPr>
            <a:xfrm>
              <a:off x="1979357" y="5941900"/>
              <a:ext cx="1281389" cy="0"/>
            </a:xfrm>
            <a:prstGeom prst="straightConnector1">
              <a:avLst/>
            </a:prstGeom>
            <a:ln>
              <a:solidFill>
                <a:srgbClr val="0070C0"/>
              </a:solidFill>
              <a:tailEnd type="none"/>
            </a:ln>
            <a:effectLst>
              <a:outerShdw blurRad="63500" sx="102000" sy="102000" algn="c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51" name="Straight Arrow Connector 50">
              <a:extLst>
                <a:ext uri="{FF2B5EF4-FFF2-40B4-BE49-F238E27FC236}">
                  <a16:creationId xmlns:a16="http://schemas.microsoft.com/office/drawing/2014/main" id="{E862E16A-13B4-57E7-C2F2-0B6D336872F3}"/>
                </a:ext>
              </a:extLst>
            </p:cNvPr>
            <p:cNvCxnSpPr>
              <a:cxnSpLocks/>
              <a:stCxn id="11" idx="3"/>
              <a:endCxn id="34" idx="1"/>
            </p:cNvCxnSpPr>
            <p:nvPr/>
          </p:nvCxnSpPr>
          <p:spPr>
            <a:xfrm>
              <a:off x="8079713" y="5941900"/>
              <a:ext cx="1168955" cy="0"/>
            </a:xfrm>
            <a:prstGeom prst="straightConnector1">
              <a:avLst/>
            </a:prstGeom>
            <a:ln>
              <a:solidFill>
                <a:srgbClr val="0070C0"/>
              </a:solidFill>
              <a:tailEnd type="none"/>
            </a:ln>
            <a:effectLst>
              <a:outerShdw blurRad="63500" sx="102000" sy="102000" algn="c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54" name="Straight Arrow Connector 53">
              <a:extLst>
                <a:ext uri="{FF2B5EF4-FFF2-40B4-BE49-F238E27FC236}">
                  <a16:creationId xmlns:a16="http://schemas.microsoft.com/office/drawing/2014/main" id="{8B65B250-E6FF-642C-D041-680A8221DC8E}"/>
                </a:ext>
              </a:extLst>
            </p:cNvPr>
            <p:cNvCxnSpPr>
              <a:cxnSpLocks/>
              <a:stCxn id="34" idx="0"/>
              <a:endCxn id="12" idx="2"/>
            </p:cNvCxnSpPr>
            <p:nvPr/>
          </p:nvCxnSpPr>
          <p:spPr>
            <a:xfrm flipV="1">
              <a:off x="10483108" y="4720376"/>
              <a:ext cx="3855" cy="672884"/>
            </a:xfrm>
            <a:prstGeom prst="straightConnector1">
              <a:avLst/>
            </a:prstGeom>
            <a:ln>
              <a:solidFill>
                <a:srgbClr val="0070C0"/>
              </a:solidFill>
              <a:tailEnd type="none"/>
            </a:ln>
            <a:effectLst>
              <a:outerShdw blurRad="63500" sx="102000" sy="102000" algn="c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57" name="Straight Arrow Connector 56">
              <a:extLst>
                <a:ext uri="{FF2B5EF4-FFF2-40B4-BE49-F238E27FC236}">
                  <a16:creationId xmlns:a16="http://schemas.microsoft.com/office/drawing/2014/main" id="{ABE70566-9374-2F24-E1D6-3745F4182A80}"/>
                </a:ext>
              </a:extLst>
            </p:cNvPr>
            <p:cNvCxnSpPr>
              <a:cxnSpLocks/>
              <a:stCxn id="12" idx="1"/>
              <a:endCxn id="35" idx="3"/>
            </p:cNvCxnSpPr>
            <p:nvPr/>
          </p:nvCxnSpPr>
          <p:spPr>
            <a:xfrm flipH="1" flipV="1">
              <a:off x="6671270" y="4163149"/>
              <a:ext cx="2992733" cy="8587"/>
            </a:xfrm>
            <a:prstGeom prst="straightConnector1">
              <a:avLst/>
            </a:prstGeom>
            <a:ln>
              <a:solidFill>
                <a:srgbClr val="0070C0"/>
              </a:solidFill>
              <a:tailEnd type="none"/>
            </a:ln>
            <a:effectLst>
              <a:outerShdw blurRad="63500" sx="102000" sy="102000" algn="c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65" name="Connector: Elbow 64">
              <a:extLst>
                <a:ext uri="{FF2B5EF4-FFF2-40B4-BE49-F238E27FC236}">
                  <a16:creationId xmlns:a16="http://schemas.microsoft.com/office/drawing/2014/main" id="{46DDCBE1-149B-E94E-E2BF-3BF2353D8684}"/>
                </a:ext>
              </a:extLst>
            </p:cNvPr>
            <p:cNvCxnSpPr>
              <a:stCxn id="35" idx="0"/>
              <a:endCxn id="18" idx="2"/>
            </p:cNvCxnSpPr>
            <p:nvPr/>
          </p:nvCxnSpPr>
          <p:spPr>
            <a:xfrm rot="5400000" flipH="1" flipV="1">
              <a:off x="7812827" y="940374"/>
              <a:ext cx="572459" cy="4775813"/>
            </a:xfrm>
            <a:prstGeom prst="bentConnector3">
              <a:avLst/>
            </a:prstGeom>
            <a:ln>
              <a:solidFill>
                <a:srgbClr val="0070C0"/>
              </a:solidFill>
            </a:ln>
            <a:effectLst>
              <a:outerShdw blurRad="63500" sx="102000" sy="102000" algn="c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67" name="Straight Connector 66">
              <a:extLst>
                <a:ext uri="{FF2B5EF4-FFF2-40B4-BE49-F238E27FC236}">
                  <a16:creationId xmlns:a16="http://schemas.microsoft.com/office/drawing/2014/main" id="{8810BD2E-1FDD-F6CF-DB8B-D3F7E92EF677}"/>
                </a:ext>
              </a:extLst>
            </p:cNvPr>
            <p:cNvCxnSpPr>
              <a:stCxn id="3" idx="3"/>
              <a:endCxn id="36" idx="1"/>
            </p:cNvCxnSpPr>
            <p:nvPr/>
          </p:nvCxnSpPr>
          <p:spPr>
            <a:xfrm>
              <a:off x="1979357" y="2493410"/>
              <a:ext cx="1309971" cy="0"/>
            </a:xfrm>
            <a:prstGeom prst="line">
              <a:avLst/>
            </a:prstGeom>
            <a:ln>
              <a:solidFill>
                <a:srgbClr val="0070C0"/>
              </a:solidFill>
            </a:ln>
            <a:effectLst>
              <a:outerShdw blurRad="63500" sx="102000" sy="102000" algn="c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69" name="Straight Connector 68">
              <a:extLst>
                <a:ext uri="{FF2B5EF4-FFF2-40B4-BE49-F238E27FC236}">
                  <a16:creationId xmlns:a16="http://schemas.microsoft.com/office/drawing/2014/main" id="{6CB9D8E8-15F3-3B38-3FAD-8FD5287EDC22}"/>
                </a:ext>
              </a:extLst>
            </p:cNvPr>
            <p:cNvCxnSpPr>
              <a:stCxn id="36" idx="3"/>
              <a:endCxn id="19" idx="1"/>
            </p:cNvCxnSpPr>
            <p:nvPr/>
          </p:nvCxnSpPr>
          <p:spPr>
            <a:xfrm>
              <a:off x="5398142" y="2493410"/>
              <a:ext cx="1035651" cy="0"/>
            </a:xfrm>
            <a:prstGeom prst="line">
              <a:avLst/>
            </a:prstGeom>
            <a:ln>
              <a:solidFill>
                <a:srgbClr val="0070C0"/>
              </a:solidFill>
            </a:ln>
            <a:effectLst>
              <a:outerShdw blurRad="63500" sx="102000" sy="102000" algn="c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71" name="Straight Connector 70">
              <a:extLst>
                <a:ext uri="{FF2B5EF4-FFF2-40B4-BE49-F238E27FC236}">
                  <a16:creationId xmlns:a16="http://schemas.microsoft.com/office/drawing/2014/main" id="{5B3DC07C-2861-8FDE-0EA1-6616A3A61A82}"/>
                </a:ext>
              </a:extLst>
            </p:cNvPr>
            <p:cNvCxnSpPr>
              <a:stCxn id="19" idx="3"/>
              <a:endCxn id="18" idx="1"/>
            </p:cNvCxnSpPr>
            <p:nvPr/>
          </p:nvCxnSpPr>
          <p:spPr>
            <a:xfrm>
              <a:off x="8079713" y="2493410"/>
              <a:ext cx="1584290" cy="0"/>
            </a:xfrm>
            <a:prstGeom prst="line">
              <a:avLst/>
            </a:prstGeom>
            <a:ln>
              <a:solidFill>
                <a:srgbClr val="0070C0"/>
              </a:solidFill>
            </a:ln>
            <a:effectLst>
              <a:outerShdw blurRad="63500" sx="102000" sy="102000" algn="ctr"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73" name="TextBox 72">
              <a:extLst>
                <a:ext uri="{FF2B5EF4-FFF2-40B4-BE49-F238E27FC236}">
                  <a16:creationId xmlns:a16="http://schemas.microsoft.com/office/drawing/2014/main" id="{51064554-A86F-70B0-79BE-37BE1CBCBC25}"/>
                </a:ext>
              </a:extLst>
            </p:cNvPr>
            <p:cNvSpPr txBox="1"/>
            <p:nvPr/>
          </p:nvSpPr>
          <p:spPr>
            <a:xfrm>
              <a:off x="1486904" y="3195203"/>
              <a:ext cx="355294" cy="369332"/>
            </a:xfrm>
            <a:prstGeom prst="rect">
              <a:avLst/>
            </a:prstGeom>
            <a:noFill/>
            <a:ln>
              <a:noFill/>
            </a:ln>
          </p:spPr>
          <p:txBody>
            <a:bodyPr wrap="square">
              <a:spAutoFit/>
            </a:bodyPr>
            <a:lstStyle/>
            <a:p>
              <a:r>
                <a:rPr lang="en-US" dirty="0">
                  <a:ln w="0"/>
                  <a:solidFill>
                    <a:srgbClr val="002060"/>
                  </a:solidFill>
                  <a:effectLst>
                    <a:outerShdw blurRad="38100" dist="25400" dir="5400000" algn="ctr" rotWithShape="0">
                      <a:srgbClr val="6E747A">
                        <a:alpha val="43000"/>
                      </a:srgbClr>
                    </a:outerShdw>
                  </a:effectLst>
                  <a:latin typeface="DM Sans" pitchFamily="2" charset="0"/>
                </a:rPr>
                <a:t>1</a:t>
              </a:r>
            </a:p>
          </p:txBody>
        </p:sp>
        <p:sp>
          <p:nvSpPr>
            <p:cNvPr id="74" name="TextBox 73">
              <a:extLst>
                <a:ext uri="{FF2B5EF4-FFF2-40B4-BE49-F238E27FC236}">
                  <a16:creationId xmlns:a16="http://schemas.microsoft.com/office/drawing/2014/main" id="{F228F135-51E0-B96E-4382-28E310480EDE}"/>
                </a:ext>
              </a:extLst>
            </p:cNvPr>
            <p:cNvSpPr txBox="1"/>
            <p:nvPr/>
          </p:nvSpPr>
          <p:spPr>
            <a:xfrm>
              <a:off x="1486904" y="4870775"/>
              <a:ext cx="355294" cy="369332"/>
            </a:xfrm>
            <a:prstGeom prst="rect">
              <a:avLst/>
            </a:prstGeom>
            <a:noFill/>
            <a:ln>
              <a:noFill/>
            </a:ln>
          </p:spPr>
          <p:txBody>
            <a:bodyPr wrap="square">
              <a:spAutoFit/>
            </a:bodyPr>
            <a:lstStyle/>
            <a:p>
              <a:r>
                <a:rPr lang="en-US" dirty="0">
                  <a:ln w="0"/>
                  <a:solidFill>
                    <a:srgbClr val="002060"/>
                  </a:solidFill>
                  <a:effectLst>
                    <a:outerShdw blurRad="38100" dist="25400" dir="5400000" algn="ctr" rotWithShape="0">
                      <a:srgbClr val="6E747A">
                        <a:alpha val="43000"/>
                      </a:srgbClr>
                    </a:outerShdw>
                  </a:effectLst>
                  <a:latin typeface="DM Sans" pitchFamily="2" charset="0"/>
                </a:rPr>
                <a:t>M</a:t>
              </a:r>
            </a:p>
          </p:txBody>
        </p:sp>
        <p:sp>
          <p:nvSpPr>
            <p:cNvPr id="75" name="TextBox 74">
              <a:extLst>
                <a:ext uri="{FF2B5EF4-FFF2-40B4-BE49-F238E27FC236}">
                  <a16:creationId xmlns:a16="http://schemas.microsoft.com/office/drawing/2014/main" id="{4CF64CCA-E2D7-CAC4-CBD2-84F61A543EF4}"/>
                </a:ext>
              </a:extLst>
            </p:cNvPr>
            <p:cNvSpPr txBox="1"/>
            <p:nvPr/>
          </p:nvSpPr>
          <p:spPr>
            <a:xfrm>
              <a:off x="2442404" y="5516212"/>
              <a:ext cx="355294" cy="369332"/>
            </a:xfrm>
            <a:prstGeom prst="rect">
              <a:avLst/>
            </a:prstGeom>
            <a:noFill/>
            <a:ln>
              <a:noFill/>
            </a:ln>
          </p:spPr>
          <p:txBody>
            <a:bodyPr wrap="square">
              <a:spAutoFit/>
            </a:bodyPr>
            <a:lstStyle/>
            <a:p>
              <a:r>
                <a:rPr lang="en-US" dirty="0">
                  <a:ln w="0"/>
                  <a:solidFill>
                    <a:srgbClr val="002060"/>
                  </a:solidFill>
                  <a:effectLst>
                    <a:outerShdw blurRad="38100" dist="25400" dir="5400000" algn="ctr" rotWithShape="0">
                      <a:srgbClr val="6E747A">
                        <a:alpha val="43000"/>
                      </a:srgbClr>
                    </a:outerShdw>
                  </a:effectLst>
                  <a:latin typeface="DM Sans" pitchFamily="2" charset="0"/>
                </a:rPr>
                <a:t>M</a:t>
              </a:r>
            </a:p>
          </p:txBody>
        </p:sp>
        <p:sp>
          <p:nvSpPr>
            <p:cNvPr id="76" name="TextBox 75">
              <a:extLst>
                <a:ext uri="{FF2B5EF4-FFF2-40B4-BE49-F238E27FC236}">
                  <a16:creationId xmlns:a16="http://schemas.microsoft.com/office/drawing/2014/main" id="{A9D8A40C-5B8C-E925-660D-0EF95DD2B228}"/>
                </a:ext>
              </a:extLst>
            </p:cNvPr>
            <p:cNvSpPr txBox="1"/>
            <p:nvPr/>
          </p:nvSpPr>
          <p:spPr>
            <a:xfrm>
              <a:off x="5925190" y="5516212"/>
              <a:ext cx="355294" cy="369332"/>
            </a:xfrm>
            <a:prstGeom prst="rect">
              <a:avLst/>
            </a:prstGeom>
            <a:noFill/>
            <a:ln>
              <a:noFill/>
            </a:ln>
          </p:spPr>
          <p:txBody>
            <a:bodyPr wrap="square">
              <a:spAutoFit/>
            </a:bodyPr>
            <a:lstStyle/>
            <a:p>
              <a:r>
                <a:rPr lang="en-US" dirty="0">
                  <a:ln w="0"/>
                  <a:solidFill>
                    <a:srgbClr val="002060"/>
                  </a:solidFill>
                  <a:effectLst>
                    <a:outerShdw blurRad="38100" dist="25400" dir="5400000" algn="ctr" rotWithShape="0">
                      <a:srgbClr val="6E747A">
                        <a:alpha val="43000"/>
                      </a:srgbClr>
                    </a:outerShdw>
                  </a:effectLst>
                  <a:latin typeface="DM Sans" pitchFamily="2" charset="0"/>
                </a:rPr>
                <a:t>M</a:t>
              </a:r>
            </a:p>
          </p:txBody>
        </p:sp>
        <p:sp>
          <p:nvSpPr>
            <p:cNvPr id="82" name="TextBox 81">
              <a:extLst>
                <a:ext uri="{FF2B5EF4-FFF2-40B4-BE49-F238E27FC236}">
                  <a16:creationId xmlns:a16="http://schemas.microsoft.com/office/drawing/2014/main" id="{5A9E3634-B432-1538-7AD0-DFADD7649566}"/>
                </a:ext>
              </a:extLst>
            </p:cNvPr>
            <p:cNvSpPr txBox="1"/>
            <p:nvPr/>
          </p:nvSpPr>
          <p:spPr>
            <a:xfrm>
              <a:off x="8644175" y="5516212"/>
              <a:ext cx="355294" cy="369332"/>
            </a:xfrm>
            <a:prstGeom prst="rect">
              <a:avLst/>
            </a:prstGeom>
            <a:noFill/>
            <a:ln>
              <a:noFill/>
            </a:ln>
          </p:spPr>
          <p:txBody>
            <a:bodyPr wrap="square">
              <a:spAutoFit/>
            </a:bodyPr>
            <a:lstStyle/>
            <a:p>
              <a:r>
                <a:rPr lang="en-US" dirty="0">
                  <a:ln w="0"/>
                  <a:solidFill>
                    <a:srgbClr val="002060"/>
                  </a:solidFill>
                  <a:effectLst>
                    <a:outerShdw blurRad="38100" dist="25400" dir="5400000" algn="ctr" rotWithShape="0">
                      <a:srgbClr val="6E747A">
                        <a:alpha val="43000"/>
                      </a:srgbClr>
                    </a:outerShdw>
                  </a:effectLst>
                  <a:latin typeface="DM Sans" pitchFamily="2" charset="0"/>
                </a:rPr>
                <a:t>1</a:t>
              </a:r>
            </a:p>
          </p:txBody>
        </p:sp>
        <p:sp>
          <p:nvSpPr>
            <p:cNvPr id="83" name="TextBox 82">
              <a:extLst>
                <a:ext uri="{FF2B5EF4-FFF2-40B4-BE49-F238E27FC236}">
                  <a16:creationId xmlns:a16="http://schemas.microsoft.com/office/drawing/2014/main" id="{76DBD2C1-ADC2-155B-433F-3CFF5F3CEF10}"/>
                </a:ext>
              </a:extLst>
            </p:cNvPr>
            <p:cNvSpPr txBox="1"/>
            <p:nvPr/>
          </p:nvSpPr>
          <p:spPr>
            <a:xfrm>
              <a:off x="10071628" y="4902383"/>
              <a:ext cx="355294" cy="369332"/>
            </a:xfrm>
            <a:prstGeom prst="rect">
              <a:avLst/>
            </a:prstGeom>
            <a:noFill/>
            <a:ln>
              <a:noFill/>
            </a:ln>
          </p:spPr>
          <p:txBody>
            <a:bodyPr wrap="square">
              <a:spAutoFit/>
            </a:bodyPr>
            <a:lstStyle/>
            <a:p>
              <a:r>
                <a:rPr lang="en-US" dirty="0">
                  <a:ln w="0"/>
                  <a:solidFill>
                    <a:srgbClr val="002060"/>
                  </a:solidFill>
                  <a:effectLst>
                    <a:outerShdw blurRad="38100" dist="25400" dir="5400000" algn="ctr" rotWithShape="0">
                      <a:srgbClr val="6E747A">
                        <a:alpha val="43000"/>
                      </a:srgbClr>
                    </a:outerShdw>
                  </a:effectLst>
                  <a:latin typeface="DM Sans" pitchFamily="2" charset="0"/>
                </a:rPr>
                <a:t>M</a:t>
              </a:r>
            </a:p>
          </p:txBody>
        </p:sp>
        <p:sp>
          <p:nvSpPr>
            <p:cNvPr id="84" name="TextBox 83">
              <a:extLst>
                <a:ext uri="{FF2B5EF4-FFF2-40B4-BE49-F238E27FC236}">
                  <a16:creationId xmlns:a16="http://schemas.microsoft.com/office/drawing/2014/main" id="{53F0E4B5-9E02-9692-C4A0-DE4B9C1E0FD7}"/>
                </a:ext>
              </a:extLst>
            </p:cNvPr>
            <p:cNvSpPr txBox="1"/>
            <p:nvPr/>
          </p:nvSpPr>
          <p:spPr>
            <a:xfrm>
              <a:off x="8046175" y="3793817"/>
              <a:ext cx="355294" cy="369332"/>
            </a:xfrm>
            <a:prstGeom prst="rect">
              <a:avLst/>
            </a:prstGeom>
            <a:noFill/>
            <a:ln>
              <a:noFill/>
            </a:ln>
          </p:spPr>
          <p:txBody>
            <a:bodyPr wrap="square">
              <a:spAutoFit/>
            </a:bodyPr>
            <a:lstStyle/>
            <a:p>
              <a:r>
                <a:rPr lang="en-US" dirty="0">
                  <a:ln w="0"/>
                  <a:solidFill>
                    <a:srgbClr val="002060"/>
                  </a:solidFill>
                  <a:effectLst>
                    <a:outerShdw blurRad="38100" dist="25400" dir="5400000" algn="ctr" rotWithShape="0">
                      <a:srgbClr val="6E747A">
                        <a:alpha val="43000"/>
                      </a:srgbClr>
                    </a:outerShdw>
                  </a:effectLst>
                  <a:latin typeface="DM Sans" pitchFamily="2" charset="0"/>
                </a:rPr>
                <a:t>1</a:t>
              </a:r>
            </a:p>
          </p:txBody>
        </p:sp>
        <p:sp>
          <p:nvSpPr>
            <p:cNvPr id="85" name="TextBox 84">
              <a:extLst>
                <a:ext uri="{FF2B5EF4-FFF2-40B4-BE49-F238E27FC236}">
                  <a16:creationId xmlns:a16="http://schemas.microsoft.com/office/drawing/2014/main" id="{BC1BE6A0-2379-93DE-202B-2804FA01DF5D}"/>
                </a:ext>
              </a:extLst>
            </p:cNvPr>
            <p:cNvSpPr txBox="1"/>
            <p:nvPr/>
          </p:nvSpPr>
          <p:spPr>
            <a:xfrm>
              <a:off x="8624709" y="2941625"/>
              <a:ext cx="355294" cy="369332"/>
            </a:xfrm>
            <a:prstGeom prst="rect">
              <a:avLst/>
            </a:prstGeom>
            <a:noFill/>
            <a:ln>
              <a:noFill/>
            </a:ln>
          </p:spPr>
          <p:txBody>
            <a:bodyPr wrap="square">
              <a:spAutoFit/>
            </a:bodyPr>
            <a:lstStyle/>
            <a:p>
              <a:r>
                <a:rPr lang="en-US" dirty="0">
                  <a:ln w="0"/>
                  <a:solidFill>
                    <a:srgbClr val="002060"/>
                  </a:solidFill>
                  <a:effectLst>
                    <a:outerShdw blurRad="38100" dist="25400" dir="5400000" algn="ctr" rotWithShape="0">
                      <a:srgbClr val="6E747A">
                        <a:alpha val="43000"/>
                      </a:srgbClr>
                    </a:outerShdw>
                  </a:effectLst>
                  <a:latin typeface="DM Sans" pitchFamily="2" charset="0"/>
                </a:rPr>
                <a:t>M</a:t>
              </a:r>
            </a:p>
          </p:txBody>
        </p:sp>
        <p:sp>
          <p:nvSpPr>
            <p:cNvPr id="86" name="TextBox 85">
              <a:extLst>
                <a:ext uri="{FF2B5EF4-FFF2-40B4-BE49-F238E27FC236}">
                  <a16:creationId xmlns:a16="http://schemas.microsoft.com/office/drawing/2014/main" id="{014D2391-2399-EDCB-A817-F709ACF40555}"/>
                </a:ext>
              </a:extLst>
            </p:cNvPr>
            <p:cNvSpPr txBox="1"/>
            <p:nvPr/>
          </p:nvSpPr>
          <p:spPr>
            <a:xfrm>
              <a:off x="2524353" y="2095900"/>
              <a:ext cx="355294" cy="369332"/>
            </a:xfrm>
            <a:prstGeom prst="rect">
              <a:avLst/>
            </a:prstGeom>
            <a:noFill/>
            <a:ln>
              <a:noFill/>
            </a:ln>
          </p:spPr>
          <p:txBody>
            <a:bodyPr wrap="square">
              <a:spAutoFit/>
            </a:bodyPr>
            <a:lstStyle/>
            <a:p>
              <a:r>
                <a:rPr lang="en-US" dirty="0">
                  <a:ln w="0"/>
                  <a:solidFill>
                    <a:srgbClr val="002060"/>
                  </a:solidFill>
                  <a:effectLst>
                    <a:outerShdw blurRad="38100" dist="25400" dir="5400000" algn="ctr" rotWithShape="0">
                      <a:srgbClr val="6E747A">
                        <a:alpha val="43000"/>
                      </a:srgbClr>
                    </a:outerShdw>
                  </a:effectLst>
                  <a:latin typeface="DM Sans" pitchFamily="2" charset="0"/>
                </a:rPr>
                <a:t>1</a:t>
              </a:r>
            </a:p>
          </p:txBody>
        </p:sp>
        <p:sp>
          <p:nvSpPr>
            <p:cNvPr id="87" name="TextBox 86">
              <a:extLst>
                <a:ext uri="{FF2B5EF4-FFF2-40B4-BE49-F238E27FC236}">
                  <a16:creationId xmlns:a16="http://schemas.microsoft.com/office/drawing/2014/main" id="{C9CC58B4-F110-5553-4524-ACEAE8C89C9F}"/>
                </a:ext>
              </a:extLst>
            </p:cNvPr>
            <p:cNvSpPr txBox="1"/>
            <p:nvPr/>
          </p:nvSpPr>
          <p:spPr>
            <a:xfrm>
              <a:off x="5709356" y="2095900"/>
              <a:ext cx="355294" cy="369332"/>
            </a:xfrm>
            <a:prstGeom prst="rect">
              <a:avLst/>
            </a:prstGeom>
            <a:noFill/>
            <a:ln>
              <a:noFill/>
            </a:ln>
          </p:spPr>
          <p:txBody>
            <a:bodyPr wrap="square">
              <a:spAutoFit/>
            </a:bodyPr>
            <a:lstStyle/>
            <a:p>
              <a:r>
                <a:rPr lang="en-US" dirty="0">
                  <a:ln w="0"/>
                  <a:solidFill>
                    <a:srgbClr val="002060"/>
                  </a:solidFill>
                  <a:effectLst>
                    <a:outerShdw blurRad="38100" dist="25400" dir="5400000" algn="ctr" rotWithShape="0">
                      <a:srgbClr val="6E747A">
                        <a:alpha val="43000"/>
                      </a:srgbClr>
                    </a:outerShdw>
                  </a:effectLst>
                  <a:latin typeface="DM Sans" pitchFamily="2" charset="0"/>
                </a:rPr>
                <a:t>M</a:t>
              </a:r>
            </a:p>
          </p:txBody>
        </p:sp>
        <p:sp>
          <p:nvSpPr>
            <p:cNvPr id="88" name="TextBox 87">
              <a:extLst>
                <a:ext uri="{FF2B5EF4-FFF2-40B4-BE49-F238E27FC236}">
                  <a16:creationId xmlns:a16="http://schemas.microsoft.com/office/drawing/2014/main" id="{B095F456-3A4B-FB09-AB80-B99E1D7CC90B}"/>
                </a:ext>
              </a:extLst>
            </p:cNvPr>
            <p:cNvSpPr txBox="1"/>
            <p:nvPr/>
          </p:nvSpPr>
          <p:spPr>
            <a:xfrm>
              <a:off x="8647693" y="2100144"/>
              <a:ext cx="351776" cy="369332"/>
            </a:xfrm>
            <a:prstGeom prst="rect">
              <a:avLst/>
            </a:prstGeom>
            <a:noFill/>
            <a:ln>
              <a:noFill/>
            </a:ln>
          </p:spPr>
          <p:txBody>
            <a:bodyPr wrap="square">
              <a:spAutoFit/>
            </a:bodyPr>
            <a:lstStyle/>
            <a:p>
              <a:r>
                <a:rPr lang="en-US" dirty="0">
                  <a:ln w="0"/>
                  <a:solidFill>
                    <a:srgbClr val="002060"/>
                  </a:solidFill>
                  <a:effectLst>
                    <a:outerShdw blurRad="38100" dist="25400" dir="5400000" algn="ctr" rotWithShape="0">
                      <a:srgbClr val="6E747A">
                        <a:alpha val="43000"/>
                      </a:srgbClr>
                    </a:outerShdw>
                  </a:effectLst>
                  <a:latin typeface="DM Sans" pitchFamily="2" charset="0"/>
                </a:rPr>
                <a:t>M</a:t>
              </a:r>
            </a:p>
          </p:txBody>
        </p:sp>
      </p:grpSp>
      <p:sp>
        <p:nvSpPr>
          <p:cNvPr id="90" name="TextBox 89">
            <a:extLst>
              <a:ext uri="{FF2B5EF4-FFF2-40B4-BE49-F238E27FC236}">
                <a16:creationId xmlns:a16="http://schemas.microsoft.com/office/drawing/2014/main" id="{61330141-1EF2-2AF4-74F8-2F08DDFF0B95}"/>
              </a:ext>
            </a:extLst>
          </p:cNvPr>
          <p:cNvSpPr txBox="1"/>
          <p:nvPr/>
        </p:nvSpPr>
        <p:spPr>
          <a:xfrm>
            <a:off x="3048000" y="1033249"/>
            <a:ext cx="6096000" cy="523220"/>
          </a:xfrm>
          <a:prstGeom prst="rect">
            <a:avLst/>
          </a:prstGeom>
          <a:noFill/>
        </p:spPr>
        <p:txBody>
          <a:bodyPr wrap="square">
            <a:spAutoFit/>
          </a:bodyPr>
          <a:lstStyle/>
          <a:p>
            <a:pPr algn="ctr"/>
            <a:r>
              <a:rPr lang="en-US" sz="2800" b="1" i="0" u="none" strike="noStrike" dirty="0">
                <a:solidFill>
                  <a:srgbClr val="000000"/>
                </a:solidFill>
                <a:effectLst/>
                <a:latin typeface="DM Sans" pitchFamily="2" charset="0"/>
              </a:rPr>
              <a:t>Entity-Relation Diagram</a:t>
            </a:r>
            <a:endParaRPr lang="en-US" sz="2800" b="1" dirty="0">
              <a:latin typeface="DM Sans" pitchFamily="2" charset="0"/>
            </a:endParaRPr>
          </a:p>
        </p:txBody>
      </p:sp>
    </p:spTree>
    <p:extLst>
      <p:ext uri="{BB962C8B-B14F-4D97-AF65-F5344CB8AC3E}">
        <p14:creationId xmlns:p14="http://schemas.microsoft.com/office/powerpoint/2010/main" val="3767128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 name="Group 143">
            <a:extLst>
              <a:ext uri="{FF2B5EF4-FFF2-40B4-BE49-F238E27FC236}">
                <a16:creationId xmlns:a16="http://schemas.microsoft.com/office/drawing/2014/main" id="{E95223C7-0000-5E66-3D3D-A68A1C679381}"/>
              </a:ext>
            </a:extLst>
          </p:cNvPr>
          <p:cNvGrpSpPr/>
          <p:nvPr/>
        </p:nvGrpSpPr>
        <p:grpSpPr>
          <a:xfrm>
            <a:off x="220612" y="200787"/>
            <a:ext cx="11942917" cy="6563970"/>
            <a:chOff x="220612" y="200787"/>
            <a:chExt cx="11942917" cy="6563970"/>
          </a:xfrm>
        </p:grpSpPr>
        <p:pic>
          <p:nvPicPr>
            <p:cNvPr id="8" name="Picture 7">
              <a:extLst>
                <a:ext uri="{FF2B5EF4-FFF2-40B4-BE49-F238E27FC236}">
                  <a16:creationId xmlns:a16="http://schemas.microsoft.com/office/drawing/2014/main" id="{34380071-0250-C535-55E3-840D85A9B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69" y="200787"/>
              <a:ext cx="3836748" cy="731520"/>
            </a:xfrm>
            <a:prstGeom prst="rect">
              <a:avLst/>
            </a:prstGeom>
          </p:spPr>
        </p:pic>
        <p:sp>
          <p:nvSpPr>
            <p:cNvPr id="3" name="Rectangle 2">
              <a:extLst>
                <a:ext uri="{FF2B5EF4-FFF2-40B4-BE49-F238E27FC236}">
                  <a16:creationId xmlns:a16="http://schemas.microsoft.com/office/drawing/2014/main" id="{30835200-03A5-7E29-AE46-066E7D4F7A3F}"/>
                </a:ext>
              </a:extLst>
            </p:cNvPr>
            <p:cNvSpPr/>
            <p:nvPr/>
          </p:nvSpPr>
          <p:spPr>
            <a:xfrm>
              <a:off x="663949" y="1065995"/>
              <a:ext cx="1097280" cy="731520"/>
            </a:xfrm>
            <a:prstGeom prst="rect">
              <a:avLst/>
            </a:prstGeom>
            <a:solidFill>
              <a:srgbClr val="0082FF"/>
            </a:solidFill>
            <a:ln>
              <a:solidFill>
                <a:srgbClr val="93EAFF"/>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0" i="0" dirty="0">
                  <a:solidFill>
                    <a:schemeClr val="bg1"/>
                  </a:solidFill>
                  <a:effectLst/>
                  <a:latin typeface="DM Sans" pitchFamily="2" charset="0"/>
                </a:rPr>
                <a:t>User</a:t>
              </a:r>
              <a:endParaRPr lang="en-US" dirty="0">
                <a:solidFill>
                  <a:schemeClr val="bg1"/>
                </a:solidFill>
                <a:latin typeface="DM Sans" pitchFamily="2" charset="0"/>
              </a:endParaRPr>
            </a:p>
          </p:txBody>
        </p:sp>
        <p:sp>
          <p:nvSpPr>
            <p:cNvPr id="90" name="TextBox 89">
              <a:extLst>
                <a:ext uri="{FF2B5EF4-FFF2-40B4-BE49-F238E27FC236}">
                  <a16:creationId xmlns:a16="http://schemas.microsoft.com/office/drawing/2014/main" id="{61330141-1EF2-2AF4-74F8-2F08DDFF0B95}"/>
                </a:ext>
              </a:extLst>
            </p:cNvPr>
            <p:cNvSpPr txBox="1"/>
            <p:nvPr/>
          </p:nvSpPr>
          <p:spPr>
            <a:xfrm>
              <a:off x="3861928" y="395601"/>
              <a:ext cx="6096000" cy="523220"/>
            </a:xfrm>
            <a:prstGeom prst="rect">
              <a:avLst/>
            </a:prstGeom>
            <a:noFill/>
          </p:spPr>
          <p:txBody>
            <a:bodyPr wrap="square">
              <a:spAutoFit/>
            </a:bodyPr>
            <a:lstStyle/>
            <a:p>
              <a:pPr algn="ctr"/>
              <a:r>
                <a:rPr lang="en-US" sz="2800" b="1" i="0" u="none" strike="noStrike" dirty="0">
                  <a:solidFill>
                    <a:srgbClr val="000000"/>
                  </a:solidFill>
                  <a:effectLst/>
                  <a:latin typeface="DM Sans" pitchFamily="2" charset="0"/>
                </a:rPr>
                <a:t>Data Flow Diagram (</a:t>
              </a:r>
              <a:r>
                <a:rPr lang="en-US" sz="2800" b="1" i="0" dirty="0">
                  <a:effectLst/>
                  <a:latin typeface="arial" panose="020B0604020202020204" pitchFamily="34" charset="0"/>
                </a:rPr>
                <a:t>0 DFD</a:t>
              </a:r>
              <a:r>
                <a:rPr lang="en-US" sz="2800" b="1" i="0" u="none" strike="noStrike" dirty="0">
                  <a:solidFill>
                    <a:srgbClr val="000000"/>
                  </a:solidFill>
                  <a:effectLst/>
                  <a:latin typeface="DM Sans" pitchFamily="2" charset="0"/>
                </a:rPr>
                <a:t>)</a:t>
              </a:r>
              <a:endParaRPr lang="en-US" sz="2800" b="1" dirty="0">
                <a:latin typeface="DM Sans" pitchFamily="2" charset="0"/>
              </a:endParaRPr>
            </a:p>
          </p:txBody>
        </p:sp>
        <p:grpSp>
          <p:nvGrpSpPr>
            <p:cNvPr id="4" name="Group 3">
              <a:extLst>
                <a:ext uri="{FF2B5EF4-FFF2-40B4-BE49-F238E27FC236}">
                  <a16:creationId xmlns:a16="http://schemas.microsoft.com/office/drawing/2014/main" id="{A9D2E084-6790-E1DA-22E6-567A2713C365}"/>
                </a:ext>
              </a:extLst>
            </p:cNvPr>
            <p:cNvGrpSpPr>
              <a:grpSpLocks noChangeAspect="1"/>
            </p:cNvGrpSpPr>
            <p:nvPr/>
          </p:nvGrpSpPr>
          <p:grpSpPr>
            <a:xfrm>
              <a:off x="275708" y="3187902"/>
              <a:ext cx="1694047" cy="1463040"/>
              <a:chOff x="392905" y="3620342"/>
              <a:chExt cx="1588169" cy="1371600"/>
            </a:xfrm>
          </p:grpSpPr>
          <p:sp>
            <p:nvSpPr>
              <p:cNvPr id="32" name="Oval 31">
                <a:extLst>
                  <a:ext uri="{FF2B5EF4-FFF2-40B4-BE49-F238E27FC236}">
                    <a16:creationId xmlns:a16="http://schemas.microsoft.com/office/drawing/2014/main" id="{1FAA3F40-A2B8-CCA9-BCB9-0EF4A07AC25C}"/>
                  </a:ext>
                </a:extLst>
              </p:cNvPr>
              <p:cNvSpPr/>
              <p:nvPr/>
            </p:nvSpPr>
            <p:spPr>
              <a:xfrm>
                <a:off x="499472" y="3620342"/>
                <a:ext cx="1371600" cy="1371600"/>
              </a:xfrm>
              <a:prstGeom prst="ellipse">
                <a:avLst/>
              </a:prstGeom>
              <a:solidFill>
                <a:srgbClr val="4FDDFF"/>
              </a:solidFill>
              <a:ln>
                <a:solidFill>
                  <a:srgbClr val="0082FF"/>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00" dirty="0">
                  <a:solidFill>
                    <a:schemeClr val="tx1"/>
                  </a:solidFill>
                  <a:latin typeface="DM Sans" pitchFamily="2" charset="0"/>
                </a:endParaRPr>
              </a:p>
            </p:txBody>
          </p:sp>
          <p:sp>
            <p:nvSpPr>
              <p:cNvPr id="2" name="TextBox 1">
                <a:extLst>
                  <a:ext uri="{FF2B5EF4-FFF2-40B4-BE49-F238E27FC236}">
                    <a16:creationId xmlns:a16="http://schemas.microsoft.com/office/drawing/2014/main" id="{C7F7E6A1-8A59-EB43-FA64-067F1E07AFC5}"/>
                  </a:ext>
                </a:extLst>
              </p:cNvPr>
              <p:cNvSpPr txBox="1"/>
              <p:nvPr/>
            </p:nvSpPr>
            <p:spPr>
              <a:xfrm>
                <a:off x="392905" y="3916124"/>
                <a:ext cx="1588169" cy="822960"/>
              </a:xfrm>
              <a:prstGeom prst="rect">
                <a:avLst/>
              </a:prstGeom>
              <a:noFill/>
            </p:spPr>
            <p:txBody>
              <a:bodyPr wrap="square" rtlCol="0">
                <a:spAutoFit/>
              </a:bodyPr>
              <a:lstStyle/>
              <a:p>
                <a:pPr algn="ctr"/>
                <a:r>
                  <a:rPr lang="en-US" sz="1700" b="0" i="0" dirty="0">
                    <a:effectLst/>
                    <a:latin typeface="DM Sans" pitchFamily="2" charset="0"/>
                  </a:rPr>
                  <a:t>1.Submit Requirement </a:t>
                </a:r>
                <a:r>
                  <a:rPr lang="en-US" sz="1700" dirty="0">
                    <a:latin typeface="DM Sans" pitchFamily="2" charset="0"/>
                  </a:rPr>
                  <a:t>&amp; Validation</a:t>
                </a:r>
                <a:endParaRPr lang="en-US" sz="1700" b="0" i="0" dirty="0">
                  <a:effectLst/>
                  <a:latin typeface="DM Sans" pitchFamily="2" charset="0"/>
                </a:endParaRPr>
              </a:p>
            </p:txBody>
          </p:sp>
        </p:grpSp>
        <p:grpSp>
          <p:nvGrpSpPr>
            <p:cNvPr id="5" name="Group 4">
              <a:extLst>
                <a:ext uri="{FF2B5EF4-FFF2-40B4-BE49-F238E27FC236}">
                  <a16:creationId xmlns:a16="http://schemas.microsoft.com/office/drawing/2014/main" id="{8786AA36-9838-8B64-9D49-76A0C578BBD1}"/>
                </a:ext>
              </a:extLst>
            </p:cNvPr>
            <p:cNvGrpSpPr>
              <a:grpSpLocks noChangeAspect="1"/>
            </p:cNvGrpSpPr>
            <p:nvPr/>
          </p:nvGrpSpPr>
          <p:grpSpPr>
            <a:xfrm>
              <a:off x="2256578" y="1687342"/>
              <a:ext cx="1588169" cy="1371600"/>
              <a:chOff x="423271" y="3620342"/>
              <a:chExt cx="1588169" cy="1371600"/>
            </a:xfrm>
          </p:grpSpPr>
          <p:sp>
            <p:nvSpPr>
              <p:cNvPr id="6" name="Oval 5">
                <a:extLst>
                  <a:ext uri="{FF2B5EF4-FFF2-40B4-BE49-F238E27FC236}">
                    <a16:creationId xmlns:a16="http://schemas.microsoft.com/office/drawing/2014/main" id="{C52A5136-6BD1-38BF-1A88-EC95F487A11D}"/>
                  </a:ext>
                </a:extLst>
              </p:cNvPr>
              <p:cNvSpPr/>
              <p:nvPr/>
            </p:nvSpPr>
            <p:spPr>
              <a:xfrm>
                <a:off x="515514" y="3620342"/>
                <a:ext cx="1371600" cy="1371600"/>
              </a:xfrm>
              <a:prstGeom prst="ellipse">
                <a:avLst/>
              </a:prstGeom>
              <a:solidFill>
                <a:srgbClr val="4FDDFF"/>
              </a:solidFill>
              <a:ln>
                <a:solidFill>
                  <a:srgbClr val="0082FF"/>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00" dirty="0">
                  <a:solidFill>
                    <a:schemeClr val="tx1"/>
                  </a:solidFill>
                  <a:latin typeface="DM Sans" pitchFamily="2" charset="0"/>
                </a:endParaRPr>
              </a:p>
            </p:txBody>
          </p:sp>
          <p:sp>
            <p:nvSpPr>
              <p:cNvPr id="7" name="TextBox 6">
                <a:extLst>
                  <a:ext uri="{FF2B5EF4-FFF2-40B4-BE49-F238E27FC236}">
                    <a16:creationId xmlns:a16="http://schemas.microsoft.com/office/drawing/2014/main" id="{709B1957-AC64-8570-FA46-1EF87259BD6C}"/>
                  </a:ext>
                </a:extLst>
              </p:cNvPr>
              <p:cNvSpPr txBox="1"/>
              <p:nvPr/>
            </p:nvSpPr>
            <p:spPr>
              <a:xfrm>
                <a:off x="423271" y="3996830"/>
                <a:ext cx="1588169" cy="584775"/>
              </a:xfrm>
              <a:prstGeom prst="rect">
                <a:avLst/>
              </a:prstGeom>
              <a:noFill/>
            </p:spPr>
            <p:txBody>
              <a:bodyPr wrap="square" rtlCol="0">
                <a:spAutoFit/>
              </a:bodyPr>
              <a:lstStyle/>
              <a:p>
                <a:pPr algn="ctr"/>
                <a:r>
                  <a:rPr lang="en-US" sz="1600" b="0" i="0" dirty="0">
                    <a:effectLst/>
                    <a:latin typeface="DM Sans" pitchFamily="2" charset="0"/>
                  </a:rPr>
                  <a:t>2. Provision</a:t>
                </a:r>
                <a:endParaRPr lang="en-US" sz="1600" dirty="0">
                  <a:latin typeface="DM Sans" pitchFamily="2" charset="0"/>
                </a:endParaRPr>
              </a:p>
              <a:p>
                <a:pPr algn="ctr"/>
                <a:r>
                  <a:rPr lang="en-US" sz="1600" b="0" i="0" dirty="0">
                    <a:effectLst/>
                    <a:latin typeface="DM Sans" pitchFamily="2" charset="0"/>
                  </a:rPr>
                  <a:t>Infrastructure</a:t>
                </a:r>
                <a:endParaRPr lang="en-US" sz="1700" dirty="0">
                  <a:latin typeface="DM Sans" pitchFamily="2" charset="0"/>
                </a:endParaRPr>
              </a:p>
            </p:txBody>
          </p:sp>
        </p:grpSp>
        <p:grpSp>
          <p:nvGrpSpPr>
            <p:cNvPr id="9" name="Group 8">
              <a:extLst>
                <a:ext uri="{FF2B5EF4-FFF2-40B4-BE49-F238E27FC236}">
                  <a16:creationId xmlns:a16="http://schemas.microsoft.com/office/drawing/2014/main" id="{C5AC267E-F470-08AB-9E7F-0D29233513B8}"/>
                </a:ext>
              </a:extLst>
            </p:cNvPr>
            <p:cNvGrpSpPr>
              <a:grpSpLocks noChangeAspect="1"/>
            </p:cNvGrpSpPr>
            <p:nvPr/>
          </p:nvGrpSpPr>
          <p:grpSpPr>
            <a:xfrm>
              <a:off x="9566456" y="700370"/>
              <a:ext cx="1694047" cy="1463040"/>
              <a:chOff x="418307" y="3620342"/>
              <a:chExt cx="1588169" cy="1371600"/>
            </a:xfrm>
          </p:grpSpPr>
          <p:sp>
            <p:nvSpPr>
              <p:cNvPr id="13" name="Oval 12">
                <a:extLst>
                  <a:ext uri="{FF2B5EF4-FFF2-40B4-BE49-F238E27FC236}">
                    <a16:creationId xmlns:a16="http://schemas.microsoft.com/office/drawing/2014/main" id="{37F11002-2302-DAA0-6A0E-FCD334EDFEFF}"/>
                  </a:ext>
                </a:extLst>
              </p:cNvPr>
              <p:cNvSpPr/>
              <p:nvPr/>
            </p:nvSpPr>
            <p:spPr>
              <a:xfrm>
                <a:off x="515514" y="3620342"/>
                <a:ext cx="1371600" cy="1371600"/>
              </a:xfrm>
              <a:prstGeom prst="ellipse">
                <a:avLst/>
              </a:prstGeom>
              <a:solidFill>
                <a:srgbClr val="4FDDFF"/>
              </a:solidFill>
              <a:ln>
                <a:solidFill>
                  <a:srgbClr val="0082FF"/>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00" dirty="0">
                  <a:solidFill>
                    <a:schemeClr val="tx1"/>
                  </a:solidFill>
                  <a:latin typeface="DM Sans" pitchFamily="2" charset="0"/>
                </a:endParaRPr>
              </a:p>
            </p:txBody>
          </p:sp>
          <p:sp>
            <p:nvSpPr>
              <p:cNvPr id="14" name="TextBox 13">
                <a:extLst>
                  <a:ext uri="{FF2B5EF4-FFF2-40B4-BE49-F238E27FC236}">
                    <a16:creationId xmlns:a16="http://schemas.microsoft.com/office/drawing/2014/main" id="{65C0AD72-7EF0-163F-0F8C-5695E4AA124A}"/>
                  </a:ext>
                </a:extLst>
              </p:cNvPr>
              <p:cNvSpPr txBox="1"/>
              <p:nvPr/>
            </p:nvSpPr>
            <p:spPr>
              <a:xfrm>
                <a:off x="418307" y="3952014"/>
                <a:ext cx="1588169" cy="830997"/>
              </a:xfrm>
              <a:prstGeom prst="rect">
                <a:avLst/>
              </a:prstGeom>
              <a:noFill/>
            </p:spPr>
            <p:txBody>
              <a:bodyPr wrap="square" rtlCol="0">
                <a:spAutoFit/>
              </a:bodyPr>
              <a:lstStyle/>
              <a:p>
                <a:pPr algn="ctr"/>
                <a:r>
                  <a:rPr lang="en-US" sz="1600" dirty="0">
                    <a:latin typeface="DM Sans" pitchFamily="2" charset="0"/>
                  </a:rPr>
                  <a:t>3. Application Deployment &amp; Monitoring</a:t>
                </a:r>
                <a:endParaRPr lang="en-US" sz="1700" dirty="0">
                  <a:latin typeface="DM Sans" pitchFamily="2" charset="0"/>
                </a:endParaRPr>
              </a:p>
            </p:txBody>
          </p:sp>
        </p:grpSp>
        <p:grpSp>
          <p:nvGrpSpPr>
            <p:cNvPr id="15" name="Group 14">
              <a:extLst>
                <a:ext uri="{FF2B5EF4-FFF2-40B4-BE49-F238E27FC236}">
                  <a16:creationId xmlns:a16="http://schemas.microsoft.com/office/drawing/2014/main" id="{16B898FD-7480-AA8C-676C-5399A06D1183}"/>
                </a:ext>
              </a:extLst>
            </p:cNvPr>
            <p:cNvGrpSpPr>
              <a:grpSpLocks noChangeAspect="1"/>
            </p:cNvGrpSpPr>
            <p:nvPr/>
          </p:nvGrpSpPr>
          <p:grpSpPr>
            <a:xfrm>
              <a:off x="10219253" y="3165074"/>
              <a:ext cx="1799925" cy="1554480"/>
              <a:chOff x="417116" y="3620342"/>
              <a:chExt cx="1588169" cy="1371600"/>
            </a:xfrm>
          </p:grpSpPr>
          <p:sp>
            <p:nvSpPr>
              <p:cNvPr id="16" name="Oval 15">
                <a:extLst>
                  <a:ext uri="{FF2B5EF4-FFF2-40B4-BE49-F238E27FC236}">
                    <a16:creationId xmlns:a16="http://schemas.microsoft.com/office/drawing/2014/main" id="{717A9B39-36CE-91E4-2AFF-7EF985F88778}"/>
                  </a:ext>
                </a:extLst>
              </p:cNvPr>
              <p:cNvSpPr/>
              <p:nvPr/>
            </p:nvSpPr>
            <p:spPr>
              <a:xfrm>
                <a:off x="515514" y="3620342"/>
                <a:ext cx="1371600" cy="1371600"/>
              </a:xfrm>
              <a:prstGeom prst="ellipse">
                <a:avLst/>
              </a:prstGeom>
              <a:solidFill>
                <a:srgbClr val="4FDDFF"/>
              </a:solidFill>
              <a:ln>
                <a:solidFill>
                  <a:srgbClr val="0082FF"/>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00" dirty="0">
                  <a:solidFill>
                    <a:schemeClr val="tx1"/>
                  </a:solidFill>
                  <a:latin typeface="DM Sans" pitchFamily="2" charset="0"/>
                </a:endParaRPr>
              </a:p>
            </p:txBody>
          </p:sp>
          <p:sp>
            <p:nvSpPr>
              <p:cNvPr id="17" name="TextBox 16">
                <a:extLst>
                  <a:ext uri="{FF2B5EF4-FFF2-40B4-BE49-F238E27FC236}">
                    <a16:creationId xmlns:a16="http://schemas.microsoft.com/office/drawing/2014/main" id="{81969CC8-5ACF-2CB7-C6A0-02806B5BB186}"/>
                  </a:ext>
                </a:extLst>
              </p:cNvPr>
              <p:cNvSpPr txBox="1"/>
              <p:nvPr/>
            </p:nvSpPr>
            <p:spPr>
              <a:xfrm>
                <a:off x="417116" y="3980435"/>
                <a:ext cx="1588169" cy="830997"/>
              </a:xfrm>
              <a:prstGeom prst="rect">
                <a:avLst/>
              </a:prstGeom>
              <a:noFill/>
            </p:spPr>
            <p:txBody>
              <a:bodyPr wrap="square" rtlCol="0">
                <a:spAutoFit/>
              </a:bodyPr>
              <a:lstStyle/>
              <a:p>
                <a:pPr algn="ctr"/>
                <a:r>
                  <a:rPr lang="en-US" sz="1600" dirty="0">
                    <a:latin typeface="DM Sans" pitchFamily="2" charset="0"/>
                  </a:rPr>
                  <a:t>4. Application Maintenance &amp; Completion</a:t>
                </a:r>
                <a:endParaRPr lang="en-US" sz="1700" dirty="0">
                  <a:latin typeface="DM Sans" pitchFamily="2" charset="0"/>
                </a:endParaRPr>
              </a:p>
            </p:txBody>
          </p:sp>
        </p:grpSp>
        <p:sp>
          <p:nvSpPr>
            <p:cNvPr id="20" name="Rectangle 19">
              <a:extLst>
                <a:ext uri="{FF2B5EF4-FFF2-40B4-BE49-F238E27FC236}">
                  <a16:creationId xmlns:a16="http://schemas.microsoft.com/office/drawing/2014/main" id="{835E8B76-C04C-342F-C58E-FF4F05AD672D}"/>
                </a:ext>
              </a:extLst>
            </p:cNvPr>
            <p:cNvSpPr/>
            <p:nvPr/>
          </p:nvSpPr>
          <p:spPr>
            <a:xfrm>
              <a:off x="464744" y="5868410"/>
              <a:ext cx="1296485" cy="793648"/>
            </a:xfrm>
            <a:prstGeom prst="rect">
              <a:avLst/>
            </a:prstGeom>
            <a:solidFill>
              <a:srgbClr val="0082FF"/>
            </a:solidFill>
            <a:ln>
              <a:solidFill>
                <a:srgbClr val="93EAFF"/>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0" i="0" dirty="0">
                  <a:solidFill>
                    <a:srgbClr val="E8EAEC"/>
                  </a:solidFill>
                  <a:effectLst/>
                  <a:latin typeface="DM Sans" pitchFamily="2" charset="0"/>
                </a:rPr>
                <a:t>Validation Tool</a:t>
              </a:r>
              <a:endParaRPr lang="en-US" dirty="0">
                <a:solidFill>
                  <a:schemeClr val="bg1"/>
                </a:solidFill>
                <a:latin typeface="DM Sans" pitchFamily="2" charset="0"/>
              </a:endParaRPr>
            </a:p>
          </p:txBody>
        </p:sp>
        <p:sp>
          <p:nvSpPr>
            <p:cNvPr id="21" name="Rectangle 20">
              <a:extLst>
                <a:ext uri="{FF2B5EF4-FFF2-40B4-BE49-F238E27FC236}">
                  <a16:creationId xmlns:a16="http://schemas.microsoft.com/office/drawing/2014/main" id="{7BC8DF68-9135-BE3F-B926-9B8945D01107}"/>
                </a:ext>
              </a:extLst>
            </p:cNvPr>
            <p:cNvSpPr/>
            <p:nvPr/>
          </p:nvSpPr>
          <p:spPr>
            <a:xfrm>
              <a:off x="5675703" y="1008193"/>
              <a:ext cx="2735603" cy="1097280"/>
            </a:xfrm>
            <a:prstGeom prst="rect">
              <a:avLst/>
            </a:prstGeom>
            <a:solidFill>
              <a:srgbClr val="0082FF"/>
            </a:solidFill>
            <a:ln>
              <a:solidFill>
                <a:srgbClr val="93EAFF"/>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0" i="0" dirty="0">
                  <a:solidFill>
                    <a:srgbClr val="E8EAEC"/>
                  </a:solidFill>
                  <a:effectLst/>
                  <a:latin typeface="DM Sans" pitchFamily="2" charset="0"/>
                </a:rPr>
                <a:t>Infrastructure Provision and Application Development Tools</a:t>
              </a:r>
              <a:endParaRPr lang="en-US" dirty="0">
                <a:solidFill>
                  <a:schemeClr val="bg1"/>
                </a:solidFill>
                <a:latin typeface="DM Sans" pitchFamily="2" charset="0"/>
              </a:endParaRPr>
            </a:p>
          </p:txBody>
        </p:sp>
        <p:sp>
          <p:nvSpPr>
            <p:cNvPr id="22" name="Rectangle 21">
              <a:extLst>
                <a:ext uri="{FF2B5EF4-FFF2-40B4-BE49-F238E27FC236}">
                  <a16:creationId xmlns:a16="http://schemas.microsoft.com/office/drawing/2014/main" id="{DC7A474F-05CD-2D90-F2EF-ED4BFDA9749F}"/>
                </a:ext>
              </a:extLst>
            </p:cNvPr>
            <p:cNvSpPr/>
            <p:nvPr/>
          </p:nvSpPr>
          <p:spPr>
            <a:xfrm>
              <a:off x="5791201" y="4126346"/>
              <a:ext cx="2735603" cy="1097280"/>
            </a:xfrm>
            <a:prstGeom prst="rect">
              <a:avLst/>
            </a:prstGeom>
            <a:solidFill>
              <a:srgbClr val="0082FF"/>
            </a:solidFill>
            <a:ln>
              <a:solidFill>
                <a:srgbClr val="93EAFF"/>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0" i="0" dirty="0">
                  <a:solidFill>
                    <a:srgbClr val="E8EAEC"/>
                  </a:solidFill>
                  <a:effectLst/>
                  <a:latin typeface="DM Sans" pitchFamily="2" charset="0"/>
                </a:rPr>
                <a:t>Application Deployment and Monitoring Tools</a:t>
              </a:r>
              <a:endParaRPr lang="en-US" dirty="0">
                <a:solidFill>
                  <a:schemeClr val="bg1"/>
                </a:solidFill>
                <a:latin typeface="DM Sans" pitchFamily="2" charset="0"/>
              </a:endParaRPr>
            </a:p>
          </p:txBody>
        </p:sp>
        <p:sp>
          <p:nvSpPr>
            <p:cNvPr id="23" name="Rectangle 22">
              <a:extLst>
                <a:ext uri="{FF2B5EF4-FFF2-40B4-BE49-F238E27FC236}">
                  <a16:creationId xmlns:a16="http://schemas.microsoft.com/office/drawing/2014/main" id="{0E54CA83-3BC7-9A78-6BF5-AF8C42442F29}"/>
                </a:ext>
              </a:extLst>
            </p:cNvPr>
            <p:cNvSpPr/>
            <p:nvPr/>
          </p:nvSpPr>
          <p:spPr>
            <a:xfrm>
              <a:off x="4807955" y="5615310"/>
              <a:ext cx="2893968" cy="1097280"/>
            </a:xfrm>
            <a:prstGeom prst="rect">
              <a:avLst/>
            </a:prstGeom>
            <a:solidFill>
              <a:srgbClr val="0082FF"/>
            </a:solidFill>
            <a:ln>
              <a:solidFill>
                <a:srgbClr val="93EAFF"/>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0" i="0" dirty="0">
                  <a:solidFill>
                    <a:srgbClr val="E8EAEC"/>
                  </a:solidFill>
                  <a:effectLst/>
                  <a:latin typeface="DM Sans" pitchFamily="2" charset="0"/>
                </a:rPr>
                <a:t>Application Maintenance and Project Completion Tools</a:t>
              </a:r>
              <a:endParaRPr lang="en-US" dirty="0">
                <a:solidFill>
                  <a:schemeClr val="bg1"/>
                </a:solidFill>
                <a:latin typeface="DM Sans" pitchFamily="2" charset="0"/>
              </a:endParaRPr>
            </a:p>
          </p:txBody>
        </p:sp>
        <p:cxnSp>
          <p:nvCxnSpPr>
            <p:cNvPr id="31" name="Straight Arrow Connector 30">
              <a:extLst>
                <a:ext uri="{FF2B5EF4-FFF2-40B4-BE49-F238E27FC236}">
                  <a16:creationId xmlns:a16="http://schemas.microsoft.com/office/drawing/2014/main" id="{1A3E5DA6-4752-5106-408F-1F893EBB43C7}"/>
                </a:ext>
              </a:extLst>
            </p:cNvPr>
            <p:cNvCxnSpPr>
              <a:cxnSpLocks/>
            </p:cNvCxnSpPr>
            <p:nvPr/>
          </p:nvCxnSpPr>
          <p:spPr>
            <a:xfrm>
              <a:off x="898357" y="1797515"/>
              <a:ext cx="0" cy="1329090"/>
            </a:xfrm>
            <a:prstGeom prst="straightConnector1">
              <a:avLst/>
            </a:prstGeom>
            <a:ln w="28575">
              <a:tailEnd type="triangle"/>
            </a:ln>
          </p:spPr>
          <p:style>
            <a:lnRef idx="3">
              <a:schemeClr val="accent1"/>
            </a:lnRef>
            <a:fillRef idx="0">
              <a:schemeClr val="accent1"/>
            </a:fillRef>
            <a:effectRef idx="2">
              <a:schemeClr val="accent1"/>
            </a:effectRef>
            <a:fontRef idx="minor">
              <a:schemeClr val="tx1"/>
            </a:fontRef>
          </p:style>
        </p:cxnSp>
        <p:sp>
          <p:nvSpPr>
            <p:cNvPr id="38" name="TextBox 37">
              <a:extLst>
                <a:ext uri="{FF2B5EF4-FFF2-40B4-BE49-F238E27FC236}">
                  <a16:creationId xmlns:a16="http://schemas.microsoft.com/office/drawing/2014/main" id="{D69E470A-25FF-EE72-0A72-2F3A948148D4}"/>
                </a:ext>
              </a:extLst>
            </p:cNvPr>
            <p:cNvSpPr txBox="1"/>
            <p:nvPr/>
          </p:nvSpPr>
          <p:spPr>
            <a:xfrm>
              <a:off x="464744" y="2154283"/>
              <a:ext cx="895958" cy="615553"/>
            </a:xfrm>
            <a:prstGeom prst="rect">
              <a:avLst/>
            </a:prstGeom>
            <a:solidFill>
              <a:srgbClr val="FFFFFF"/>
            </a:solidFill>
            <a:ln>
              <a:solidFill>
                <a:srgbClr val="FFFFFF"/>
              </a:solidFill>
            </a:ln>
          </p:spPr>
          <p:txBody>
            <a:bodyPr wrap="square" rtlCol="0">
              <a:spAutoFit/>
            </a:bodyPr>
            <a:lstStyle/>
            <a:p>
              <a:pPr algn="ctr"/>
              <a:r>
                <a:rPr lang="en-US" sz="1700" b="0" i="0" dirty="0">
                  <a:effectLst/>
                  <a:latin typeface="DM Sans" pitchFamily="2" charset="0"/>
                </a:rPr>
                <a:t>Submit </a:t>
              </a:r>
              <a:r>
                <a:rPr lang="en-US" sz="1700" b="0" i="0" dirty="0" err="1">
                  <a:effectLst/>
                  <a:latin typeface="DM Sans" pitchFamily="2" charset="0"/>
                </a:rPr>
                <a:t>Reqs</a:t>
              </a:r>
              <a:endParaRPr lang="en-US" sz="1700" b="0" i="0" dirty="0">
                <a:effectLst/>
                <a:latin typeface="DM Sans" pitchFamily="2" charset="0"/>
              </a:endParaRPr>
            </a:p>
          </p:txBody>
        </p:sp>
        <p:cxnSp>
          <p:nvCxnSpPr>
            <p:cNvPr id="39" name="Straight Arrow Connector 38">
              <a:extLst>
                <a:ext uri="{FF2B5EF4-FFF2-40B4-BE49-F238E27FC236}">
                  <a16:creationId xmlns:a16="http://schemas.microsoft.com/office/drawing/2014/main" id="{B3A5DFBD-E554-CAB0-B473-268AA35D02DA}"/>
                </a:ext>
              </a:extLst>
            </p:cNvPr>
            <p:cNvCxnSpPr/>
            <p:nvPr/>
          </p:nvCxnSpPr>
          <p:spPr>
            <a:xfrm>
              <a:off x="663949" y="4707389"/>
              <a:ext cx="0" cy="1005840"/>
            </a:xfrm>
            <a:prstGeom prst="straightConnector1">
              <a:avLst/>
            </a:prstGeom>
            <a:ln w="28575">
              <a:tailEnd type="triangle"/>
            </a:ln>
          </p:spPr>
          <p:style>
            <a:lnRef idx="3">
              <a:schemeClr val="accent1"/>
            </a:lnRef>
            <a:fillRef idx="0">
              <a:schemeClr val="accent1"/>
            </a:fillRef>
            <a:effectRef idx="2">
              <a:schemeClr val="accent1"/>
            </a:effectRef>
            <a:fontRef idx="minor">
              <a:schemeClr val="tx1"/>
            </a:fontRef>
          </p:style>
        </p:cxnSp>
        <p:sp>
          <p:nvSpPr>
            <p:cNvPr id="42" name="TextBox 41">
              <a:extLst>
                <a:ext uri="{FF2B5EF4-FFF2-40B4-BE49-F238E27FC236}">
                  <a16:creationId xmlns:a16="http://schemas.microsoft.com/office/drawing/2014/main" id="{F590C2F1-4C7B-A5B0-9CE1-0F834D80C175}"/>
                </a:ext>
              </a:extLst>
            </p:cNvPr>
            <p:cNvSpPr txBox="1"/>
            <p:nvPr/>
          </p:nvSpPr>
          <p:spPr>
            <a:xfrm>
              <a:off x="220612" y="4806123"/>
              <a:ext cx="895958" cy="615553"/>
            </a:xfrm>
            <a:prstGeom prst="rect">
              <a:avLst/>
            </a:prstGeom>
            <a:solidFill>
              <a:srgbClr val="FFFFFF"/>
            </a:solidFill>
          </p:spPr>
          <p:txBody>
            <a:bodyPr wrap="square" rtlCol="0">
              <a:spAutoFit/>
            </a:bodyPr>
            <a:lstStyle/>
            <a:p>
              <a:pPr algn="ctr"/>
              <a:r>
                <a:rPr lang="en-US" sz="1700" dirty="0">
                  <a:latin typeface="DM Sans" pitchFamily="2" charset="0"/>
                </a:rPr>
                <a:t>Check</a:t>
              </a:r>
              <a:r>
                <a:rPr lang="en-US" sz="1700" b="0" i="0" dirty="0">
                  <a:effectLst/>
                  <a:latin typeface="DM Sans" pitchFamily="2" charset="0"/>
                </a:rPr>
                <a:t> </a:t>
              </a:r>
              <a:r>
                <a:rPr lang="en-US" sz="1700" b="0" i="0" dirty="0" err="1">
                  <a:effectLst/>
                  <a:latin typeface="DM Sans" pitchFamily="2" charset="0"/>
                </a:rPr>
                <a:t>Reqs</a:t>
              </a:r>
              <a:endParaRPr lang="en-US" sz="1700" b="0" i="0" dirty="0">
                <a:effectLst/>
                <a:latin typeface="DM Sans" pitchFamily="2" charset="0"/>
              </a:endParaRPr>
            </a:p>
          </p:txBody>
        </p:sp>
        <p:grpSp>
          <p:nvGrpSpPr>
            <p:cNvPr id="63" name="Group 62">
              <a:extLst>
                <a:ext uri="{FF2B5EF4-FFF2-40B4-BE49-F238E27FC236}">
                  <a16:creationId xmlns:a16="http://schemas.microsoft.com/office/drawing/2014/main" id="{03059E8E-5CDA-7028-BF4C-46A91729FDD0}"/>
                </a:ext>
              </a:extLst>
            </p:cNvPr>
            <p:cNvGrpSpPr/>
            <p:nvPr/>
          </p:nvGrpSpPr>
          <p:grpSpPr>
            <a:xfrm>
              <a:off x="1925769" y="5218189"/>
              <a:ext cx="2630905" cy="436275"/>
              <a:chOff x="1957853" y="4817139"/>
              <a:chExt cx="2630905" cy="436275"/>
            </a:xfrm>
          </p:grpSpPr>
          <p:cxnSp>
            <p:nvCxnSpPr>
              <p:cNvPr id="59" name="Straight Connector 58">
                <a:extLst>
                  <a:ext uri="{FF2B5EF4-FFF2-40B4-BE49-F238E27FC236}">
                    <a16:creationId xmlns:a16="http://schemas.microsoft.com/office/drawing/2014/main" id="{4F7560AD-F931-0762-357C-CFA06FD162F1}"/>
                  </a:ext>
                </a:extLst>
              </p:cNvPr>
              <p:cNvCxnSpPr/>
              <p:nvPr/>
            </p:nvCxnSpPr>
            <p:spPr>
              <a:xfrm>
                <a:off x="1969754" y="4817139"/>
                <a:ext cx="2560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81D94D1-7607-EBCB-B0AD-D30E40DD41CA}"/>
                  </a:ext>
                </a:extLst>
              </p:cNvPr>
              <p:cNvCxnSpPr/>
              <p:nvPr/>
            </p:nvCxnSpPr>
            <p:spPr>
              <a:xfrm>
                <a:off x="1969753" y="5253414"/>
                <a:ext cx="2560320"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87614B6-BB0E-CFEE-99D5-DEAA1F100CCC}"/>
                  </a:ext>
                </a:extLst>
              </p:cNvPr>
              <p:cNvSpPr txBox="1"/>
              <p:nvPr/>
            </p:nvSpPr>
            <p:spPr>
              <a:xfrm>
                <a:off x="1957853" y="4880067"/>
                <a:ext cx="2630905" cy="369317"/>
              </a:xfrm>
              <a:prstGeom prst="rect">
                <a:avLst/>
              </a:prstGeom>
              <a:noFill/>
            </p:spPr>
            <p:txBody>
              <a:bodyPr wrap="square">
                <a:spAutoFit/>
              </a:bodyPr>
              <a:lstStyle/>
              <a:p>
                <a:r>
                  <a:rPr lang="en-US" b="0" i="0" dirty="0">
                    <a:effectLst/>
                    <a:latin typeface="DM Sans" pitchFamily="2" charset="0"/>
                  </a:rPr>
                  <a:t>Requirement Database</a:t>
                </a:r>
                <a:endParaRPr lang="en-US" dirty="0"/>
              </a:p>
            </p:txBody>
          </p:sp>
        </p:grpSp>
        <p:cxnSp>
          <p:nvCxnSpPr>
            <p:cNvPr id="66" name="Connector: Elbow 65">
              <a:extLst>
                <a:ext uri="{FF2B5EF4-FFF2-40B4-BE49-F238E27FC236}">
                  <a16:creationId xmlns:a16="http://schemas.microsoft.com/office/drawing/2014/main" id="{2A9629B9-80A9-3C44-2D97-C2BF606AD22A}"/>
                </a:ext>
              </a:extLst>
            </p:cNvPr>
            <p:cNvCxnSpPr>
              <a:cxnSpLocks/>
              <a:stCxn id="20" idx="3"/>
              <a:endCxn id="62" idx="2"/>
            </p:cNvCxnSpPr>
            <p:nvPr/>
          </p:nvCxnSpPr>
          <p:spPr>
            <a:xfrm flipV="1">
              <a:off x="1761229" y="5650434"/>
              <a:ext cx="1479993" cy="614800"/>
            </a:xfrm>
            <a:prstGeom prst="bentConnector2">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43" name="TextBox 42">
              <a:extLst>
                <a:ext uri="{FF2B5EF4-FFF2-40B4-BE49-F238E27FC236}">
                  <a16:creationId xmlns:a16="http://schemas.microsoft.com/office/drawing/2014/main" id="{54DA66CD-9131-E4AE-98D3-DA4B130D3464}"/>
                </a:ext>
              </a:extLst>
            </p:cNvPr>
            <p:cNvSpPr txBox="1"/>
            <p:nvPr/>
          </p:nvSpPr>
          <p:spPr>
            <a:xfrm>
              <a:off x="2016677" y="5959333"/>
              <a:ext cx="1072656" cy="615553"/>
            </a:xfrm>
            <a:prstGeom prst="rect">
              <a:avLst/>
            </a:prstGeom>
            <a:solidFill>
              <a:srgbClr val="FFFFFF"/>
            </a:solidFill>
          </p:spPr>
          <p:txBody>
            <a:bodyPr wrap="square" rtlCol="0">
              <a:spAutoFit/>
            </a:bodyPr>
            <a:lstStyle/>
            <a:p>
              <a:pPr algn="ctr"/>
              <a:r>
                <a:rPr lang="en-US" sz="1700" dirty="0">
                  <a:latin typeface="DM Sans" pitchFamily="2" charset="0"/>
                </a:rPr>
                <a:t>Validate </a:t>
              </a:r>
              <a:r>
                <a:rPr lang="en-US" sz="1700" b="0" i="0" dirty="0" err="1">
                  <a:effectLst/>
                  <a:latin typeface="DM Sans" pitchFamily="2" charset="0"/>
                </a:rPr>
                <a:t>Reqs</a:t>
              </a:r>
              <a:endParaRPr lang="en-US" sz="1700" b="0" i="0" dirty="0">
                <a:effectLst/>
                <a:latin typeface="DM Sans" pitchFamily="2" charset="0"/>
              </a:endParaRPr>
            </a:p>
          </p:txBody>
        </p:sp>
        <p:cxnSp>
          <p:nvCxnSpPr>
            <p:cNvPr id="77" name="Connector: Elbow 76">
              <a:extLst>
                <a:ext uri="{FF2B5EF4-FFF2-40B4-BE49-F238E27FC236}">
                  <a16:creationId xmlns:a16="http://schemas.microsoft.com/office/drawing/2014/main" id="{66103DAC-358C-68D8-7161-180FB5FBCC6F}"/>
                </a:ext>
              </a:extLst>
            </p:cNvPr>
            <p:cNvCxnSpPr>
              <a:cxnSpLocks/>
              <a:endCxn id="2" idx="3"/>
            </p:cNvCxnSpPr>
            <p:nvPr/>
          </p:nvCxnSpPr>
          <p:spPr>
            <a:xfrm rot="16200000" flipV="1">
              <a:off x="1966545" y="3945525"/>
              <a:ext cx="1280900" cy="1274480"/>
            </a:xfrm>
            <a:prstGeom prst="bentConnector2">
              <a:avLst/>
            </a:prstGeom>
            <a:ln w="28575">
              <a:tailEnd type="triangle"/>
            </a:ln>
          </p:spPr>
          <p:style>
            <a:lnRef idx="3">
              <a:schemeClr val="accent1"/>
            </a:lnRef>
            <a:fillRef idx="0">
              <a:schemeClr val="accent1"/>
            </a:fillRef>
            <a:effectRef idx="2">
              <a:schemeClr val="accent1"/>
            </a:effectRef>
            <a:fontRef idx="minor">
              <a:schemeClr val="tx1"/>
            </a:fontRef>
          </p:style>
        </p:cxnSp>
        <p:cxnSp>
          <p:nvCxnSpPr>
            <p:cNvPr id="79" name="Connector: Elbow 78">
              <a:extLst>
                <a:ext uri="{FF2B5EF4-FFF2-40B4-BE49-F238E27FC236}">
                  <a16:creationId xmlns:a16="http://schemas.microsoft.com/office/drawing/2014/main" id="{5D702400-7E56-5126-F4B9-71D97461BBC9}"/>
                </a:ext>
              </a:extLst>
            </p:cNvPr>
            <p:cNvCxnSpPr>
              <a:stCxn id="32" idx="7"/>
              <a:endCxn id="7" idx="1"/>
            </p:cNvCxnSpPr>
            <p:nvPr/>
          </p:nvCxnSpPr>
          <p:spPr>
            <a:xfrm rot="5400000" flipH="1" flipV="1">
              <a:off x="1424400" y="2569981"/>
              <a:ext cx="1045941" cy="618416"/>
            </a:xfrm>
            <a:prstGeom prst="bentConnector2">
              <a:avLst/>
            </a:prstGeom>
            <a:ln w="28575">
              <a:tailEnd type="triangle"/>
            </a:ln>
          </p:spPr>
          <p:style>
            <a:lnRef idx="3">
              <a:schemeClr val="accent1"/>
            </a:lnRef>
            <a:fillRef idx="0">
              <a:schemeClr val="accent1"/>
            </a:fillRef>
            <a:effectRef idx="2">
              <a:schemeClr val="accent1"/>
            </a:effectRef>
            <a:fontRef idx="minor">
              <a:schemeClr val="tx1"/>
            </a:fontRef>
          </p:style>
        </p:cxnSp>
        <p:sp>
          <p:nvSpPr>
            <p:cNvPr id="80" name="TextBox 79">
              <a:extLst>
                <a:ext uri="{FF2B5EF4-FFF2-40B4-BE49-F238E27FC236}">
                  <a16:creationId xmlns:a16="http://schemas.microsoft.com/office/drawing/2014/main" id="{5377C2EB-0051-149C-B4A3-37D970CB55B7}"/>
                </a:ext>
              </a:extLst>
            </p:cNvPr>
            <p:cNvSpPr txBox="1"/>
            <p:nvPr/>
          </p:nvSpPr>
          <p:spPr>
            <a:xfrm>
              <a:off x="1223139" y="2535377"/>
              <a:ext cx="1072656" cy="615553"/>
            </a:xfrm>
            <a:prstGeom prst="rect">
              <a:avLst/>
            </a:prstGeom>
            <a:solidFill>
              <a:srgbClr val="FFFFFF"/>
            </a:solidFill>
          </p:spPr>
          <p:txBody>
            <a:bodyPr wrap="square" rtlCol="0">
              <a:spAutoFit/>
            </a:bodyPr>
            <a:lstStyle/>
            <a:p>
              <a:pPr algn="ctr"/>
              <a:r>
                <a:rPr lang="en-US" sz="1700" b="0" i="0" dirty="0">
                  <a:effectLst/>
                  <a:latin typeface="DM Sans" pitchFamily="2" charset="0"/>
                </a:rPr>
                <a:t>Query </a:t>
              </a:r>
              <a:r>
                <a:rPr lang="en-US" sz="1700" b="0" i="0" dirty="0" err="1">
                  <a:effectLst/>
                  <a:latin typeface="DM Sans" pitchFamily="2" charset="0"/>
                </a:rPr>
                <a:t>Reqs</a:t>
              </a:r>
              <a:endParaRPr lang="en-US" sz="1700" b="0" i="0" dirty="0">
                <a:effectLst/>
                <a:latin typeface="DM Sans" pitchFamily="2" charset="0"/>
              </a:endParaRPr>
            </a:p>
          </p:txBody>
        </p:sp>
        <p:cxnSp>
          <p:nvCxnSpPr>
            <p:cNvPr id="93" name="Connector: Elbow 92">
              <a:extLst>
                <a:ext uri="{FF2B5EF4-FFF2-40B4-BE49-F238E27FC236}">
                  <a16:creationId xmlns:a16="http://schemas.microsoft.com/office/drawing/2014/main" id="{B57E477C-DB58-C710-1A90-FC8A83EED827}"/>
                </a:ext>
              </a:extLst>
            </p:cNvPr>
            <p:cNvCxnSpPr>
              <a:cxnSpLocks/>
              <a:stCxn id="7" idx="3"/>
            </p:cNvCxnSpPr>
            <p:nvPr/>
          </p:nvCxnSpPr>
          <p:spPr>
            <a:xfrm flipV="1">
              <a:off x="3844747" y="1556834"/>
              <a:ext cx="1876120" cy="799384"/>
            </a:xfrm>
            <a:prstGeom prst="bentConnector3">
              <a:avLst>
                <a:gd name="adj1" fmla="val 50000"/>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99" name="Connector: Elbow 98">
              <a:extLst>
                <a:ext uri="{FF2B5EF4-FFF2-40B4-BE49-F238E27FC236}">
                  <a16:creationId xmlns:a16="http://schemas.microsoft.com/office/drawing/2014/main" id="{C114B510-DB86-0B85-5C88-9BE6C5967A3B}"/>
                </a:ext>
              </a:extLst>
            </p:cNvPr>
            <p:cNvCxnSpPr>
              <a:cxnSpLocks/>
              <a:stCxn id="22" idx="3"/>
              <a:endCxn id="17" idx="1"/>
            </p:cNvCxnSpPr>
            <p:nvPr/>
          </p:nvCxnSpPr>
          <p:spPr>
            <a:xfrm flipV="1">
              <a:off x="8526804" y="4044078"/>
              <a:ext cx="1692449" cy="630908"/>
            </a:xfrm>
            <a:prstGeom prst="bentConnector3">
              <a:avLst>
                <a:gd name="adj1" fmla="val 50000"/>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04" name="Connector: Elbow 103">
              <a:extLst>
                <a:ext uri="{FF2B5EF4-FFF2-40B4-BE49-F238E27FC236}">
                  <a16:creationId xmlns:a16="http://schemas.microsoft.com/office/drawing/2014/main" id="{F0B592CA-A122-C6E3-4A83-F0E1F2258C75}"/>
                </a:ext>
              </a:extLst>
            </p:cNvPr>
            <p:cNvCxnSpPr>
              <a:stCxn id="16" idx="4"/>
              <a:endCxn id="23" idx="3"/>
            </p:cNvCxnSpPr>
            <p:nvPr/>
          </p:nvCxnSpPr>
          <p:spPr>
            <a:xfrm rot="5400000">
              <a:off x="8682769" y="3738708"/>
              <a:ext cx="1444396" cy="3406088"/>
            </a:xfrm>
            <a:prstGeom prst="bentConnector2">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06" name="Connector: Elbow 105">
              <a:extLst>
                <a:ext uri="{FF2B5EF4-FFF2-40B4-BE49-F238E27FC236}">
                  <a16:creationId xmlns:a16="http://schemas.microsoft.com/office/drawing/2014/main" id="{0BD705F4-68B2-38AD-0447-C69702F9FE8A}"/>
                </a:ext>
              </a:extLst>
            </p:cNvPr>
            <p:cNvCxnSpPr>
              <a:cxnSpLocks/>
              <a:endCxn id="3" idx="3"/>
            </p:cNvCxnSpPr>
            <p:nvPr/>
          </p:nvCxnSpPr>
          <p:spPr>
            <a:xfrm rot="16200000" flipV="1">
              <a:off x="1494089" y="1698896"/>
              <a:ext cx="4176093" cy="3641811"/>
            </a:xfrm>
            <a:prstGeom prst="bentConnector2">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09" name="Connector: Elbow 108">
              <a:extLst>
                <a:ext uri="{FF2B5EF4-FFF2-40B4-BE49-F238E27FC236}">
                  <a16:creationId xmlns:a16="http://schemas.microsoft.com/office/drawing/2014/main" id="{7BC14943-770B-4D49-EEE8-B1809F5F9F74}"/>
                </a:ext>
              </a:extLst>
            </p:cNvPr>
            <p:cNvCxnSpPr>
              <a:cxnSpLocks/>
              <a:stCxn id="21" idx="2"/>
              <a:endCxn id="13" idx="4"/>
            </p:cNvCxnSpPr>
            <p:nvPr/>
          </p:nvCxnSpPr>
          <p:spPr>
            <a:xfrm rot="16200000" flipH="1">
              <a:off x="8693616" y="455362"/>
              <a:ext cx="57937" cy="3358158"/>
            </a:xfrm>
            <a:prstGeom prst="bentConnector3">
              <a:avLst>
                <a:gd name="adj1" fmla="val 494567"/>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11" name="Connector: Elbow 110">
              <a:extLst>
                <a:ext uri="{FF2B5EF4-FFF2-40B4-BE49-F238E27FC236}">
                  <a16:creationId xmlns:a16="http://schemas.microsoft.com/office/drawing/2014/main" id="{06453EFE-E072-7976-749C-D7F54EDCDB0D}"/>
                </a:ext>
              </a:extLst>
            </p:cNvPr>
            <p:cNvCxnSpPr>
              <a:stCxn id="14" idx="3"/>
              <a:endCxn id="22" idx="0"/>
            </p:cNvCxnSpPr>
            <p:nvPr/>
          </p:nvCxnSpPr>
          <p:spPr>
            <a:xfrm flipH="1">
              <a:off x="7159003" y="1497352"/>
              <a:ext cx="4101500" cy="2628994"/>
            </a:xfrm>
            <a:prstGeom prst="bentConnector4">
              <a:avLst>
                <a:gd name="adj1" fmla="val -5574"/>
                <a:gd name="adj2" fmla="val 58429"/>
              </a:avLst>
            </a:prstGeom>
            <a:ln w="38100">
              <a:tailEnd type="triangle"/>
            </a:ln>
          </p:spPr>
          <p:style>
            <a:lnRef idx="3">
              <a:schemeClr val="accent1"/>
            </a:lnRef>
            <a:fillRef idx="0">
              <a:schemeClr val="accent1"/>
            </a:fillRef>
            <a:effectRef idx="2">
              <a:schemeClr val="accent1"/>
            </a:effectRef>
            <a:fontRef idx="minor">
              <a:schemeClr val="tx1"/>
            </a:fontRef>
          </p:style>
        </p:cxnSp>
        <p:grpSp>
          <p:nvGrpSpPr>
            <p:cNvPr id="112" name="Group 111">
              <a:extLst>
                <a:ext uri="{FF2B5EF4-FFF2-40B4-BE49-F238E27FC236}">
                  <a16:creationId xmlns:a16="http://schemas.microsoft.com/office/drawing/2014/main" id="{E23E3259-EDA1-BBAF-4432-C17C97196126}"/>
                </a:ext>
              </a:extLst>
            </p:cNvPr>
            <p:cNvGrpSpPr/>
            <p:nvPr/>
          </p:nvGrpSpPr>
          <p:grpSpPr>
            <a:xfrm>
              <a:off x="4157560" y="3324549"/>
              <a:ext cx="1787183" cy="369317"/>
              <a:chOff x="1957853" y="4880067"/>
              <a:chExt cx="2630905" cy="369317"/>
            </a:xfrm>
          </p:grpSpPr>
          <p:cxnSp>
            <p:nvCxnSpPr>
              <p:cNvPr id="114" name="Straight Connector 113">
                <a:extLst>
                  <a:ext uri="{FF2B5EF4-FFF2-40B4-BE49-F238E27FC236}">
                    <a16:creationId xmlns:a16="http://schemas.microsoft.com/office/drawing/2014/main" id="{1FEED3B9-DFA9-67BA-FEFB-0CB7F643ECE2}"/>
                  </a:ext>
                </a:extLst>
              </p:cNvPr>
              <p:cNvCxnSpPr/>
              <p:nvPr/>
            </p:nvCxnSpPr>
            <p:spPr>
              <a:xfrm>
                <a:off x="1969753" y="5249384"/>
                <a:ext cx="2560319" cy="0"/>
              </a:xfrm>
              <a:prstGeom prst="line">
                <a:avLst/>
              </a:prstGeom>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BE2C5151-0FD6-AE4C-7264-86CFE9DCF243}"/>
                  </a:ext>
                </a:extLst>
              </p:cNvPr>
              <p:cNvSpPr txBox="1"/>
              <p:nvPr/>
            </p:nvSpPr>
            <p:spPr>
              <a:xfrm>
                <a:off x="1957853" y="4880067"/>
                <a:ext cx="2630905" cy="369317"/>
              </a:xfrm>
              <a:prstGeom prst="rect">
                <a:avLst/>
              </a:prstGeom>
              <a:solidFill>
                <a:schemeClr val="bg1"/>
              </a:solidFill>
            </p:spPr>
            <p:txBody>
              <a:bodyPr wrap="square">
                <a:spAutoFit/>
              </a:bodyPr>
              <a:lstStyle/>
              <a:p>
                <a:r>
                  <a:rPr lang="en-US" b="0" i="0" dirty="0">
                    <a:effectLst/>
                    <a:latin typeface="DM Sans" pitchFamily="2" charset="0"/>
                  </a:rPr>
                  <a:t>Cloud Storage</a:t>
                </a:r>
                <a:endParaRPr lang="en-US" dirty="0"/>
              </a:p>
            </p:txBody>
          </p:sp>
          <p:cxnSp>
            <p:nvCxnSpPr>
              <p:cNvPr id="113" name="Straight Connector 112">
                <a:extLst>
                  <a:ext uri="{FF2B5EF4-FFF2-40B4-BE49-F238E27FC236}">
                    <a16:creationId xmlns:a16="http://schemas.microsoft.com/office/drawing/2014/main" id="{15BA7DF4-5E24-D501-C172-96CD3D64E29E}"/>
                  </a:ext>
                </a:extLst>
              </p:cNvPr>
              <p:cNvCxnSpPr/>
              <p:nvPr/>
            </p:nvCxnSpPr>
            <p:spPr>
              <a:xfrm>
                <a:off x="1969753" y="4880067"/>
                <a:ext cx="256031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0" name="Group 119">
              <a:extLst>
                <a:ext uri="{FF2B5EF4-FFF2-40B4-BE49-F238E27FC236}">
                  <a16:creationId xmlns:a16="http://schemas.microsoft.com/office/drawing/2014/main" id="{C075BCE9-BE6C-5D51-0B96-9BDDE177EF96}"/>
                </a:ext>
              </a:extLst>
            </p:cNvPr>
            <p:cNvGrpSpPr/>
            <p:nvPr/>
          </p:nvGrpSpPr>
          <p:grpSpPr>
            <a:xfrm>
              <a:off x="9268911" y="5318458"/>
              <a:ext cx="2865798" cy="392063"/>
              <a:chOff x="1969753" y="4864738"/>
              <a:chExt cx="2865798" cy="392063"/>
            </a:xfrm>
          </p:grpSpPr>
          <p:cxnSp>
            <p:nvCxnSpPr>
              <p:cNvPr id="121" name="Straight Connector 120">
                <a:extLst>
                  <a:ext uri="{FF2B5EF4-FFF2-40B4-BE49-F238E27FC236}">
                    <a16:creationId xmlns:a16="http://schemas.microsoft.com/office/drawing/2014/main" id="{16C566E5-6CF3-3AF0-C96B-D182DF307E1D}"/>
                  </a:ext>
                </a:extLst>
              </p:cNvPr>
              <p:cNvCxnSpPr/>
              <p:nvPr/>
            </p:nvCxnSpPr>
            <p:spPr>
              <a:xfrm>
                <a:off x="1969754" y="4864738"/>
                <a:ext cx="2560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7A84994-C1F6-58C4-1C49-3DC45FAC1525}"/>
                  </a:ext>
                </a:extLst>
              </p:cNvPr>
              <p:cNvCxnSpPr/>
              <p:nvPr/>
            </p:nvCxnSpPr>
            <p:spPr>
              <a:xfrm>
                <a:off x="1969753" y="5256801"/>
                <a:ext cx="2560320" cy="0"/>
              </a:xfrm>
              <a:prstGeom prst="line">
                <a:avLst/>
              </a:prstGeom>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5102B8B8-4FA9-573B-F567-89A833276138}"/>
                  </a:ext>
                </a:extLst>
              </p:cNvPr>
              <p:cNvSpPr txBox="1"/>
              <p:nvPr/>
            </p:nvSpPr>
            <p:spPr>
              <a:xfrm>
                <a:off x="2204646" y="4883440"/>
                <a:ext cx="2630905" cy="369317"/>
              </a:xfrm>
              <a:prstGeom prst="rect">
                <a:avLst/>
              </a:prstGeom>
              <a:solidFill>
                <a:schemeClr val="bg1"/>
              </a:solidFill>
            </p:spPr>
            <p:txBody>
              <a:bodyPr wrap="square">
                <a:spAutoFit/>
              </a:bodyPr>
              <a:lstStyle/>
              <a:p>
                <a:r>
                  <a:rPr lang="en-US" b="0" i="0" dirty="0">
                    <a:effectLst/>
                    <a:latin typeface="DM Sans" pitchFamily="2" charset="0"/>
                  </a:rPr>
                  <a:t>Maintainer Database</a:t>
                </a:r>
                <a:endParaRPr lang="en-US" dirty="0"/>
              </a:p>
            </p:txBody>
          </p:sp>
        </p:grpSp>
        <p:grpSp>
          <p:nvGrpSpPr>
            <p:cNvPr id="125" name="Group 124">
              <a:extLst>
                <a:ext uri="{FF2B5EF4-FFF2-40B4-BE49-F238E27FC236}">
                  <a16:creationId xmlns:a16="http://schemas.microsoft.com/office/drawing/2014/main" id="{AF53C7DA-C252-6A6B-A1D4-F7107FFDBD04}"/>
                </a:ext>
              </a:extLst>
            </p:cNvPr>
            <p:cNvGrpSpPr/>
            <p:nvPr/>
          </p:nvGrpSpPr>
          <p:grpSpPr>
            <a:xfrm>
              <a:off x="6244325" y="3348762"/>
              <a:ext cx="2630905" cy="369317"/>
              <a:chOff x="1957853" y="4880067"/>
              <a:chExt cx="2630905" cy="369317"/>
            </a:xfrm>
          </p:grpSpPr>
          <p:cxnSp>
            <p:nvCxnSpPr>
              <p:cNvPr id="127" name="Straight Connector 126">
                <a:extLst>
                  <a:ext uri="{FF2B5EF4-FFF2-40B4-BE49-F238E27FC236}">
                    <a16:creationId xmlns:a16="http://schemas.microsoft.com/office/drawing/2014/main" id="{15D3B96B-F454-FEB9-777F-43DDADED8BED}"/>
                  </a:ext>
                </a:extLst>
              </p:cNvPr>
              <p:cNvCxnSpPr/>
              <p:nvPr/>
            </p:nvCxnSpPr>
            <p:spPr>
              <a:xfrm>
                <a:off x="1969753" y="5249384"/>
                <a:ext cx="2560320" cy="0"/>
              </a:xfrm>
              <a:prstGeom prst="line">
                <a:avLst/>
              </a:prstGeom>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B1B6D545-C82C-08C6-15EC-C1499DEF2C10}"/>
                  </a:ext>
                </a:extLst>
              </p:cNvPr>
              <p:cNvSpPr txBox="1"/>
              <p:nvPr/>
            </p:nvSpPr>
            <p:spPr>
              <a:xfrm>
                <a:off x="1957853" y="4880067"/>
                <a:ext cx="2630905" cy="369317"/>
              </a:xfrm>
              <a:prstGeom prst="rect">
                <a:avLst/>
              </a:prstGeom>
              <a:solidFill>
                <a:schemeClr val="bg1"/>
              </a:solidFill>
            </p:spPr>
            <p:txBody>
              <a:bodyPr wrap="square">
                <a:spAutoFit/>
              </a:bodyPr>
              <a:lstStyle/>
              <a:p>
                <a:r>
                  <a:rPr lang="en-US" b="0" i="0" dirty="0">
                    <a:effectLst/>
                    <a:latin typeface="DM Sans" pitchFamily="2" charset="0"/>
                  </a:rPr>
                  <a:t>Deployment Storage</a:t>
                </a:r>
                <a:endParaRPr lang="en-US" dirty="0"/>
              </a:p>
            </p:txBody>
          </p:sp>
          <p:cxnSp>
            <p:nvCxnSpPr>
              <p:cNvPr id="126" name="Straight Connector 125">
                <a:extLst>
                  <a:ext uri="{FF2B5EF4-FFF2-40B4-BE49-F238E27FC236}">
                    <a16:creationId xmlns:a16="http://schemas.microsoft.com/office/drawing/2014/main" id="{7D63D581-B990-1C4D-79EA-DAA9C19091AA}"/>
                  </a:ext>
                </a:extLst>
              </p:cNvPr>
              <p:cNvCxnSpPr/>
              <p:nvPr/>
            </p:nvCxnSpPr>
            <p:spPr>
              <a:xfrm>
                <a:off x="1969753" y="4880067"/>
                <a:ext cx="256032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4" name="TextBox 133">
              <a:extLst>
                <a:ext uri="{FF2B5EF4-FFF2-40B4-BE49-F238E27FC236}">
                  <a16:creationId xmlns:a16="http://schemas.microsoft.com/office/drawing/2014/main" id="{6ABE8678-5441-F196-B9A9-5BA2FDBD635D}"/>
                </a:ext>
              </a:extLst>
            </p:cNvPr>
            <p:cNvSpPr txBox="1"/>
            <p:nvPr/>
          </p:nvSpPr>
          <p:spPr>
            <a:xfrm>
              <a:off x="3987015" y="2089711"/>
              <a:ext cx="1072656" cy="615553"/>
            </a:xfrm>
            <a:prstGeom prst="rect">
              <a:avLst/>
            </a:prstGeom>
            <a:solidFill>
              <a:srgbClr val="FFFFFF"/>
            </a:solidFill>
          </p:spPr>
          <p:txBody>
            <a:bodyPr wrap="square" rtlCol="0">
              <a:spAutoFit/>
            </a:bodyPr>
            <a:lstStyle/>
            <a:p>
              <a:pPr algn="ctr"/>
              <a:r>
                <a:rPr lang="en-US" sz="1700" b="0" i="0" dirty="0">
                  <a:effectLst/>
                  <a:latin typeface="DM Sans" pitchFamily="2" charset="0"/>
                </a:rPr>
                <a:t>Query </a:t>
              </a:r>
              <a:r>
                <a:rPr lang="en-US" sz="1700" b="0" i="0" dirty="0" err="1">
                  <a:effectLst/>
                  <a:latin typeface="DM Sans" pitchFamily="2" charset="0"/>
                </a:rPr>
                <a:t>IaC</a:t>
              </a:r>
              <a:endParaRPr lang="en-US" sz="1700" b="0" i="0" dirty="0">
                <a:effectLst/>
                <a:latin typeface="DM Sans" pitchFamily="2" charset="0"/>
              </a:endParaRPr>
            </a:p>
          </p:txBody>
        </p:sp>
        <p:sp>
          <p:nvSpPr>
            <p:cNvPr id="135" name="TextBox 134">
              <a:extLst>
                <a:ext uri="{FF2B5EF4-FFF2-40B4-BE49-F238E27FC236}">
                  <a16:creationId xmlns:a16="http://schemas.microsoft.com/office/drawing/2014/main" id="{BD503985-6A11-0701-8D80-81884C34F47C}"/>
                </a:ext>
              </a:extLst>
            </p:cNvPr>
            <p:cNvSpPr txBox="1"/>
            <p:nvPr/>
          </p:nvSpPr>
          <p:spPr>
            <a:xfrm>
              <a:off x="8673425" y="2033052"/>
              <a:ext cx="1072656" cy="615553"/>
            </a:xfrm>
            <a:prstGeom prst="rect">
              <a:avLst/>
            </a:prstGeom>
            <a:solidFill>
              <a:srgbClr val="FFFFFF"/>
            </a:solidFill>
          </p:spPr>
          <p:txBody>
            <a:bodyPr wrap="square" rtlCol="0">
              <a:spAutoFit/>
            </a:bodyPr>
            <a:lstStyle/>
            <a:p>
              <a:pPr algn="ctr"/>
              <a:r>
                <a:rPr lang="en-US" sz="1700" b="0" i="0" dirty="0">
                  <a:effectLst/>
                  <a:latin typeface="DM Sans" pitchFamily="2" charset="0"/>
                </a:rPr>
                <a:t>Provide </a:t>
              </a:r>
              <a:r>
                <a:rPr lang="en-US" sz="1700" b="0" i="0" dirty="0" err="1">
                  <a:effectLst/>
                  <a:latin typeface="DM Sans" pitchFamily="2" charset="0"/>
                </a:rPr>
                <a:t>IaC</a:t>
              </a:r>
              <a:endParaRPr lang="en-US" sz="1700" b="0" i="0" dirty="0">
                <a:effectLst/>
                <a:latin typeface="DM Sans" pitchFamily="2" charset="0"/>
              </a:endParaRPr>
            </a:p>
          </p:txBody>
        </p:sp>
        <p:sp>
          <p:nvSpPr>
            <p:cNvPr id="141" name="TextBox 140">
              <a:extLst>
                <a:ext uri="{FF2B5EF4-FFF2-40B4-BE49-F238E27FC236}">
                  <a16:creationId xmlns:a16="http://schemas.microsoft.com/office/drawing/2014/main" id="{A83A26A3-5EE0-17B8-F2E9-013347E77D4D}"/>
                </a:ext>
              </a:extLst>
            </p:cNvPr>
            <p:cNvSpPr txBox="1"/>
            <p:nvPr/>
          </p:nvSpPr>
          <p:spPr>
            <a:xfrm>
              <a:off x="10504077" y="2216520"/>
              <a:ext cx="1659452" cy="615553"/>
            </a:xfrm>
            <a:prstGeom prst="rect">
              <a:avLst/>
            </a:prstGeom>
            <a:solidFill>
              <a:srgbClr val="FFFFFF"/>
            </a:solidFill>
          </p:spPr>
          <p:txBody>
            <a:bodyPr wrap="square" rtlCol="0">
              <a:spAutoFit/>
            </a:bodyPr>
            <a:lstStyle/>
            <a:p>
              <a:pPr algn="ctr"/>
              <a:r>
                <a:rPr lang="en-US" sz="1700" b="0" i="0" dirty="0">
                  <a:effectLst/>
                  <a:latin typeface="DM Sans" pitchFamily="2" charset="0"/>
                </a:rPr>
                <a:t>Deployment Code</a:t>
              </a:r>
            </a:p>
          </p:txBody>
        </p:sp>
        <p:sp>
          <p:nvSpPr>
            <p:cNvPr id="142" name="TextBox 141">
              <a:extLst>
                <a:ext uri="{FF2B5EF4-FFF2-40B4-BE49-F238E27FC236}">
                  <a16:creationId xmlns:a16="http://schemas.microsoft.com/office/drawing/2014/main" id="{56550230-999D-52A1-E4B1-842FFE77CA22}"/>
                </a:ext>
              </a:extLst>
            </p:cNvPr>
            <p:cNvSpPr txBox="1"/>
            <p:nvPr/>
          </p:nvSpPr>
          <p:spPr>
            <a:xfrm>
              <a:off x="8778532" y="4183110"/>
              <a:ext cx="1038875" cy="877163"/>
            </a:xfrm>
            <a:prstGeom prst="rect">
              <a:avLst/>
            </a:prstGeom>
            <a:solidFill>
              <a:srgbClr val="FFFFFF"/>
            </a:solidFill>
          </p:spPr>
          <p:txBody>
            <a:bodyPr wrap="square" rtlCol="0">
              <a:spAutoFit/>
            </a:bodyPr>
            <a:lstStyle/>
            <a:p>
              <a:pPr algn="ctr"/>
              <a:r>
                <a:rPr lang="en-US" sz="1700" b="0" i="0" dirty="0">
                  <a:effectLst/>
                  <a:latin typeface="DM Sans" pitchFamily="2" charset="0"/>
                </a:rPr>
                <a:t>Logs and reports</a:t>
              </a:r>
            </a:p>
          </p:txBody>
        </p:sp>
        <p:sp>
          <p:nvSpPr>
            <p:cNvPr id="143" name="TextBox 142">
              <a:extLst>
                <a:ext uri="{FF2B5EF4-FFF2-40B4-BE49-F238E27FC236}">
                  <a16:creationId xmlns:a16="http://schemas.microsoft.com/office/drawing/2014/main" id="{4F26FB7B-68E4-1259-08E4-4AF78110CE9D}"/>
                </a:ext>
              </a:extLst>
            </p:cNvPr>
            <p:cNvSpPr txBox="1"/>
            <p:nvPr/>
          </p:nvSpPr>
          <p:spPr>
            <a:xfrm>
              <a:off x="8163066" y="5887594"/>
              <a:ext cx="1846818" cy="877163"/>
            </a:xfrm>
            <a:prstGeom prst="rect">
              <a:avLst/>
            </a:prstGeom>
            <a:solidFill>
              <a:srgbClr val="FFFFFF"/>
            </a:solidFill>
          </p:spPr>
          <p:txBody>
            <a:bodyPr wrap="square" rtlCol="0">
              <a:spAutoFit/>
            </a:bodyPr>
            <a:lstStyle/>
            <a:p>
              <a:pPr algn="ctr"/>
              <a:r>
                <a:rPr lang="en-US" sz="1700" b="0" i="0" dirty="0">
                  <a:effectLst/>
                  <a:latin typeface="DM Sans" pitchFamily="2" charset="0"/>
                </a:rPr>
                <a:t>Cloud </a:t>
              </a:r>
            </a:p>
            <a:p>
              <a:pPr algn="ctr"/>
              <a:r>
                <a:rPr lang="en-US" sz="1700" b="0" i="0" dirty="0">
                  <a:effectLst/>
                  <a:latin typeface="DM Sans" pitchFamily="2" charset="0"/>
                </a:rPr>
                <a:t>Configurable Software</a:t>
              </a:r>
            </a:p>
          </p:txBody>
        </p:sp>
      </p:grpSp>
    </p:spTree>
    <p:extLst>
      <p:ext uri="{BB962C8B-B14F-4D97-AF65-F5344CB8AC3E}">
        <p14:creationId xmlns:p14="http://schemas.microsoft.com/office/powerpoint/2010/main" val="24777259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380071-0250-C535-55E3-840D85A9B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69" y="200787"/>
            <a:ext cx="3836748" cy="731520"/>
          </a:xfrm>
          <a:prstGeom prst="rect">
            <a:avLst/>
          </a:prstGeom>
        </p:spPr>
      </p:pic>
      <p:sp>
        <p:nvSpPr>
          <p:cNvPr id="11" name="TextBox 10">
            <a:extLst>
              <a:ext uri="{FF2B5EF4-FFF2-40B4-BE49-F238E27FC236}">
                <a16:creationId xmlns:a16="http://schemas.microsoft.com/office/drawing/2014/main" id="{166BC66C-292B-6157-24C3-3B0EE2422939}"/>
              </a:ext>
            </a:extLst>
          </p:cNvPr>
          <p:cNvSpPr txBox="1"/>
          <p:nvPr/>
        </p:nvSpPr>
        <p:spPr>
          <a:xfrm>
            <a:off x="3048000" y="1033249"/>
            <a:ext cx="6096000" cy="523220"/>
          </a:xfrm>
          <a:prstGeom prst="rect">
            <a:avLst/>
          </a:prstGeom>
          <a:noFill/>
        </p:spPr>
        <p:txBody>
          <a:bodyPr wrap="square">
            <a:spAutoFit/>
          </a:bodyPr>
          <a:lstStyle/>
          <a:p>
            <a:pPr algn="ctr"/>
            <a:r>
              <a:rPr lang="en-US" sz="2800" b="1" i="0" u="none" strike="noStrike" dirty="0">
                <a:solidFill>
                  <a:srgbClr val="000000"/>
                </a:solidFill>
                <a:effectLst/>
                <a:latin typeface="DM Sans" pitchFamily="2" charset="0"/>
              </a:rPr>
              <a:t>Test Cases</a:t>
            </a:r>
            <a:endParaRPr lang="en-US" sz="2800" b="1" dirty="0">
              <a:latin typeface="DM Sans" pitchFamily="2" charset="0"/>
            </a:endParaRPr>
          </a:p>
        </p:txBody>
      </p:sp>
      <p:sp>
        <p:nvSpPr>
          <p:cNvPr id="4" name="TextBox 3">
            <a:extLst>
              <a:ext uri="{FF2B5EF4-FFF2-40B4-BE49-F238E27FC236}">
                <a16:creationId xmlns:a16="http://schemas.microsoft.com/office/drawing/2014/main" id="{6B776B60-EC0E-3A3E-2C91-C94F6D40C587}"/>
              </a:ext>
            </a:extLst>
          </p:cNvPr>
          <p:cNvSpPr txBox="1"/>
          <p:nvPr/>
        </p:nvSpPr>
        <p:spPr>
          <a:xfrm>
            <a:off x="318869" y="1578900"/>
            <a:ext cx="12192000" cy="5078313"/>
          </a:xfrm>
          <a:prstGeom prst="rect">
            <a:avLst/>
          </a:prstGeom>
          <a:noFill/>
        </p:spPr>
        <p:txBody>
          <a:bodyPr wrap="square">
            <a:spAutoFit/>
          </a:bodyPr>
          <a:lstStyle/>
          <a:p>
            <a:pPr rtl="0">
              <a:spcBef>
                <a:spcPts val="0"/>
              </a:spcBef>
              <a:spcAft>
                <a:spcPts val="0"/>
              </a:spcAft>
            </a:pPr>
            <a:r>
              <a:rPr lang="en-US" sz="1200" b="0" i="0" u="none" strike="noStrike" dirty="0">
                <a:solidFill>
                  <a:srgbClr val="5D6C79"/>
                </a:solidFill>
                <a:effectLst/>
                <a:latin typeface="Courier New" panose="02070309020205020404" pitchFamily="49" charset="0"/>
              </a:rPr>
              <a:t>// Define the functions that are used in the test cases for project testing.</a:t>
            </a:r>
            <a:endParaRPr lang="en-US" sz="1200" b="0" dirty="0">
              <a:effectLst/>
            </a:endParaRPr>
          </a:p>
          <a:p>
            <a:pPr rtl="0">
              <a:spcBef>
                <a:spcPts val="0"/>
              </a:spcBef>
              <a:spcAft>
                <a:spcPts val="0"/>
              </a:spcAft>
            </a:pPr>
            <a:r>
              <a:rPr lang="en-US" sz="1200" b="1" i="0" u="none" strike="noStrike" dirty="0" err="1">
                <a:solidFill>
                  <a:srgbClr val="9B2393"/>
                </a:solidFill>
                <a:effectLst/>
                <a:latin typeface="Courier New" panose="02070309020205020404" pitchFamily="49" charset="0"/>
              </a:rPr>
              <a:t>fn</a:t>
            </a:r>
            <a:r>
              <a:rPr lang="en-US" sz="1200" b="1" i="0" u="none" strike="noStrike" dirty="0">
                <a:solidFill>
                  <a:srgbClr val="9B2393"/>
                </a:solidFill>
                <a:effectLst/>
                <a:latin typeface="Courier New" panose="02070309020205020404" pitchFamily="49" charset="0"/>
              </a:rPr>
              <a:t> </a:t>
            </a:r>
            <a:r>
              <a:rPr lang="en-US" sz="1200" b="0" i="0" u="none" strike="noStrike" dirty="0" err="1">
                <a:solidFill>
                  <a:srgbClr val="0F68A0"/>
                </a:solidFill>
                <a:effectLst/>
                <a:latin typeface="Courier New" panose="02070309020205020404" pitchFamily="49" charset="0"/>
              </a:rPr>
              <a:t>process_code_configuration_testing_maintenance</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326D74"/>
                </a:solidFill>
                <a:effectLst/>
                <a:latin typeface="Courier New" panose="02070309020205020404" pitchFamily="49" charset="0"/>
              </a:rPr>
              <a:t>code</a:t>
            </a:r>
            <a:r>
              <a:rPr lang="en-US" sz="1200" b="0" i="0" u="none" strike="noStrike" dirty="0">
                <a:solidFill>
                  <a:srgbClr val="000000"/>
                </a:solidFill>
                <a:effectLst/>
                <a:latin typeface="Courier New" panose="02070309020205020404" pitchFamily="49" charset="0"/>
              </a:rPr>
              <a:t>: &amp;</a:t>
            </a:r>
            <a:r>
              <a:rPr lang="en-US" sz="1200" b="1" i="0" u="none" strike="noStrike" dirty="0">
                <a:solidFill>
                  <a:srgbClr val="9B2393"/>
                </a:solidFill>
                <a:effectLst/>
                <a:latin typeface="Courier New" panose="02070309020205020404" pitchFamily="49" charset="0"/>
              </a:rPr>
              <a:t>str</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326D74"/>
                </a:solidFill>
                <a:effectLst/>
                <a:latin typeface="Courier New" panose="02070309020205020404" pitchFamily="49" charset="0"/>
              </a:rPr>
              <a:t>configuration</a:t>
            </a:r>
            <a:r>
              <a:rPr lang="en-US" sz="1200" b="0" i="0" u="none" strike="noStrike" dirty="0">
                <a:solidFill>
                  <a:srgbClr val="000000"/>
                </a:solidFill>
                <a:effectLst/>
                <a:latin typeface="Courier New" panose="02070309020205020404" pitchFamily="49" charset="0"/>
              </a:rPr>
              <a:t>: &amp;</a:t>
            </a:r>
            <a:r>
              <a:rPr lang="en-US" sz="1200" b="1" i="0" u="none" strike="noStrike" dirty="0">
                <a:solidFill>
                  <a:srgbClr val="9B2393"/>
                </a:solidFill>
                <a:effectLst/>
                <a:latin typeface="Courier New" panose="02070309020205020404" pitchFamily="49" charset="0"/>
              </a:rPr>
              <a:t>str</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326D74"/>
                </a:solidFill>
                <a:effectLst/>
                <a:latin typeface="Courier New" panose="02070309020205020404" pitchFamily="49" charset="0"/>
              </a:rPr>
              <a:t>testing</a:t>
            </a:r>
            <a:r>
              <a:rPr lang="en-US" sz="1200" b="0" i="0" u="none" strike="noStrike" dirty="0">
                <a:solidFill>
                  <a:srgbClr val="000000"/>
                </a:solidFill>
                <a:effectLst/>
                <a:latin typeface="Courier New" panose="02070309020205020404" pitchFamily="49" charset="0"/>
              </a:rPr>
              <a:t>: &amp;</a:t>
            </a:r>
            <a:r>
              <a:rPr lang="en-US" sz="1200" b="1" i="0" u="none" strike="noStrike" dirty="0">
                <a:solidFill>
                  <a:srgbClr val="9B2393"/>
                </a:solidFill>
                <a:effectLst/>
                <a:latin typeface="Courier New" panose="02070309020205020404" pitchFamily="49" charset="0"/>
              </a:rPr>
              <a:t>str</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326D74"/>
                </a:solidFill>
                <a:effectLst/>
                <a:latin typeface="Courier New" panose="02070309020205020404" pitchFamily="49" charset="0"/>
              </a:rPr>
              <a:t>maintenance</a:t>
            </a:r>
            <a:r>
              <a:rPr lang="en-US" sz="1200" b="0" i="0" u="none" strike="noStrike" dirty="0">
                <a:solidFill>
                  <a:srgbClr val="000000"/>
                </a:solidFill>
                <a:effectLst/>
                <a:latin typeface="Courier New" panose="02070309020205020404" pitchFamily="49" charset="0"/>
              </a:rPr>
              <a:t>: &amp;</a:t>
            </a:r>
            <a:r>
              <a:rPr lang="en-US" sz="1200" b="1" i="0" u="none" strike="noStrike" dirty="0">
                <a:solidFill>
                  <a:srgbClr val="9B2393"/>
                </a:solidFill>
                <a:effectLst/>
                <a:latin typeface="Courier New" panose="02070309020205020404" pitchFamily="49" charset="0"/>
              </a:rPr>
              <a:t>str</a:t>
            </a:r>
            <a:r>
              <a:rPr lang="en-US" sz="1200" b="0" i="0" u="none" strike="noStrike" dirty="0">
                <a:solidFill>
                  <a:srgbClr val="000000"/>
                </a:solidFill>
                <a:effectLst/>
                <a:latin typeface="Courier New" panose="02070309020205020404" pitchFamily="49" charset="0"/>
              </a:rPr>
              <a:t>) -&gt; Result&lt;(), ()&gt; {</a:t>
            </a:r>
            <a:endParaRPr lang="en-US" sz="1200" b="0" dirty="0">
              <a:effectLst/>
            </a:endParaRPr>
          </a:p>
          <a:p>
            <a:pPr rtl="0">
              <a:spcBef>
                <a:spcPts val="0"/>
              </a:spcBef>
              <a:spcAft>
                <a:spcPts val="0"/>
              </a:spcAft>
            </a:pP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5D6C79"/>
                </a:solidFill>
                <a:effectLst/>
                <a:latin typeface="Courier New" panose="02070309020205020404" pitchFamily="49" charset="0"/>
              </a:rPr>
              <a:t>// This function could be used to process code, configuration, testing, and maintenance</a:t>
            </a:r>
            <a:endParaRPr lang="en-US" sz="1200" b="0" dirty="0">
              <a:effectLst/>
            </a:endParaRPr>
          </a:p>
          <a:p>
            <a:pPr rtl="0">
              <a:spcBef>
                <a:spcPts val="0"/>
              </a:spcBef>
              <a:spcAft>
                <a:spcPts val="0"/>
              </a:spcAft>
            </a:pPr>
            <a:r>
              <a:rPr lang="en-US" sz="1200" b="0" i="0" u="none" strike="noStrike" dirty="0">
                <a:solidFill>
                  <a:srgbClr val="5D6C79"/>
                </a:solidFill>
                <a:effectLst/>
                <a:latin typeface="Courier New" panose="02070309020205020404" pitchFamily="49" charset="0"/>
              </a:rPr>
              <a:t>   // For this example, we'll just return Ok(())</a:t>
            </a:r>
            <a:endParaRPr lang="en-US" sz="1200" b="0" dirty="0">
              <a:effectLst/>
            </a:endParaRPr>
          </a:p>
          <a:p>
            <a:pPr rtl="0">
              <a:spcBef>
                <a:spcPts val="0"/>
              </a:spcBef>
              <a:spcAft>
                <a:spcPts val="0"/>
              </a:spcAft>
            </a:pPr>
            <a:r>
              <a:rPr lang="en-US" sz="1200" b="0" i="0" u="none" strike="noStrike" dirty="0">
                <a:solidFill>
                  <a:srgbClr val="5D6C79"/>
                </a:solidFill>
                <a:effectLst/>
                <a:latin typeface="Courier New" panose="02070309020205020404" pitchFamily="49" charset="0"/>
              </a:rPr>
              <a:t>   </a:t>
            </a:r>
            <a:r>
              <a:rPr lang="en-US" sz="1200" b="0" i="0" u="none" strike="noStrike" dirty="0" err="1">
                <a:solidFill>
                  <a:srgbClr val="DD6718"/>
                </a:solidFill>
                <a:effectLst/>
                <a:latin typeface="Courier New" panose="02070309020205020404" pitchFamily="49" charset="0"/>
              </a:rPr>
              <a:t>println</a:t>
            </a:r>
            <a:r>
              <a:rPr lang="en-US" sz="1200" b="0" i="0" u="none" strike="noStrike" dirty="0">
                <a:solidFill>
                  <a:srgbClr val="DD6718"/>
                </a:solidFill>
                <a:effectLst/>
                <a:latin typeface="Courier New" panose="02070309020205020404" pitchFamily="49" charset="0"/>
              </a:rPr>
              <a:t>!</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C41A16"/>
                </a:solidFill>
                <a:effectLst/>
                <a:latin typeface="Courier New" panose="02070309020205020404" pitchFamily="49" charset="0"/>
              </a:rPr>
              <a:t>"Processing code, configuration, testing, and maintenance..."</a:t>
            </a:r>
            <a:r>
              <a:rPr lang="en-US" sz="1200" b="0" i="0" u="none" strike="noStrike" dirty="0">
                <a:solidFill>
                  <a:srgbClr val="000000"/>
                </a:solidFill>
                <a:effectLst/>
                <a:latin typeface="Courier New" panose="02070309020205020404" pitchFamily="49" charset="0"/>
              </a:rPr>
              <a:t>);</a:t>
            </a:r>
            <a:endParaRPr lang="en-US" sz="1200" b="0" dirty="0">
              <a:effectLst/>
            </a:endParaRPr>
          </a:p>
          <a:p>
            <a:pPr rtl="0">
              <a:spcBef>
                <a:spcPts val="0"/>
              </a:spcBef>
              <a:spcAft>
                <a:spcPts val="0"/>
              </a:spcAft>
            </a:pPr>
            <a:r>
              <a:rPr lang="en-US" sz="1200" b="0" i="0" u="none" strike="noStrike" dirty="0">
                <a:solidFill>
                  <a:srgbClr val="000000"/>
                </a:solidFill>
                <a:effectLst/>
                <a:latin typeface="Courier New" panose="02070309020205020404" pitchFamily="49" charset="0"/>
              </a:rPr>
              <a:t>   Ok(())</a:t>
            </a:r>
            <a:endParaRPr lang="en-US" sz="1200" b="0" dirty="0">
              <a:effectLst/>
            </a:endParaRPr>
          </a:p>
          <a:p>
            <a:pPr rtl="0">
              <a:spcBef>
                <a:spcPts val="0"/>
              </a:spcBef>
              <a:spcAft>
                <a:spcPts val="0"/>
              </a:spcAft>
            </a:pPr>
            <a:r>
              <a:rPr lang="en-US" sz="1200" b="0" i="0" u="none" strike="noStrike" dirty="0">
                <a:solidFill>
                  <a:srgbClr val="000000"/>
                </a:solidFill>
                <a:effectLst/>
                <a:latin typeface="Courier New" panose="02070309020205020404" pitchFamily="49" charset="0"/>
              </a:rPr>
              <a:t>}</a:t>
            </a:r>
            <a:endParaRPr lang="en-US" sz="1200" b="0" dirty="0">
              <a:effectLst/>
            </a:endParaRPr>
          </a:p>
          <a:p>
            <a:pPr rtl="0">
              <a:spcBef>
                <a:spcPts val="0"/>
              </a:spcBef>
              <a:spcAft>
                <a:spcPts val="0"/>
              </a:spcAft>
            </a:pPr>
            <a:r>
              <a:rPr lang="en-US" sz="1200" b="1" i="0" u="none" strike="noStrike" dirty="0" err="1">
                <a:solidFill>
                  <a:srgbClr val="9B2393"/>
                </a:solidFill>
                <a:effectLst/>
                <a:latin typeface="Courier New" panose="02070309020205020404" pitchFamily="49" charset="0"/>
              </a:rPr>
              <a:t>fn</a:t>
            </a:r>
            <a:r>
              <a:rPr lang="en-US" sz="1200" b="1" i="0" u="none" strike="noStrike" dirty="0">
                <a:solidFill>
                  <a:srgbClr val="9B2393"/>
                </a:solidFill>
                <a:effectLst/>
                <a:latin typeface="Courier New" panose="02070309020205020404" pitchFamily="49" charset="0"/>
              </a:rPr>
              <a:t> </a:t>
            </a:r>
            <a:r>
              <a:rPr lang="en-US" sz="1200" b="0" i="0" u="none" strike="noStrike" dirty="0" err="1">
                <a:solidFill>
                  <a:srgbClr val="0F68A0"/>
                </a:solidFill>
                <a:effectLst/>
                <a:latin typeface="Courier New" panose="02070309020205020404" pitchFamily="49" charset="0"/>
              </a:rPr>
              <a:t>provide_deployment_info_and_config</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326D74"/>
                </a:solidFill>
                <a:effectLst/>
                <a:latin typeface="Courier New" panose="02070309020205020404" pitchFamily="49" charset="0"/>
              </a:rPr>
              <a:t>deployment_info</a:t>
            </a:r>
            <a:r>
              <a:rPr lang="en-US" sz="1200" b="0" i="0" u="none" strike="noStrike" dirty="0">
                <a:solidFill>
                  <a:srgbClr val="000000"/>
                </a:solidFill>
                <a:effectLst/>
                <a:latin typeface="Courier New" panose="02070309020205020404" pitchFamily="49" charset="0"/>
              </a:rPr>
              <a:t>: &amp;</a:t>
            </a:r>
            <a:r>
              <a:rPr lang="en-US" sz="1200" b="1" i="0" u="none" strike="noStrike" dirty="0">
                <a:solidFill>
                  <a:srgbClr val="9B2393"/>
                </a:solidFill>
                <a:effectLst/>
                <a:latin typeface="Courier New" panose="02070309020205020404" pitchFamily="49" charset="0"/>
              </a:rPr>
              <a:t>str</a:t>
            </a:r>
            <a:r>
              <a:rPr lang="en-US" sz="1200" b="0" i="0" u="none" strike="noStrike" dirty="0">
                <a:solidFill>
                  <a:srgbClr val="000000"/>
                </a:solidFill>
                <a:effectLst/>
                <a:latin typeface="Courier New" panose="02070309020205020404" pitchFamily="49" charset="0"/>
              </a:rPr>
              <a:t>) -&gt; Result&lt;(), ()&gt; {</a:t>
            </a:r>
            <a:endParaRPr lang="en-US" sz="1200" b="0" dirty="0">
              <a:effectLst/>
            </a:endParaRPr>
          </a:p>
          <a:p>
            <a:pPr rtl="0">
              <a:spcBef>
                <a:spcPts val="0"/>
              </a:spcBef>
              <a:spcAft>
                <a:spcPts val="0"/>
              </a:spcAft>
            </a:pP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5D6C79"/>
                </a:solidFill>
                <a:effectLst/>
                <a:latin typeface="Courier New" panose="02070309020205020404" pitchFamily="49" charset="0"/>
              </a:rPr>
              <a:t>// This function could be used to provide deployment information and configurations</a:t>
            </a:r>
            <a:endParaRPr lang="en-US" sz="1200" b="0" dirty="0">
              <a:effectLst/>
            </a:endParaRPr>
          </a:p>
          <a:p>
            <a:pPr rtl="0">
              <a:spcBef>
                <a:spcPts val="0"/>
              </a:spcBef>
              <a:spcAft>
                <a:spcPts val="0"/>
              </a:spcAft>
            </a:pPr>
            <a:r>
              <a:rPr lang="en-US" sz="1200" b="0" i="0" u="none" strike="noStrike" dirty="0">
                <a:solidFill>
                  <a:srgbClr val="5D6C79"/>
                </a:solidFill>
                <a:effectLst/>
                <a:latin typeface="Courier New" panose="02070309020205020404" pitchFamily="49" charset="0"/>
              </a:rPr>
              <a:t>   // For this example, we'll just return Ok(())</a:t>
            </a:r>
            <a:endParaRPr lang="en-US" sz="1200" b="0" dirty="0">
              <a:effectLst/>
            </a:endParaRPr>
          </a:p>
          <a:p>
            <a:pPr rtl="0">
              <a:spcBef>
                <a:spcPts val="0"/>
              </a:spcBef>
              <a:spcAft>
                <a:spcPts val="0"/>
              </a:spcAft>
            </a:pPr>
            <a:r>
              <a:rPr lang="en-US" sz="1200" b="0" i="0" u="none" strike="noStrike" dirty="0">
                <a:solidFill>
                  <a:srgbClr val="5D6C79"/>
                </a:solidFill>
                <a:effectLst/>
                <a:latin typeface="Courier New" panose="02070309020205020404" pitchFamily="49" charset="0"/>
              </a:rPr>
              <a:t>   </a:t>
            </a:r>
            <a:r>
              <a:rPr lang="en-US" sz="1200" b="0" i="0" u="none" strike="noStrike" dirty="0" err="1">
                <a:solidFill>
                  <a:srgbClr val="DD6718"/>
                </a:solidFill>
                <a:effectLst/>
                <a:latin typeface="Courier New" panose="02070309020205020404" pitchFamily="49" charset="0"/>
              </a:rPr>
              <a:t>println</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C41A16"/>
                </a:solidFill>
                <a:effectLst/>
                <a:latin typeface="Courier New" panose="02070309020205020404" pitchFamily="49" charset="0"/>
              </a:rPr>
              <a:t>"Providing deployment information and configurations..."</a:t>
            </a:r>
            <a:r>
              <a:rPr lang="en-US" sz="1200" b="0" i="0" u="none" strike="noStrike" dirty="0">
                <a:solidFill>
                  <a:srgbClr val="000000"/>
                </a:solidFill>
                <a:effectLst/>
                <a:latin typeface="Courier New" panose="02070309020205020404" pitchFamily="49" charset="0"/>
              </a:rPr>
              <a:t>);</a:t>
            </a:r>
            <a:endParaRPr lang="en-US" sz="1200" b="0" dirty="0">
              <a:effectLst/>
            </a:endParaRPr>
          </a:p>
          <a:p>
            <a:pPr rtl="0">
              <a:spcBef>
                <a:spcPts val="0"/>
              </a:spcBef>
              <a:spcAft>
                <a:spcPts val="0"/>
              </a:spcAft>
            </a:pPr>
            <a:r>
              <a:rPr lang="en-US" sz="1200" b="0" i="0" u="none" strike="noStrike" dirty="0">
                <a:solidFill>
                  <a:srgbClr val="000000"/>
                </a:solidFill>
                <a:effectLst/>
                <a:latin typeface="Courier New" panose="02070309020205020404" pitchFamily="49" charset="0"/>
              </a:rPr>
              <a:t>   Ok(())</a:t>
            </a:r>
            <a:endParaRPr lang="en-US" sz="1200" b="0" dirty="0">
              <a:effectLst/>
            </a:endParaRPr>
          </a:p>
          <a:p>
            <a:pPr rtl="0">
              <a:spcBef>
                <a:spcPts val="0"/>
              </a:spcBef>
              <a:spcAft>
                <a:spcPts val="0"/>
              </a:spcAft>
            </a:pPr>
            <a:r>
              <a:rPr lang="en-US" sz="1200" b="0" i="0" u="none" strike="noStrike" dirty="0">
                <a:solidFill>
                  <a:srgbClr val="000000"/>
                </a:solidFill>
                <a:effectLst/>
                <a:latin typeface="Courier New" panose="02070309020205020404" pitchFamily="49" charset="0"/>
              </a:rPr>
              <a:t>}</a:t>
            </a:r>
            <a:endParaRPr lang="en-US" sz="1200" b="0" dirty="0">
              <a:effectLst/>
            </a:endParaRPr>
          </a:p>
          <a:p>
            <a:pPr rtl="0">
              <a:spcBef>
                <a:spcPts val="0"/>
              </a:spcBef>
              <a:spcAft>
                <a:spcPts val="0"/>
              </a:spcAft>
            </a:pPr>
            <a:r>
              <a:rPr lang="en-US" sz="1200" b="1" i="0" u="none" strike="noStrike" dirty="0" err="1">
                <a:solidFill>
                  <a:srgbClr val="9B2393"/>
                </a:solidFill>
                <a:effectLst/>
                <a:latin typeface="Courier New" panose="02070309020205020404" pitchFamily="49" charset="0"/>
              </a:rPr>
              <a:t>fn</a:t>
            </a:r>
            <a:r>
              <a:rPr lang="en-US" sz="1200" b="1" i="0" u="none" strike="noStrike" dirty="0">
                <a:solidFill>
                  <a:srgbClr val="9B2393"/>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provide_infrastructure_and_capabilities</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infra_req</a:t>
            </a:r>
            <a:r>
              <a:rPr lang="en-US" sz="1200" b="0" i="0" u="none" strike="noStrike" dirty="0">
                <a:solidFill>
                  <a:srgbClr val="000000"/>
                </a:solidFill>
                <a:effectLst/>
                <a:latin typeface="Courier New" panose="02070309020205020404" pitchFamily="49" charset="0"/>
              </a:rPr>
              <a:t>: &amp;str) -&gt; Result&lt;(), ()&gt; {</a:t>
            </a:r>
            <a:endParaRPr lang="en-US" sz="1200" b="0" dirty="0">
              <a:effectLst/>
            </a:endParaRPr>
          </a:p>
          <a:p>
            <a:pPr rtl="0">
              <a:spcBef>
                <a:spcPts val="0"/>
              </a:spcBef>
              <a:spcAft>
                <a:spcPts val="0"/>
              </a:spcAft>
            </a:pP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5D6C79"/>
                </a:solidFill>
                <a:effectLst/>
                <a:latin typeface="Courier New" panose="02070309020205020404" pitchFamily="49" charset="0"/>
              </a:rPr>
              <a:t>// This function could be used to provide necessary infrastructure and capabilities</a:t>
            </a:r>
            <a:endParaRPr lang="en-US" sz="1200" b="0" dirty="0">
              <a:effectLst/>
            </a:endParaRPr>
          </a:p>
          <a:p>
            <a:pPr rtl="0">
              <a:spcBef>
                <a:spcPts val="0"/>
              </a:spcBef>
              <a:spcAft>
                <a:spcPts val="0"/>
              </a:spcAft>
            </a:pPr>
            <a:r>
              <a:rPr lang="en-US" sz="1200" b="0" i="0" u="none" strike="noStrike" dirty="0">
                <a:solidFill>
                  <a:srgbClr val="5D6C79"/>
                </a:solidFill>
                <a:effectLst/>
                <a:latin typeface="Courier New" panose="02070309020205020404" pitchFamily="49" charset="0"/>
              </a:rPr>
              <a:t>   // For this example, we'll just return Ok(())</a:t>
            </a:r>
            <a:endParaRPr lang="en-US" sz="1200" b="0" dirty="0">
              <a:effectLst/>
            </a:endParaRPr>
          </a:p>
          <a:p>
            <a:pPr rtl="0">
              <a:spcBef>
                <a:spcPts val="0"/>
              </a:spcBef>
              <a:spcAft>
                <a:spcPts val="0"/>
              </a:spcAft>
            </a:pPr>
            <a:r>
              <a:rPr lang="en-US" sz="1200" b="0" i="0" u="none" strike="noStrike" dirty="0">
                <a:solidFill>
                  <a:srgbClr val="5D6C79"/>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println</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C41A16"/>
                </a:solidFill>
                <a:effectLst/>
                <a:latin typeface="Courier New" panose="02070309020205020404" pitchFamily="49" charset="0"/>
              </a:rPr>
              <a:t>"Providing necessary infrastructure and capabilities..."</a:t>
            </a:r>
            <a:r>
              <a:rPr lang="en-US" sz="1200" b="0" i="0" u="none" strike="noStrike" dirty="0">
                <a:solidFill>
                  <a:srgbClr val="000000"/>
                </a:solidFill>
                <a:effectLst/>
                <a:latin typeface="Courier New" panose="02070309020205020404" pitchFamily="49" charset="0"/>
              </a:rPr>
              <a:t>);</a:t>
            </a:r>
            <a:endParaRPr lang="en-US" sz="1200" b="0" dirty="0">
              <a:effectLst/>
            </a:endParaRPr>
          </a:p>
          <a:p>
            <a:pPr rtl="0">
              <a:spcBef>
                <a:spcPts val="0"/>
              </a:spcBef>
              <a:spcAft>
                <a:spcPts val="0"/>
              </a:spcAft>
            </a:pPr>
            <a:r>
              <a:rPr lang="en-US" sz="1200" b="0" i="0" u="none" strike="noStrike" dirty="0">
                <a:solidFill>
                  <a:srgbClr val="000000"/>
                </a:solidFill>
                <a:effectLst/>
                <a:latin typeface="Courier New" panose="02070309020205020404" pitchFamily="49" charset="0"/>
              </a:rPr>
              <a:t>   Ok(())</a:t>
            </a:r>
            <a:endParaRPr lang="en-US" sz="1200" b="0" dirty="0">
              <a:effectLst/>
            </a:endParaRPr>
          </a:p>
          <a:p>
            <a:pPr rtl="0">
              <a:spcBef>
                <a:spcPts val="0"/>
              </a:spcBef>
              <a:spcAft>
                <a:spcPts val="0"/>
              </a:spcAft>
            </a:pPr>
            <a:r>
              <a:rPr lang="en-US" sz="1200" b="0" i="0" u="none" strike="noStrike" dirty="0">
                <a:solidFill>
                  <a:srgbClr val="000000"/>
                </a:solidFill>
                <a:effectLst/>
                <a:latin typeface="Courier New" panose="02070309020205020404" pitchFamily="49" charset="0"/>
              </a:rPr>
              <a:t>}</a:t>
            </a:r>
            <a:endParaRPr lang="en-US" sz="1200" b="0" dirty="0">
              <a:effectLst/>
            </a:endParaRPr>
          </a:p>
          <a:p>
            <a:pPr rtl="0">
              <a:spcBef>
                <a:spcPts val="0"/>
              </a:spcBef>
              <a:spcAft>
                <a:spcPts val="0"/>
              </a:spcAft>
            </a:pPr>
            <a:r>
              <a:rPr lang="en-US" sz="1200" b="1" i="0" u="none" strike="noStrike" dirty="0" err="1">
                <a:solidFill>
                  <a:srgbClr val="9B2393"/>
                </a:solidFill>
                <a:effectLst/>
                <a:latin typeface="Courier New" panose="02070309020205020404" pitchFamily="49" charset="0"/>
              </a:rPr>
              <a:t>fn</a:t>
            </a:r>
            <a:r>
              <a:rPr lang="en-US" sz="1200" b="1" i="0" u="none" strike="noStrike" dirty="0">
                <a:solidFill>
                  <a:srgbClr val="9B2393"/>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provide_services</a:t>
            </a:r>
            <a:r>
              <a:rPr lang="en-US" sz="1200" b="0" i="0" u="none" strike="noStrike" dirty="0">
                <a:solidFill>
                  <a:srgbClr val="000000"/>
                </a:solidFill>
                <a:effectLst/>
                <a:latin typeface="Courier New" panose="02070309020205020404" pitchFamily="49" charset="0"/>
              </a:rPr>
              <a:t>(</a:t>
            </a:r>
            <a:r>
              <a:rPr lang="en-US" sz="1200" b="0" i="0" u="none" strike="noStrike" dirty="0" err="1">
                <a:solidFill>
                  <a:srgbClr val="000000"/>
                </a:solidFill>
                <a:effectLst/>
                <a:latin typeface="Courier New" panose="02070309020205020404" pitchFamily="49" charset="0"/>
              </a:rPr>
              <a:t>services_req</a:t>
            </a:r>
            <a:r>
              <a:rPr lang="en-US" sz="1200" b="0" i="0" u="none" strike="noStrike" dirty="0">
                <a:solidFill>
                  <a:srgbClr val="000000"/>
                </a:solidFill>
                <a:effectLst/>
                <a:latin typeface="Courier New" panose="02070309020205020404" pitchFamily="49" charset="0"/>
              </a:rPr>
              <a:t>: &amp;str) -&gt; Result&lt;(), ()&gt; {</a:t>
            </a:r>
            <a:endParaRPr lang="en-US" sz="1200" b="0" dirty="0">
              <a:effectLst/>
            </a:endParaRPr>
          </a:p>
          <a:p>
            <a:pPr rtl="0">
              <a:spcBef>
                <a:spcPts val="0"/>
              </a:spcBef>
              <a:spcAft>
                <a:spcPts val="0"/>
              </a:spcAft>
            </a:pP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5D6C79"/>
                </a:solidFill>
                <a:effectLst/>
                <a:latin typeface="Courier New" panose="02070309020205020404" pitchFamily="49" charset="0"/>
              </a:rPr>
              <a:t>// This function could be used to provide necessary services</a:t>
            </a:r>
            <a:endParaRPr lang="en-US" sz="1200" b="0" dirty="0">
              <a:effectLst/>
            </a:endParaRPr>
          </a:p>
          <a:p>
            <a:pPr rtl="0">
              <a:spcBef>
                <a:spcPts val="0"/>
              </a:spcBef>
              <a:spcAft>
                <a:spcPts val="0"/>
              </a:spcAft>
            </a:pPr>
            <a:r>
              <a:rPr lang="en-US" sz="1200" b="0" i="0" u="none" strike="noStrike" dirty="0">
                <a:solidFill>
                  <a:srgbClr val="5D6C79"/>
                </a:solidFill>
                <a:effectLst/>
                <a:latin typeface="Courier New" panose="02070309020205020404" pitchFamily="49" charset="0"/>
              </a:rPr>
              <a:t>   // For this example, we'll just return Ok(())</a:t>
            </a:r>
            <a:endParaRPr lang="en-US" sz="1200" b="0" dirty="0">
              <a:effectLst/>
            </a:endParaRPr>
          </a:p>
          <a:p>
            <a:pPr rtl="0">
              <a:spcBef>
                <a:spcPts val="0"/>
              </a:spcBef>
              <a:spcAft>
                <a:spcPts val="0"/>
              </a:spcAft>
            </a:pPr>
            <a:r>
              <a:rPr lang="en-US" sz="1200" b="0" i="0" u="none" strike="noStrike" dirty="0">
                <a:solidFill>
                  <a:srgbClr val="5D6C79"/>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println</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C41A16"/>
                </a:solidFill>
                <a:effectLst/>
                <a:latin typeface="Courier New" panose="02070309020205020404" pitchFamily="49" charset="0"/>
              </a:rPr>
              <a:t>"Providing necessary services..."</a:t>
            </a:r>
            <a:r>
              <a:rPr lang="en-US" sz="1200" b="0" i="0" u="none" strike="noStrike" dirty="0">
                <a:solidFill>
                  <a:srgbClr val="000000"/>
                </a:solidFill>
                <a:effectLst/>
                <a:latin typeface="Courier New" panose="02070309020205020404" pitchFamily="49" charset="0"/>
              </a:rPr>
              <a:t>);</a:t>
            </a:r>
            <a:endParaRPr lang="en-US" sz="1200" b="0" dirty="0">
              <a:effectLst/>
            </a:endParaRPr>
          </a:p>
          <a:p>
            <a:pPr rtl="0">
              <a:spcBef>
                <a:spcPts val="0"/>
              </a:spcBef>
              <a:spcAft>
                <a:spcPts val="0"/>
              </a:spcAft>
            </a:pPr>
            <a:r>
              <a:rPr lang="en-US" sz="1200" b="0" i="0" u="none" strike="noStrike" dirty="0">
                <a:solidFill>
                  <a:srgbClr val="000000"/>
                </a:solidFill>
                <a:effectLst/>
                <a:latin typeface="Courier New" panose="02070309020205020404" pitchFamily="49" charset="0"/>
              </a:rPr>
              <a:t>   Ok(())</a:t>
            </a:r>
            <a:endParaRPr lang="en-US" sz="1200" b="0" dirty="0">
              <a:effectLst/>
            </a:endParaRPr>
          </a:p>
          <a:p>
            <a:pPr rtl="0">
              <a:spcBef>
                <a:spcPts val="0"/>
              </a:spcBef>
              <a:spcAft>
                <a:spcPts val="0"/>
              </a:spcAft>
            </a:pPr>
            <a:r>
              <a:rPr lang="en-US" sz="1200" b="0" i="0" u="none" strike="noStrike" dirty="0">
                <a:solidFill>
                  <a:srgbClr val="000000"/>
                </a:solidFill>
                <a:effectLst/>
                <a:latin typeface="Courier New" panose="02070309020205020404" pitchFamily="49" charset="0"/>
              </a:rPr>
              <a:t>}</a:t>
            </a:r>
            <a:endParaRPr lang="en-US" sz="1200" b="0" dirty="0">
              <a:effectLst/>
            </a:endParaRPr>
          </a:p>
        </p:txBody>
      </p:sp>
    </p:spTree>
    <p:extLst>
      <p:ext uri="{BB962C8B-B14F-4D97-AF65-F5344CB8AC3E}">
        <p14:creationId xmlns:p14="http://schemas.microsoft.com/office/powerpoint/2010/main" val="3194160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380071-0250-C535-55E3-840D85A9B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69" y="200787"/>
            <a:ext cx="3836748" cy="731520"/>
          </a:xfrm>
          <a:prstGeom prst="rect">
            <a:avLst/>
          </a:prstGeom>
        </p:spPr>
      </p:pic>
      <p:grpSp>
        <p:nvGrpSpPr>
          <p:cNvPr id="2" name="Group 1">
            <a:extLst>
              <a:ext uri="{FF2B5EF4-FFF2-40B4-BE49-F238E27FC236}">
                <a16:creationId xmlns:a16="http://schemas.microsoft.com/office/drawing/2014/main" id="{B8C79DCA-D889-778D-486D-E9723A257373}"/>
              </a:ext>
            </a:extLst>
          </p:cNvPr>
          <p:cNvGrpSpPr/>
          <p:nvPr/>
        </p:nvGrpSpPr>
        <p:grpSpPr>
          <a:xfrm>
            <a:off x="410308" y="1033249"/>
            <a:ext cx="11371385" cy="5303567"/>
            <a:chOff x="244053" y="903100"/>
            <a:chExt cx="11371385" cy="5303567"/>
          </a:xfrm>
        </p:grpSpPr>
        <p:sp>
          <p:nvSpPr>
            <p:cNvPr id="5" name="TextBox 4">
              <a:extLst>
                <a:ext uri="{FF2B5EF4-FFF2-40B4-BE49-F238E27FC236}">
                  <a16:creationId xmlns:a16="http://schemas.microsoft.com/office/drawing/2014/main" id="{C5DE550A-12FB-D89B-05E8-6076682B87C8}"/>
                </a:ext>
              </a:extLst>
            </p:cNvPr>
            <p:cNvSpPr txBox="1"/>
            <p:nvPr/>
          </p:nvSpPr>
          <p:spPr>
            <a:xfrm>
              <a:off x="244053" y="1682352"/>
              <a:ext cx="11371385" cy="4524315"/>
            </a:xfrm>
            <a:prstGeom prst="rect">
              <a:avLst/>
            </a:prstGeom>
            <a:noFill/>
          </p:spPr>
          <p:txBody>
            <a:bodyPr wrap="square">
              <a:spAutoFit/>
            </a:bodyPr>
            <a:lstStyle/>
            <a:p>
              <a:pPr marL="342900" indent="-342900" algn="just" rtl="0">
                <a:spcBef>
                  <a:spcPts val="0"/>
                </a:spcBef>
                <a:spcAft>
                  <a:spcPts val="0"/>
                </a:spcAft>
                <a:buFont typeface="+mj-lt"/>
                <a:buAutoNum type="arabicPeriod"/>
              </a:pPr>
              <a:r>
                <a:rPr lang="en-US" sz="1800" b="1" i="0" u="none" strike="noStrike" dirty="0">
                  <a:solidFill>
                    <a:srgbClr val="000000"/>
                  </a:solidFill>
                  <a:effectLst/>
                  <a:latin typeface="DM Sans" pitchFamily="2" charset="0"/>
                </a:rPr>
                <a:t>Client Requirement Submission and Validation: </a:t>
              </a:r>
              <a:r>
                <a:rPr lang="en-US" b="0" i="0" u="none" strike="noStrike" dirty="0">
                  <a:solidFill>
                    <a:srgbClr val="000000"/>
                  </a:solidFill>
                  <a:effectLst/>
                  <a:latin typeface="DM Sans" pitchFamily="2" charset="0"/>
                </a:rPr>
                <a:t>The system must provide an interface for clients to submit their software project requirements and validate them against predefined rules. This could involve automated validation checks using </a:t>
              </a:r>
              <a:r>
                <a:rPr lang="en-US" b="1" i="0" u="none" strike="noStrike" dirty="0">
                  <a:solidFill>
                    <a:srgbClr val="000000"/>
                  </a:solidFill>
                  <a:effectLst/>
                  <a:latin typeface="DM Sans" pitchFamily="2" charset="0"/>
                </a:rPr>
                <a:t>Jenkins </a:t>
              </a:r>
              <a:r>
                <a:rPr lang="en-US" b="0" i="0" u="none" strike="noStrike" dirty="0">
                  <a:solidFill>
                    <a:srgbClr val="000000"/>
                  </a:solidFill>
                  <a:effectLst/>
                  <a:latin typeface="DM Sans" pitchFamily="2" charset="0"/>
                </a:rPr>
                <a:t>for </a:t>
              </a:r>
              <a:r>
                <a:rPr lang="en-US" b="1" i="0" u="none" strike="noStrike" dirty="0">
                  <a:solidFill>
                    <a:srgbClr val="000000"/>
                  </a:solidFill>
                  <a:effectLst/>
                  <a:latin typeface="DM Sans" pitchFamily="2" charset="0"/>
                </a:rPr>
                <a:t>CI/CD pipelines</a:t>
              </a:r>
              <a:r>
                <a:rPr lang="en-US" b="0" i="0" u="none" strike="noStrike" dirty="0">
                  <a:solidFill>
                    <a:srgbClr val="000000"/>
                  </a:solidFill>
                  <a:effectLst/>
                  <a:latin typeface="DM Sans" pitchFamily="2" charset="0"/>
                </a:rPr>
                <a:t>.</a:t>
              </a:r>
            </a:p>
            <a:p>
              <a:pPr marL="342900" indent="-342900" algn="just" rtl="0">
                <a:spcBef>
                  <a:spcPts val="0"/>
                </a:spcBef>
                <a:spcAft>
                  <a:spcPts val="0"/>
                </a:spcAft>
                <a:buFont typeface="+mj-lt"/>
                <a:buAutoNum type="arabicPeriod"/>
              </a:pPr>
              <a:endParaRPr lang="en-US" b="0" dirty="0">
                <a:effectLst/>
                <a:latin typeface="DM Sans" pitchFamily="2" charset="0"/>
              </a:endParaRPr>
            </a:p>
            <a:p>
              <a:pPr marL="342900" indent="-342900" algn="just" rtl="0">
                <a:spcBef>
                  <a:spcPts val="0"/>
                </a:spcBef>
                <a:spcAft>
                  <a:spcPts val="0"/>
                </a:spcAft>
                <a:buFont typeface="+mj-lt"/>
                <a:buAutoNum type="arabicPeriod"/>
              </a:pPr>
              <a:r>
                <a:rPr lang="en-US" sz="1800" b="1" i="0" u="none" strike="noStrike" dirty="0">
                  <a:solidFill>
                    <a:srgbClr val="000000"/>
                  </a:solidFill>
                  <a:effectLst/>
                  <a:latin typeface="DM Sans" pitchFamily="2" charset="0"/>
                </a:rPr>
                <a:t>Guideline Provision and Compliance: </a:t>
              </a:r>
              <a:r>
                <a:rPr lang="en-US" b="0" i="0" u="none" strike="noStrike" dirty="0">
                  <a:solidFill>
                    <a:srgbClr val="000000"/>
                  </a:solidFill>
                  <a:effectLst/>
                  <a:latin typeface="DM Sans" pitchFamily="2" charset="0"/>
                </a:rPr>
                <a:t>The system should not only integrate principles and guidelines provided by the Cloud Native Computing Foundation but also enforce compliance with these guidelines through automated tools such as </a:t>
              </a:r>
              <a:r>
                <a:rPr lang="en-US" b="1" i="0" u="none" strike="noStrike" dirty="0">
                  <a:solidFill>
                    <a:srgbClr val="000000"/>
                  </a:solidFill>
                  <a:effectLst/>
                  <a:latin typeface="DM Sans" pitchFamily="2" charset="0"/>
                </a:rPr>
                <a:t>OPA (Open Policy Agent)</a:t>
              </a:r>
              <a:r>
                <a:rPr lang="en-US" b="0" i="0" u="none" strike="noStrike" dirty="0">
                  <a:solidFill>
                    <a:srgbClr val="000000"/>
                  </a:solidFill>
                  <a:effectLst/>
                  <a:latin typeface="DM Sans" pitchFamily="2" charset="0"/>
                </a:rPr>
                <a:t>.</a:t>
              </a:r>
            </a:p>
            <a:p>
              <a:pPr marL="342900" indent="-342900" algn="just" rtl="0">
                <a:spcBef>
                  <a:spcPts val="0"/>
                </a:spcBef>
                <a:spcAft>
                  <a:spcPts val="0"/>
                </a:spcAft>
                <a:buFont typeface="+mj-lt"/>
                <a:buAutoNum type="arabicPeriod"/>
              </a:pPr>
              <a:endParaRPr lang="en-US" dirty="0">
                <a:latin typeface="DM Sans" pitchFamily="2" charset="0"/>
              </a:endParaRPr>
            </a:p>
            <a:p>
              <a:pPr marL="342900" indent="-342900" algn="just" rtl="0">
                <a:spcBef>
                  <a:spcPts val="0"/>
                </a:spcBef>
                <a:spcAft>
                  <a:spcPts val="0"/>
                </a:spcAft>
                <a:buFont typeface="+mj-lt"/>
                <a:buAutoNum type="arabicPeriod"/>
              </a:pPr>
              <a:r>
                <a:rPr lang="en-US" sz="1800" b="1" i="0" u="none" strike="noStrike" dirty="0">
                  <a:solidFill>
                    <a:srgbClr val="000000"/>
                  </a:solidFill>
                  <a:effectLst/>
                  <a:latin typeface="DM Sans" pitchFamily="2" charset="0"/>
                </a:rPr>
                <a:t>Infrastructure and Capability Provision: </a:t>
              </a:r>
              <a:r>
                <a:rPr lang="en-US" b="0" i="0" u="none" strike="noStrike" dirty="0">
                  <a:solidFill>
                    <a:srgbClr val="000000"/>
                  </a:solidFill>
                  <a:effectLst/>
                  <a:latin typeface="DM Sans" pitchFamily="2" charset="0"/>
                </a:rPr>
                <a:t>The system must utilize cloud-native tools and technologies like </a:t>
              </a:r>
              <a:r>
                <a:rPr lang="en-US" b="1" i="0" u="none" strike="noStrike" dirty="0">
                  <a:solidFill>
                    <a:srgbClr val="000000"/>
                  </a:solidFill>
                  <a:effectLst/>
                  <a:latin typeface="DM Sans" pitchFamily="2" charset="0"/>
                </a:rPr>
                <a:t>Kubernetes </a:t>
              </a:r>
              <a:r>
                <a:rPr lang="en-US" b="0" i="0" u="none" strike="noStrike" dirty="0">
                  <a:solidFill>
                    <a:srgbClr val="000000"/>
                  </a:solidFill>
                  <a:effectLst/>
                  <a:latin typeface="DM Sans" pitchFamily="2" charset="0"/>
                </a:rPr>
                <a:t>for </a:t>
              </a:r>
              <a:r>
                <a:rPr lang="en-US" b="1" i="0" u="none" strike="noStrike" dirty="0">
                  <a:solidFill>
                    <a:srgbClr val="000000"/>
                  </a:solidFill>
                  <a:effectLst/>
                  <a:latin typeface="DM Sans" pitchFamily="2" charset="0"/>
                </a:rPr>
                <a:t>orchestration</a:t>
              </a:r>
              <a:r>
                <a:rPr lang="en-US" b="0" i="0" u="none" strike="noStrike" dirty="0">
                  <a:solidFill>
                    <a:srgbClr val="000000"/>
                  </a:solidFill>
                  <a:effectLst/>
                  <a:latin typeface="DM Sans" pitchFamily="2" charset="0"/>
                </a:rPr>
                <a:t>, </a:t>
              </a:r>
              <a:r>
                <a:rPr lang="en-US" b="1" i="0" u="none" strike="noStrike" dirty="0">
                  <a:solidFill>
                    <a:srgbClr val="000000"/>
                  </a:solidFill>
                  <a:effectLst/>
                  <a:latin typeface="DM Sans" pitchFamily="2" charset="0"/>
                </a:rPr>
                <a:t>Docker </a:t>
              </a:r>
              <a:r>
                <a:rPr lang="en-US" b="0" i="0" u="none" strike="noStrike" dirty="0">
                  <a:solidFill>
                    <a:srgbClr val="000000"/>
                  </a:solidFill>
                  <a:effectLst/>
                  <a:latin typeface="DM Sans" pitchFamily="2" charset="0"/>
                </a:rPr>
                <a:t>for </a:t>
              </a:r>
              <a:r>
                <a:rPr lang="en-US" b="1" i="0" u="none" strike="noStrike" dirty="0">
                  <a:solidFill>
                    <a:srgbClr val="000000"/>
                  </a:solidFill>
                  <a:effectLst/>
                  <a:latin typeface="DM Sans" pitchFamily="2" charset="0"/>
                </a:rPr>
                <a:t>containerization</a:t>
              </a:r>
              <a:r>
                <a:rPr lang="en-US" b="0" i="0" u="none" strike="noStrike" dirty="0">
                  <a:solidFill>
                    <a:srgbClr val="000000"/>
                  </a:solidFill>
                  <a:effectLst/>
                  <a:latin typeface="DM Sans" pitchFamily="2" charset="0"/>
                </a:rPr>
                <a:t>, and </a:t>
              </a:r>
              <a:r>
                <a:rPr lang="en-US" b="1" i="0" u="none" strike="noStrike" dirty="0">
                  <a:solidFill>
                    <a:srgbClr val="000000"/>
                  </a:solidFill>
                  <a:effectLst/>
                  <a:latin typeface="DM Sans" pitchFamily="2" charset="0"/>
                </a:rPr>
                <a:t>Terraform </a:t>
              </a:r>
              <a:r>
                <a:rPr lang="en-US" b="0" i="0" u="none" strike="noStrike" dirty="0">
                  <a:solidFill>
                    <a:srgbClr val="000000"/>
                  </a:solidFill>
                  <a:effectLst/>
                  <a:latin typeface="DM Sans" pitchFamily="2" charset="0"/>
                </a:rPr>
                <a:t>for </a:t>
              </a:r>
              <a:r>
                <a:rPr lang="en-US" b="1" i="0" u="none" strike="noStrike" dirty="0">
                  <a:solidFill>
                    <a:srgbClr val="000000"/>
                  </a:solidFill>
                  <a:effectLst/>
                  <a:latin typeface="DM Sans" pitchFamily="2" charset="0"/>
                </a:rPr>
                <a:t>Infrastructure </a:t>
              </a:r>
              <a:r>
                <a:rPr lang="en-US" b="0" i="0" u="none" strike="noStrike" dirty="0">
                  <a:solidFill>
                    <a:srgbClr val="000000"/>
                  </a:solidFill>
                  <a:effectLst/>
                  <a:latin typeface="DM Sans" pitchFamily="2" charset="0"/>
                </a:rPr>
                <a:t>as </a:t>
              </a:r>
              <a:r>
                <a:rPr lang="en-US" b="1" i="0" u="none" strike="noStrike" dirty="0">
                  <a:solidFill>
                    <a:srgbClr val="000000"/>
                  </a:solidFill>
                  <a:effectLst/>
                  <a:latin typeface="DM Sans" pitchFamily="2" charset="0"/>
                </a:rPr>
                <a:t>Code </a:t>
              </a:r>
              <a:r>
                <a:rPr lang="en-US" b="0" i="0" u="none" strike="noStrike" dirty="0">
                  <a:solidFill>
                    <a:srgbClr val="000000"/>
                  </a:solidFill>
                  <a:effectLst/>
                  <a:latin typeface="DM Sans" pitchFamily="2" charset="0"/>
                </a:rPr>
                <a:t>practices.</a:t>
              </a:r>
              <a:endParaRPr lang="en-US" dirty="0">
                <a:latin typeface="DM Sans" pitchFamily="2" charset="0"/>
              </a:endParaRPr>
            </a:p>
            <a:p>
              <a:pPr marL="342900" indent="-342900" algn="just" rtl="0">
                <a:spcBef>
                  <a:spcPts val="0"/>
                </a:spcBef>
                <a:spcAft>
                  <a:spcPts val="0"/>
                </a:spcAft>
                <a:buFont typeface="+mj-lt"/>
                <a:buAutoNum type="arabicPeriod"/>
              </a:pPr>
              <a:endParaRPr lang="en-US" sz="1800" b="0" i="0" u="none" strike="noStrike" dirty="0">
                <a:solidFill>
                  <a:srgbClr val="000000"/>
                </a:solidFill>
                <a:effectLst/>
                <a:latin typeface="DM Sans" pitchFamily="2" charset="0"/>
              </a:endParaRPr>
            </a:p>
            <a:p>
              <a:pPr marL="342900" indent="-342900" algn="just" rtl="0">
                <a:spcBef>
                  <a:spcPts val="0"/>
                </a:spcBef>
                <a:spcAft>
                  <a:spcPts val="0"/>
                </a:spcAft>
                <a:buFont typeface="+mj-lt"/>
                <a:buAutoNum type="arabicPeriod"/>
              </a:pPr>
              <a:r>
                <a:rPr lang="en-US" sz="1800" b="1" i="0" u="none" strike="noStrike" dirty="0">
                  <a:solidFill>
                    <a:srgbClr val="000000"/>
                  </a:solidFill>
                  <a:effectLst/>
                  <a:latin typeface="DM Sans" pitchFamily="2" charset="0"/>
                </a:rPr>
                <a:t>Feedback Reception and Analysis: </a:t>
              </a:r>
              <a:r>
                <a:rPr lang="en-US" b="0" i="0" u="none" strike="noStrike" dirty="0">
                  <a:solidFill>
                    <a:srgbClr val="000000"/>
                  </a:solidFill>
                  <a:effectLst/>
                  <a:latin typeface="DM Sans" pitchFamily="2" charset="0"/>
                </a:rPr>
                <a:t>The system should be equipped to </a:t>
              </a:r>
              <a:r>
                <a:rPr lang="en-US" b="1" i="0" u="none" strike="noStrike" dirty="0">
                  <a:solidFill>
                    <a:srgbClr val="000000"/>
                  </a:solidFill>
                  <a:effectLst/>
                  <a:latin typeface="DM Sans" pitchFamily="2" charset="0"/>
                </a:rPr>
                <a:t>receive</a:t>
              </a:r>
              <a:r>
                <a:rPr lang="en-US" b="0" i="0" u="none" strike="noStrike" dirty="0">
                  <a:solidFill>
                    <a:srgbClr val="000000"/>
                  </a:solidFill>
                  <a:effectLst/>
                  <a:latin typeface="DM Sans" pitchFamily="2" charset="0"/>
                </a:rPr>
                <a:t>, </a:t>
              </a:r>
              <a:r>
                <a:rPr lang="en-US" b="1" i="0" u="none" strike="noStrike" dirty="0">
                  <a:solidFill>
                    <a:srgbClr val="000000"/>
                  </a:solidFill>
                  <a:effectLst/>
                  <a:latin typeface="DM Sans" pitchFamily="2" charset="0"/>
                </a:rPr>
                <a:t>process</a:t>
              </a:r>
              <a:r>
                <a:rPr lang="en-US" b="0" i="0" u="none" strike="noStrike" dirty="0">
                  <a:solidFill>
                    <a:srgbClr val="000000"/>
                  </a:solidFill>
                  <a:effectLst/>
                  <a:latin typeface="DM Sans" pitchFamily="2" charset="0"/>
                </a:rPr>
                <a:t>, and </a:t>
              </a:r>
              <a:r>
                <a:rPr lang="en-US" b="1" i="0" u="none" strike="noStrike" dirty="0">
                  <a:solidFill>
                    <a:srgbClr val="000000"/>
                  </a:solidFill>
                  <a:effectLst/>
                  <a:latin typeface="DM Sans" pitchFamily="2" charset="0"/>
                </a:rPr>
                <a:t>analyze feedback </a:t>
              </a:r>
              <a:r>
                <a:rPr lang="en-US" b="0" i="0" u="none" strike="noStrike" dirty="0">
                  <a:solidFill>
                    <a:srgbClr val="000000"/>
                  </a:solidFill>
                  <a:effectLst/>
                  <a:latin typeface="DM Sans" pitchFamily="2" charset="0"/>
                </a:rPr>
                <a:t>from the applications developed using the service. This should include runtime errors and usage statistics, which can be collected and analyzed using cloud-native monitoring and observability tools like </a:t>
              </a:r>
              <a:r>
                <a:rPr lang="en-US" b="1" i="0" u="none" strike="noStrike" dirty="0">
                  <a:solidFill>
                    <a:srgbClr val="000000"/>
                  </a:solidFill>
                  <a:effectLst/>
                  <a:latin typeface="DM Sans" pitchFamily="2" charset="0"/>
                </a:rPr>
                <a:t>Prometheus and Grafana</a:t>
              </a:r>
              <a:r>
                <a:rPr lang="en-US" b="0" i="0" u="none" strike="noStrike" dirty="0">
                  <a:solidFill>
                    <a:srgbClr val="000000"/>
                  </a:solidFill>
                  <a:effectLst/>
                  <a:latin typeface="DM Sans" pitchFamily="2" charset="0"/>
                </a:rPr>
                <a:t>.</a:t>
              </a:r>
              <a:endParaRPr lang="en-US" dirty="0">
                <a:latin typeface="DM Sans" pitchFamily="2" charset="0"/>
              </a:endParaRPr>
            </a:p>
          </p:txBody>
        </p:sp>
        <p:sp>
          <p:nvSpPr>
            <p:cNvPr id="10" name="TextBox 9">
              <a:extLst>
                <a:ext uri="{FF2B5EF4-FFF2-40B4-BE49-F238E27FC236}">
                  <a16:creationId xmlns:a16="http://schemas.microsoft.com/office/drawing/2014/main" id="{B0D25314-5199-752F-7BDB-EDBC4311A375}"/>
                </a:ext>
              </a:extLst>
            </p:cNvPr>
            <p:cNvSpPr txBox="1"/>
            <p:nvPr/>
          </p:nvSpPr>
          <p:spPr>
            <a:xfrm>
              <a:off x="2881745" y="903100"/>
              <a:ext cx="6096000" cy="523220"/>
            </a:xfrm>
            <a:prstGeom prst="rect">
              <a:avLst/>
            </a:prstGeom>
            <a:noFill/>
          </p:spPr>
          <p:txBody>
            <a:bodyPr wrap="square">
              <a:spAutoFit/>
            </a:bodyPr>
            <a:lstStyle/>
            <a:p>
              <a:pPr algn="ctr"/>
              <a:r>
                <a:rPr lang="en-US" sz="2800" b="1" i="0" u="none" strike="noStrike" dirty="0">
                  <a:solidFill>
                    <a:srgbClr val="000000"/>
                  </a:solidFill>
                  <a:effectLst/>
                  <a:latin typeface="DM Sans" pitchFamily="2" charset="0"/>
                </a:rPr>
                <a:t>Functional Requirements</a:t>
              </a:r>
              <a:endParaRPr lang="en-US" sz="2800" b="1" dirty="0">
                <a:latin typeface="DM Sans" pitchFamily="2" charset="0"/>
              </a:endParaRPr>
            </a:p>
          </p:txBody>
        </p:sp>
      </p:grpSp>
    </p:spTree>
    <p:extLst>
      <p:ext uri="{BB962C8B-B14F-4D97-AF65-F5344CB8AC3E}">
        <p14:creationId xmlns:p14="http://schemas.microsoft.com/office/powerpoint/2010/main" val="17844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380071-0250-C535-55E3-840D85A9B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69" y="200787"/>
            <a:ext cx="3836748" cy="731520"/>
          </a:xfrm>
          <a:prstGeom prst="rect">
            <a:avLst/>
          </a:prstGeom>
        </p:spPr>
      </p:pic>
      <p:sp>
        <p:nvSpPr>
          <p:cNvPr id="11" name="TextBox 10">
            <a:extLst>
              <a:ext uri="{FF2B5EF4-FFF2-40B4-BE49-F238E27FC236}">
                <a16:creationId xmlns:a16="http://schemas.microsoft.com/office/drawing/2014/main" id="{166BC66C-292B-6157-24C3-3B0EE2422939}"/>
              </a:ext>
            </a:extLst>
          </p:cNvPr>
          <p:cNvSpPr txBox="1"/>
          <p:nvPr/>
        </p:nvSpPr>
        <p:spPr>
          <a:xfrm>
            <a:off x="3048000" y="1033249"/>
            <a:ext cx="6096000" cy="523220"/>
          </a:xfrm>
          <a:prstGeom prst="rect">
            <a:avLst/>
          </a:prstGeom>
          <a:noFill/>
        </p:spPr>
        <p:txBody>
          <a:bodyPr wrap="square">
            <a:spAutoFit/>
          </a:bodyPr>
          <a:lstStyle/>
          <a:p>
            <a:pPr algn="ctr"/>
            <a:r>
              <a:rPr lang="en-US" sz="2800" b="1" i="0" u="none" strike="noStrike" dirty="0">
                <a:solidFill>
                  <a:srgbClr val="000000"/>
                </a:solidFill>
                <a:effectLst/>
                <a:latin typeface="DM Sans" pitchFamily="2" charset="0"/>
              </a:rPr>
              <a:t>Test Cases</a:t>
            </a:r>
            <a:endParaRPr lang="en-US" sz="2800" b="1" dirty="0">
              <a:latin typeface="DM Sans" pitchFamily="2" charset="0"/>
            </a:endParaRPr>
          </a:p>
        </p:txBody>
      </p:sp>
      <p:sp>
        <p:nvSpPr>
          <p:cNvPr id="4" name="TextBox 3">
            <a:extLst>
              <a:ext uri="{FF2B5EF4-FFF2-40B4-BE49-F238E27FC236}">
                <a16:creationId xmlns:a16="http://schemas.microsoft.com/office/drawing/2014/main" id="{6B776B60-EC0E-3A3E-2C91-C94F6D40C587}"/>
              </a:ext>
            </a:extLst>
          </p:cNvPr>
          <p:cNvSpPr txBox="1"/>
          <p:nvPr/>
        </p:nvSpPr>
        <p:spPr>
          <a:xfrm>
            <a:off x="318869" y="1556469"/>
            <a:ext cx="11973280" cy="4893647"/>
          </a:xfrm>
          <a:prstGeom prst="rect">
            <a:avLst/>
          </a:prstGeom>
          <a:noFill/>
        </p:spPr>
        <p:txBody>
          <a:bodyPr wrap="square">
            <a:spAutoFit/>
          </a:bodyPr>
          <a:lstStyle/>
          <a:p>
            <a:pPr marL="0" algn="l" rtl="0" eaLnBrk="1" latinLnBrk="0" hangingPunct="1">
              <a:spcBef>
                <a:spcPts val="0"/>
              </a:spcBef>
              <a:spcAft>
                <a:spcPts val="0"/>
              </a:spcAft>
            </a:pPr>
            <a:r>
              <a:rPr lang="en-US" sz="1200" b="1" i="0" kern="1200" dirty="0" err="1">
                <a:solidFill>
                  <a:srgbClr val="9B2393"/>
                </a:solidFill>
                <a:effectLst/>
                <a:latin typeface="Courier New" panose="02070309020205020404" pitchFamily="49" charset="0"/>
                <a:ea typeface="+mn-ea"/>
                <a:cs typeface="+mn-cs"/>
              </a:rPr>
              <a:t>fn</a:t>
            </a:r>
            <a:r>
              <a:rPr lang="en-US" sz="1200" b="1" i="0" kern="1200" dirty="0">
                <a:solidFill>
                  <a:srgbClr val="9B2393"/>
                </a:solidFill>
                <a:effectLst/>
                <a:latin typeface="Courier New" panose="02070309020205020404" pitchFamily="49" charset="0"/>
                <a:ea typeface="+mn-ea"/>
                <a:cs typeface="+mn-cs"/>
              </a:rPr>
              <a:t> </a:t>
            </a:r>
            <a:r>
              <a:rPr lang="en-US" sz="1200" b="0" i="0" kern="1200" dirty="0" err="1">
                <a:solidFill>
                  <a:srgbClr val="000000"/>
                </a:solidFill>
                <a:effectLst/>
                <a:latin typeface="Courier New" panose="02070309020205020404" pitchFamily="49" charset="0"/>
                <a:ea typeface="+mn-ea"/>
                <a:cs typeface="+mn-cs"/>
              </a:rPr>
              <a:t>provide_capabilities</a:t>
            </a:r>
            <a:r>
              <a:rPr lang="en-US" sz="1200" b="0" i="0" kern="1200" dirty="0">
                <a:solidFill>
                  <a:srgbClr val="000000"/>
                </a:solidFill>
                <a:effectLst/>
                <a:latin typeface="Courier New" panose="02070309020205020404" pitchFamily="49" charset="0"/>
                <a:ea typeface="+mn-ea"/>
                <a:cs typeface="+mn-cs"/>
              </a:rPr>
              <a:t>(</a:t>
            </a:r>
            <a:r>
              <a:rPr lang="en-US" sz="1200" b="0" i="0" kern="1200" dirty="0" err="1">
                <a:solidFill>
                  <a:srgbClr val="000000"/>
                </a:solidFill>
                <a:effectLst/>
                <a:latin typeface="Courier New" panose="02070309020205020404" pitchFamily="49" charset="0"/>
                <a:ea typeface="+mn-ea"/>
                <a:cs typeface="+mn-cs"/>
              </a:rPr>
              <a:t>capability_req</a:t>
            </a:r>
            <a:r>
              <a:rPr lang="en-US" sz="1200" b="0" i="0" kern="1200" dirty="0">
                <a:solidFill>
                  <a:srgbClr val="000000"/>
                </a:solidFill>
                <a:effectLst/>
                <a:latin typeface="Courier New" panose="02070309020205020404" pitchFamily="49" charset="0"/>
                <a:ea typeface="+mn-ea"/>
                <a:cs typeface="+mn-cs"/>
              </a:rPr>
              <a:t>: &amp;str) -&gt; Result&lt;(), ()&gt; {</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   </a:t>
            </a:r>
            <a:r>
              <a:rPr lang="en-US" sz="1200" b="0" i="0" kern="1200" dirty="0">
                <a:solidFill>
                  <a:srgbClr val="5D6C79"/>
                </a:solidFill>
                <a:effectLst/>
                <a:latin typeface="Courier New" panose="02070309020205020404" pitchFamily="49" charset="0"/>
                <a:ea typeface="+mn-ea"/>
                <a:cs typeface="+mn-cs"/>
              </a:rPr>
              <a:t>// This function could be used to provide necessary capabilities</a:t>
            </a:r>
            <a:endParaRPr lang="en-US" sz="1200" dirty="0">
              <a:effectLst/>
            </a:endParaRPr>
          </a:p>
          <a:p>
            <a:pPr marL="0" algn="l" rtl="0" eaLnBrk="1" latinLnBrk="0" hangingPunct="1">
              <a:spcBef>
                <a:spcPts val="0"/>
              </a:spcBef>
              <a:spcAft>
                <a:spcPts val="0"/>
              </a:spcAft>
            </a:pPr>
            <a:r>
              <a:rPr lang="en-US" sz="1200" b="0" i="0" kern="1200" dirty="0">
                <a:solidFill>
                  <a:srgbClr val="5D6C79"/>
                </a:solidFill>
                <a:effectLst/>
                <a:latin typeface="Courier New" panose="02070309020205020404" pitchFamily="49" charset="0"/>
                <a:ea typeface="+mn-ea"/>
                <a:cs typeface="+mn-cs"/>
              </a:rPr>
              <a:t>   // For this example, we'll just return Ok(())</a:t>
            </a:r>
            <a:endParaRPr lang="en-US" sz="1200" dirty="0">
              <a:effectLst/>
            </a:endParaRPr>
          </a:p>
          <a:p>
            <a:pPr marL="0" algn="l" rtl="0" eaLnBrk="1" latinLnBrk="0" hangingPunct="1">
              <a:spcBef>
                <a:spcPts val="0"/>
              </a:spcBef>
              <a:spcAft>
                <a:spcPts val="0"/>
              </a:spcAft>
            </a:pPr>
            <a:r>
              <a:rPr lang="en-US" sz="1200" b="0" i="0" kern="1200" dirty="0">
                <a:solidFill>
                  <a:srgbClr val="5D6C79"/>
                </a:solidFill>
                <a:effectLst/>
                <a:latin typeface="Courier New" panose="02070309020205020404" pitchFamily="49" charset="0"/>
                <a:ea typeface="+mn-ea"/>
                <a:cs typeface="+mn-cs"/>
              </a:rPr>
              <a:t>   </a:t>
            </a:r>
            <a:r>
              <a:rPr lang="en-US" sz="1200" b="0" i="0" kern="1200" dirty="0" err="1">
                <a:solidFill>
                  <a:srgbClr val="000000"/>
                </a:solidFill>
                <a:effectLst/>
                <a:latin typeface="Courier New" panose="02070309020205020404" pitchFamily="49" charset="0"/>
                <a:ea typeface="+mn-ea"/>
                <a:cs typeface="+mn-cs"/>
              </a:rPr>
              <a:t>println</a:t>
            </a:r>
            <a:r>
              <a:rPr lang="en-US" sz="1200" b="0" i="0" kern="1200" dirty="0">
                <a:solidFill>
                  <a:srgbClr val="000000"/>
                </a:solidFill>
                <a:effectLst/>
                <a:latin typeface="Courier New" panose="02070309020205020404" pitchFamily="49" charset="0"/>
                <a:ea typeface="+mn-ea"/>
                <a:cs typeface="+mn-cs"/>
              </a:rPr>
              <a:t>!(</a:t>
            </a:r>
            <a:r>
              <a:rPr lang="en-US" sz="1200" b="0" i="0" kern="1200" dirty="0">
                <a:solidFill>
                  <a:srgbClr val="C41A16"/>
                </a:solidFill>
                <a:effectLst/>
                <a:latin typeface="Courier New" panose="02070309020205020404" pitchFamily="49" charset="0"/>
                <a:ea typeface="+mn-ea"/>
                <a:cs typeface="+mn-cs"/>
              </a:rPr>
              <a:t>"Providing necessary capabilities..."</a:t>
            </a:r>
            <a:r>
              <a:rPr lang="en-US" sz="1200" b="0" i="0" kern="1200" dirty="0">
                <a:solidFill>
                  <a:srgbClr val="000000"/>
                </a:solidFill>
                <a:effectLst/>
                <a:latin typeface="Courier New" panose="02070309020205020404" pitchFamily="49" charset="0"/>
                <a:ea typeface="+mn-ea"/>
                <a:cs typeface="+mn-cs"/>
              </a:rPr>
              <a:t>);</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   Ok(())</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a:t>
            </a:r>
            <a:endParaRPr lang="en-US" sz="1200" dirty="0">
              <a:effectLst/>
            </a:endParaRPr>
          </a:p>
          <a:p>
            <a:pPr marL="0" algn="l" rtl="0" eaLnBrk="1" latinLnBrk="0" hangingPunct="1">
              <a:spcBef>
                <a:spcPts val="0"/>
              </a:spcBef>
              <a:spcAft>
                <a:spcPts val="0"/>
              </a:spcAft>
            </a:pPr>
            <a:r>
              <a:rPr lang="en-US" sz="1200" b="0" i="0" kern="1200" dirty="0">
                <a:solidFill>
                  <a:srgbClr val="5D6C79"/>
                </a:solidFill>
                <a:effectLst/>
                <a:latin typeface="Courier New" panose="02070309020205020404" pitchFamily="49" charset="0"/>
                <a:ea typeface="+mn-ea"/>
                <a:cs typeface="+mn-cs"/>
              </a:rPr>
              <a:t>// Define the test cases</a:t>
            </a:r>
            <a:endParaRPr lang="en-US" sz="1200" dirty="0">
              <a:effectLst/>
            </a:endParaRPr>
          </a:p>
          <a:p>
            <a:pPr marL="0" algn="l" rtl="0" eaLnBrk="1" latinLnBrk="0" hangingPunct="1">
              <a:spcBef>
                <a:spcPts val="0"/>
              </a:spcBef>
              <a:spcAft>
                <a:spcPts val="0"/>
              </a:spcAft>
            </a:pPr>
            <a:r>
              <a:rPr lang="en-US" sz="1200" b="1" i="0" kern="1200" dirty="0" err="1">
                <a:solidFill>
                  <a:srgbClr val="9B2393"/>
                </a:solidFill>
                <a:effectLst/>
                <a:latin typeface="Courier New" panose="02070309020205020404" pitchFamily="49" charset="0"/>
                <a:ea typeface="+mn-ea"/>
                <a:cs typeface="+mn-cs"/>
              </a:rPr>
              <a:t>fn</a:t>
            </a:r>
            <a:r>
              <a:rPr lang="en-US" sz="1200" b="1" i="0" kern="1200" dirty="0">
                <a:solidFill>
                  <a:srgbClr val="9B2393"/>
                </a:solidFill>
                <a:effectLst/>
                <a:latin typeface="Courier New" panose="02070309020205020404" pitchFamily="49" charset="0"/>
                <a:ea typeface="+mn-ea"/>
                <a:cs typeface="+mn-cs"/>
              </a:rPr>
              <a:t> </a:t>
            </a:r>
            <a:r>
              <a:rPr lang="en-US" sz="1200" b="0" i="0" kern="1200" dirty="0" err="1">
                <a:solidFill>
                  <a:srgbClr val="000000"/>
                </a:solidFill>
                <a:effectLst/>
                <a:latin typeface="Courier New" panose="02070309020205020404" pitchFamily="49" charset="0"/>
                <a:ea typeface="+mn-ea"/>
                <a:cs typeface="+mn-cs"/>
              </a:rPr>
              <a:t>test_code_configuration_testing_maintenance</a:t>
            </a:r>
            <a:r>
              <a:rPr lang="en-US" sz="1200" b="0" i="0" kern="1200" dirty="0">
                <a:solidFill>
                  <a:srgbClr val="000000"/>
                </a:solidFill>
                <a:effectLst/>
                <a:latin typeface="Courier New" panose="02070309020205020404" pitchFamily="49" charset="0"/>
                <a:ea typeface="+mn-ea"/>
                <a:cs typeface="+mn-cs"/>
              </a:rPr>
              <a:t>() {</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   </a:t>
            </a:r>
            <a:r>
              <a:rPr lang="en-US" sz="1200" b="1" i="0" kern="1200" dirty="0">
                <a:solidFill>
                  <a:srgbClr val="9B2393"/>
                </a:solidFill>
                <a:effectLst/>
                <a:latin typeface="Courier New" panose="02070309020205020404" pitchFamily="49" charset="0"/>
                <a:ea typeface="+mn-ea"/>
                <a:cs typeface="+mn-cs"/>
              </a:rPr>
              <a:t>let </a:t>
            </a:r>
            <a:r>
              <a:rPr lang="en-US" sz="1200" b="0" i="0" kern="1200" dirty="0">
                <a:solidFill>
                  <a:srgbClr val="000000"/>
                </a:solidFill>
                <a:effectLst/>
                <a:latin typeface="Courier New" panose="02070309020205020404" pitchFamily="49" charset="0"/>
                <a:ea typeface="+mn-ea"/>
                <a:cs typeface="+mn-cs"/>
              </a:rPr>
              <a:t>code = </a:t>
            </a:r>
            <a:r>
              <a:rPr lang="en-US" sz="1200" b="0" i="0" kern="1200" dirty="0">
                <a:solidFill>
                  <a:srgbClr val="C41A16"/>
                </a:solidFill>
                <a:effectLst/>
                <a:latin typeface="Courier New" panose="02070309020205020404" pitchFamily="49" charset="0"/>
                <a:ea typeface="+mn-ea"/>
                <a:cs typeface="+mn-cs"/>
              </a:rPr>
              <a:t>"Some code"</a:t>
            </a:r>
            <a:r>
              <a:rPr lang="en-US" sz="1200" b="0" i="0" kern="1200" dirty="0">
                <a:solidFill>
                  <a:srgbClr val="000000"/>
                </a:solidFill>
                <a:effectLst/>
                <a:latin typeface="Courier New" panose="02070309020205020404" pitchFamily="49" charset="0"/>
                <a:ea typeface="+mn-ea"/>
                <a:cs typeface="+mn-cs"/>
              </a:rPr>
              <a:t>;</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   </a:t>
            </a:r>
            <a:r>
              <a:rPr lang="en-US" sz="1200" b="1" i="0" kern="1200" dirty="0">
                <a:solidFill>
                  <a:srgbClr val="9B2393"/>
                </a:solidFill>
                <a:effectLst/>
                <a:latin typeface="Courier New" panose="02070309020205020404" pitchFamily="49" charset="0"/>
                <a:ea typeface="+mn-ea"/>
                <a:cs typeface="+mn-cs"/>
              </a:rPr>
              <a:t>let </a:t>
            </a:r>
            <a:r>
              <a:rPr lang="en-US" sz="1200" b="0" i="0" kern="1200" dirty="0">
                <a:solidFill>
                  <a:srgbClr val="000000"/>
                </a:solidFill>
                <a:effectLst/>
                <a:latin typeface="Courier New" panose="02070309020205020404" pitchFamily="49" charset="0"/>
                <a:ea typeface="+mn-ea"/>
                <a:cs typeface="+mn-cs"/>
              </a:rPr>
              <a:t>configuration = </a:t>
            </a:r>
            <a:r>
              <a:rPr lang="en-US" sz="1200" b="0" i="0" kern="1200" dirty="0">
                <a:solidFill>
                  <a:srgbClr val="C41A16"/>
                </a:solidFill>
                <a:effectLst/>
                <a:latin typeface="Courier New" panose="02070309020205020404" pitchFamily="49" charset="0"/>
                <a:ea typeface="+mn-ea"/>
                <a:cs typeface="+mn-cs"/>
              </a:rPr>
              <a:t>"Some configuration"</a:t>
            </a:r>
            <a:r>
              <a:rPr lang="en-US" sz="1200" b="0" i="0" kern="1200" dirty="0">
                <a:solidFill>
                  <a:srgbClr val="000000"/>
                </a:solidFill>
                <a:effectLst/>
                <a:latin typeface="Courier New" panose="02070309020205020404" pitchFamily="49" charset="0"/>
                <a:ea typeface="+mn-ea"/>
                <a:cs typeface="+mn-cs"/>
              </a:rPr>
              <a:t>;</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   </a:t>
            </a:r>
            <a:r>
              <a:rPr lang="en-US" sz="1200" b="1" i="0" kern="1200" dirty="0">
                <a:solidFill>
                  <a:srgbClr val="9B2393"/>
                </a:solidFill>
                <a:effectLst/>
                <a:latin typeface="Courier New" panose="02070309020205020404" pitchFamily="49" charset="0"/>
                <a:ea typeface="+mn-ea"/>
                <a:cs typeface="+mn-cs"/>
              </a:rPr>
              <a:t>let </a:t>
            </a:r>
            <a:r>
              <a:rPr lang="en-US" sz="1200" b="0" i="0" kern="1200" dirty="0">
                <a:solidFill>
                  <a:srgbClr val="000000"/>
                </a:solidFill>
                <a:effectLst/>
                <a:latin typeface="Courier New" panose="02070309020205020404" pitchFamily="49" charset="0"/>
                <a:ea typeface="+mn-ea"/>
                <a:cs typeface="+mn-cs"/>
              </a:rPr>
              <a:t>testing = </a:t>
            </a:r>
            <a:r>
              <a:rPr lang="en-US" sz="1200" b="0" i="0" kern="1200" dirty="0">
                <a:solidFill>
                  <a:srgbClr val="C41A16"/>
                </a:solidFill>
                <a:effectLst/>
                <a:latin typeface="Courier New" panose="02070309020205020404" pitchFamily="49" charset="0"/>
                <a:ea typeface="+mn-ea"/>
                <a:cs typeface="+mn-cs"/>
              </a:rPr>
              <a:t>"Some testing"</a:t>
            </a:r>
            <a:r>
              <a:rPr lang="en-US" sz="1200" b="0" i="0" kern="1200" dirty="0">
                <a:solidFill>
                  <a:srgbClr val="000000"/>
                </a:solidFill>
                <a:effectLst/>
                <a:latin typeface="Courier New" panose="02070309020205020404" pitchFamily="49" charset="0"/>
                <a:ea typeface="+mn-ea"/>
                <a:cs typeface="+mn-cs"/>
              </a:rPr>
              <a:t>;</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   </a:t>
            </a:r>
            <a:r>
              <a:rPr lang="en-US" sz="1200" b="1" i="0" kern="1200" dirty="0">
                <a:solidFill>
                  <a:srgbClr val="9B2393"/>
                </a:solidFill>
                <a:effectLst/>
                <a:latin typeface="Courier New" panose="02070309020205020404" pitchFamily="49" charset="0"/>
                <a:ea typeface="+mn-ea"/>
                <a:cs typeface="+mn-cs"/>
              </a:rPr>
              <a:t>let </a:t>
            </a:r>
            <a:r>
              <a:rPr lang="en-US" sz="1200" b="0" i="0" kern="1200" dirty="0">
                <a:solidFill>
                  <a:srgbClr val="000000"/>
                </a:solidFill>
                <a:effectLst/>
                <a:latin typeface="Courier New" panose="02070309020205020404" pitchFamily="49" charset="0"/>
                <a:ea typeface="+mn-ea"/>
                <a:cs typeface="+mn-cs"/>
              </a:rPr>
              <a:t>maintenance = </a:t>
            </a:r>
            <a:r>
              <a:rPr lang="en-US" sz="1200" b="0" i="0" kern="1200" dirty="0">
                <a:solidFill>
                  <a:srgbClr val="C41A16"/>
                </a:solidFill>
                <a:effectLst/>
                <a:latin typeface="Courier New" panose="02070309020205020404" pitchFamily="49" charset="0"/>
                <a:ea typeface="+mn-ea"/>
                <a:cs typeface="+mn-cs"/>
              </a:rPr>
              <a:t>"Some maintenance"</a:t>
            </a:r>
            <a:r>
              <a:rPr lang="en-US" sz="1200" b="0" i="0" kern="1200" dirty="0">
                <a:solidFill>
                  <a:srgbClr val="000000"/>
                </a:solidFill>
                <a:effectLst/>
                <a:latin typeface="Courier New" panose="02070309020205020404" pitchFamily="49" charset="0"/>
                <a:ea typeface="+mn-ea"/>
                <a:cs typeface="+mn-cs"/>
              </a:rPr>
              <a:t>;</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   </a:t>
            </a:r>
            <a:r>
              <a:rPr lang="en-US" sz="1200" b="1" i="0" kern="1200" dirty="0">
                <a:solidFill>
                  <a:srgbClr val="9B2393"/>
                </a:solidFill>
                <a:effectLst/>
                <a:latin typeface="Courier New" panose="02070309020205020404" pitchFamily="49" charset="0"/>
                <a:ea typeface="+mn-ea"/>
                <a:cs typeface="+mn-cs"/>
              </a:rPr>
              <a:t>let </a:t>
            </a:r>
            <a:r>
              <a:rPr lang="en-US" sz="1200" b="0" i="0" kern="1200" dirty="0">
                <a:solidFill>
                  <a:srgbClr val="000000"/>
                </a:solidFill>
                <a:effectLst/>
                <a:latin typeface="Courier New" panose="02070309020205020404" pitchFamily="49" charset="0"/>
                <a:ea typeface="+mn-ea"/>
                <a:cs typeface="+mn-cs"/>
              </a:rPr>
              <a:t>result = </a:t>
            </a:r>
            <a:r>
              <a:rPr lang="en-US" sz="1200" b="0" i="0" kern="1200" dirty="0" err="1">
                <a:solidFill>
                  <a:srgbClr val="000000"/>
                </a:solidFill>
                <a:effectLst/>
                <a:latin typeface="Courier New" panose="02070309020205020404" pitchFamily="49" charset="0"/>
                <a:ea typeface="+mn-ea"/>
                <a:cs typeface="+mn-cs"/>
              </a:rPr>
              <a:t>process_code_configuration_testing_maintenance</a:t>
            </a:r>
            <a:r>
              <a:rPr lang="en-US" sz="1200" b="0" i="0" kern="1200" dirty="0">
                <a:solidFill>
                  <a:srgbClr val="000000"/>
                </a:solidFill>
                <a:effectLst/>
                <a:latin typeface="Courier New" panose="02070309020205020404" pitchFamily="49" charset="0"/>
                <a:ea typeface="+mn-ea"/>
                <a:cs typeface="+mn-cs"/>
              </a:rPr>
              <a:t>(code, configuration, testing, maintenance);</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   assert!(</a:t>
            </a:r>
            <a:r>
              <a:rPr lang="en-US" sz="1200" b="0" i="0" kern="1200" dirty="0" err="1">
                <a:solidFill>
                  <a:srgbClr val="000000"/>
                </a:solidFill>
                <a:effectLst/>
                <a:latin typeface="Courier New" panose="02070309020205020404" pitchFamily="49" charset="0"/>
                <a:ea typeface="+mn-ea"/>
                <a:cs typeface="+mn-cs"/>
              </a:rPr>
              <a:t>result.is_ok</a:t>
            </a:r>
            <a:r>
              <a:rPr lang="en-US" sz="1200" b="0" i="0" kern="1200" dirty="0">
                <a:solidFill>
                  <a:srgbClr val="000000"/>
                </a:solidFill>
                <a:effectLst/>
                <a:latin typeface="Courier New" panose="02070309020205020404" pitchFamily="49" charset="0"/>
                <a:ea typeface="+mn-ea"/>
                <a:cs typeface="+mn-cs"/>
              </a:rPr>
              <a:t>(), </a:t>
            </a:r>
            <a:r>
              <a:rPr lang="en-US" sz="1200" b="0" i="0" kern="1200" dirty="0">
                <a:solidFill>
                  <a:srgbClr val="C41A16"/>
                </a:solidFill>
                <a:effectLst/>
                <a:latin typeface="Courier New" panose="02070309020205020404" pitchFamily="49" charset="0"/>
                <a:ea typeface="+mn-ea"/>
                <a:cs typeface="+mn-cs"/>
              </a:rPr>
              <a:t>"Code, Configuration, Testing, and Maintenance failed"</a:t>
            </a:r>
            <a:r>
              <a:rPr lang="en-US" sz="1200" b="0" i="0" kern="1200" dirty="0">
                <a:solidFill>
                  <a:srgbClr val="000000"/>
                </a:solidFill>
                <a:effectLst/>
                <a:latin typeface="Courier New" panose="02070309020205020404" pitchFamily="49" charset="0"/>
                <a:ea typeface="+mn-ea"/>
                <a:cs typeface="+mn-cs"/>
              </a:rPr>
              <a:t>);</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a:t>
            </a:r>
            <a:endParaRPr lang="en-US" sz="1200" dirty="0">
              <a:effectLst/>
            </a:endParaRPr>
          </a:p>
          <a:p>
            <a:pPr marL="0" algn="l" rtl="0" eaLnBrk="1" latinLnBrk="0" hangingPunct="1">
              <a:spcBef>
                <a:spcPts val="0"/>
              </a:spcBef>
              <a:spcAft>
                <a:spcPts val="0"/>
              </a:spcAft>
            </a:pPr>
            <a:r>
              <a:rPr lang="en-US" sz="1200" b="1" i="0" kern="1200" dirty="0" err="1">
                <a:solidFill>
                  <a:srgbClr val="9B2393"/>
                </a:solidFill>
                <a:effectLst/>
                <a:latin typeface="Courier New" panose="02070309020205020404" pitchFamily="49" charset="0"/>
                <a:ea typeface="+mn-ea"/>
                <a:cs typeface="+mn-cs"/>
              </a:rPr>
              <a:t>fn</a:t>
            </a:r>
            <a:r>
              <a:rPr lang="en-US" sz="1200" b="1" i="0" kern="1200" dirty="0">
                <a:solidFill>
                  <a:srgbClr val="9B2393"/>
                </a:solidFill>
                <a:effectLst/>
                <a:latin typeface="Courier New" panose="02070309020205020404" pitchFamily="49" charset="0"/>
                <a:ea typeface="+mn-ea"/>
                <a:cs typeface="+mn-cs"/>
              </a:rPr>
              <a:t> </a:t>
            </a:r>
            <a:r>
              <a:rPr lang="en-US" sz="1200" b="0" i="0" kern="1200" dirty="0" err="1">
                <a:solidFill>
                  <a:srgbClr val="000000"/>
                </a:solidFill>
                <a:effectLst/>
                <a:latin typeface="Courier New" panose="02070309020205020404" pitchFamily="49" charset="0"/>
                <a:ea typeface="+mn-ea"/>
                <a:cs typeface="+mn-cs"/>
              </a:rPr>
              <a:t>test_deployment_information_configurations_provision</a:t>
            </a:r>
            <a:r>
              <a:rPr lang="en-US" sz="1200" b="0" i="0" kern="1200" dirty="0">
                <a:solidFill>
                  <a:srgbClr val="000000"/>
                </a:solidFill>
                <a:effectLst/>
                <a:latin typeface="Courier New" panose="02070309020205020404" pitchFamily="49" charset="0"/>
                <a:ea typeface="+mn-ea"/>
                <a:cs typeface="+mn-cs"/>
              </a:rPr>
              <a:t>() {</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   </a:t>
            </a:r>
            <a:r>
              <a:rPr lang="en-US" sz="1200" b="1" i="0" kern="1200" dirty="0">
                <a:solidFill>
                  <a:srgbClr val="9B2393"/>
                </a:solidFill>
                <a:effectLst/>
                <a:latin typeface="Courier New" panose="02070309020205020404" pitchFamily="49" charset="0"/>
                <a:ea typeface="+mn-ea"/>
                <a:cs typeface="+mn-cs"/>
              </a:rPr>
              <a:t>let </a:t>
            </a:r>
            <a:r>
              <a:rPr lang="en-US" sz="1200" b="0" i="0" kern="1200" dirty="0" err="1">
                <a:solidFill>
                  <a:srgbClr val="000000"/>
                </a:solidFill>
                <a:effectLst/>
                <a:latin typeface="Courier New" panose="02070309020205020404" pitchFamily="49" charset="0"/>
                <a:ea typeface="+mn-ea"/>
                <a:cs typeface="+mn-cs"/>
              </a:rPr>
              <a:t>deployment_info</a:t>
            </a:r>
            <a:r>
              <a:rPr lang="en-US" sz="1200" b="0" i="0" kern="1200" dirty="0">
                <a:solidFill>
                  <a:srgbClr val="000000"/>
                </a:solidFill>
                <a:effectLst/>
                <a:latin typeface="Courier New" panose="02070309020205020404" pitchFamily="49" charset="0"/>
                <a:ea typeface="+mn-ea"/>
                <a:cs typeface="+mn-cs"/>
              </a:rPr>
              <a:t> = </a:t>
            </a:r>
            <a:r>
              <a:rPr lang="en-US" sz="1200" b="0" i="0" kern="1200" dirty="0">
                <a:solidFill>
                  <a:srgbClr val="C41A16"/>
                </a:solidFill>
                <a:effectLst/>
                <a:latin typeface="Courier New" panose="02070309020205020404" pitchFamily="49" charset="0"/>
                <a:ea typeface="+mn-ea"/>
                <a:cs typeface="+mn-cs"/>
              </a:rPr>
              <a:t>"Deployment information and configurations"</a:t>
            </a:r>
            <a:r>
              <a:rPr lang="en-US" sz="1200" b="0" i="0" kern="1200" dirty="0">
                <a:solidFill>
                  <a:srgbClr val="000000"/>
                </a:solidFill>
                <a:effectLst/>
                <a:latin typeface="Courier New" panose="02070309020205020404" pitchFamily="49" charset="0"/>
                <a:ea typeface="+mn-ea"/>
                <a:cs typeface="+mn-cs"/>
              </a:rPr>
              <a:t>;</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   </a:t>
            </a:r>
            <a:r>
              <a:rPr lang="en-US" sz="1200" b="1" i="0" kern="1200" dirty="0">
                <a:solidFill>
                  <a:srgbClr val="9B2393"/>
                </a:solidFill>
                <a:effectLst/>
                <a:latin typeface="Courier New" panose="02070309020205020404" pitchFamily="49" charset="0"/>
                <a:ea typeface="+mn-ea"/>
                <a:cs typeface="+mn-cs"/>
              </a:rPr>
              <a:t>let </a:t>
            </a:r>
            <a:r>
              <a:rPr lang="en-US" sz="1200" b="0" i="0" kern="1200" dirty="0">
                <a:solidFill>
                  <a:srgbClr val="000000"/>
                </a:solidFill>
                <a:effectLst/>
                <a:latin typeface="Courier New" panose="02070309020205020404" pitchFamily="49" charset="0"/>
                <a:ea typeface="+mn-ea"/>
                <a:cs typeface="+mn-cs"/>
              </a:rPr>
              <a:t>result = </a:t>
            </a:r>
            <a:r>
              <a:rPr lang="en-US" sz="1200" b="0" i="0" kern="1200" dirty="0" err="1">
                <a:solidFill>
                  <a:srgbClr val="000000"/>
                </a:solidFill>
                <a:effectLst/>
                <a:latin typeface="Courier New" panose="02070309020205020404" pitchFamily="49" charset="0"/>
                <a:ea typeface="+mn-ea"/>
                <a:cs typeface="+mn-cs"/>
              </a:rPr>
              <a:t>provide_deployment_info_and_config</a:t>
            </a:r>
            <a:r>
              <a:rPr lang="en-US" sz="1200" b="0" i="0" kern="1200" dirty="0">
                <a:solidFill>
                  <a:srgbClr val="000000"/>
                </a:solidFill>
                <a:effectLst/>
                <a:latin typeface="Courier New" panose="02070309020205020404" pitchFamily="49" charset="0"/>
                <a:ea typeface="+mn-ea"/>
                <a:cs typeface="+mn-cs"/>
              </a:rPr>
              <a:t>(</a:t>
            </a:r>
            <a:r>
              <a:rPr lang="en-US" sz="1200" b="0" i="0" kern="1200" dirty="0" err="1">
                <a:solidFill>
                  <a:srgbClr val="000000"/>
                </a:solidFill>
                <a:effectLst/>
                <a:latin typeface="Courier New" panose="02070309020205020404" pitchFamily="49" charset="0"/>
                <a:ea typeface="+mn-ea"/>
                <a:cs typeface="+mn-cs"/>
              </a:rPr>
              <a:t>deployment_info</a:t>
            </a:r>
            <a:r>
              <a:rPr lang="en-US" sz="1200" b="0" i="0" kern="1200" dirty="0">
                <a:solidFill>
                  <a:srgbClr val="000000"/>
                </a:solidFill>
                <a:effectLst/>
                <a:latin typeface="Courier New" panose="02070309020205020404" pitchFamily="49" charset="0"/>
                <a:ea typeface="+mn-ea"/>
                <a:cs typeface="+mn-cs"/>
              </a:rPr>
              <a:t>);</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   </a:t>
            </a:r>
            <a:r>
              <a:rPr lang="en-US" sz="1200" b="0" i="0" kern="1200" dirty="0" err="1">
                <a:solidFill>
                  <a:srgbClr val="000000"/>
                </a:solidFill>
                <a:effectLst/>
                <a:latin typeface="Courier New" panose="02070309020205020404" pitchFamily="49" charset="0"/>
                <a:ea typeface="+mn-ea"/>
                <a:cs typeface="+mn-cs"/>
              </a:rPr>
              <a:t>assert_eq</a:t>
            </a:r>
            <a:r>
              <a:rPr lang="en-US" sz="1200" b="0" i="0" kern="1200" dirty="0">
                <a:solidFill>
                  <a:srgbClr val="000000"/>
                </a:solidFill>
                <a:effectLst/>
                <a:latin typeface="Courier New" panose="02070309020205020404" pitchFamily="49" charset="0"/>
                <a:ea typeface="+mn-ea"/>
                <a:cs typeface="+mn-cs"/>
              </a:rPr>
              <a:t>!(result, Ok(()), </a:t>
            </a:r>
            <a:r>
              <a:rPr lang="en-US" sz="1200" b="0" i="0" kern="1200" dirty="0">
                <a:solidFill>
                  <a:srgbClr val="C41A16"/>
                </a:solidFill>
                <a:effectLst/>
                <a:latin typeface="Courier New" panose="02070309020205020404" pitchFamily="49" charset="0"/>
                <a:ea typeface="+mn-ea"/>
                <a:cs typeface="+mn-cs"/>
              </a:rPr>
              <a:t>"Deployment information provision failed"</a:t>
            </a:r>
            <a:r>
              <a:rPr lang="en-US" sz="1200" b="0" i="0" kern="1200" dirty="0">
                <a:solidFill>
                  <a:srgbClr val="000000"/>
                </a:solidFill>
                <a:effectLst/>
                <a:latin typeface="Courier New" panose="02070309020205020404" pitchFamily="49" charset="0"/>
                <a:ea typeface="+mn-ea"/>
                <a:cs typeface="+mn-cs"/>
              </a:rPr>
              <a:t>);</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a:t>
            </a:r>
            <a:endParaRPr lang="en-US" sz="1200" dirty="0">
              <a:effectLst/>
            </a:endParaRPr>
          </a:p>
          <a:p>
            <a:pPr marL="0" algn="l" rtl="0" eaLnBrk="1" latinLnBrk="0" hangingPunct="1">
              <a:spcBef>
                <a:spcPts val="0"/>
              </a:spcBef>
              <a:spcAft>
                <a:spcPts val="0"/>
              </a:spcAft>
            </a:pPr>
            <a:r>
              <a:rPr lang="en-US" sz="1200" b="1" i="0" kern="1200" dirty="0" err="1">
                <a:solidFill>
                  <a:srgbClr val="9B2393"/>
                </a:solidFill>
                <a:effectLst/>
                <a:latin typeface="Courier New" panose="02070309020205020404" pitchFamily="49" charset="0"/>
                <a:ea typeface="+mn-ea"/>
                <a:cs typeface="+mn-cs"/>
              </a:rPr>
              <a:t>fn</a:t>
            </a:r>
            <a:r>
              <a:rPr lang="en-US" sz="1200" b="1" i="0" kern="1200" dirty="0">
                <a:solidFill>
                  <a:srgbClr val="9B2393"/>
                </a:solidFill>
                <a:effectLst/>
                <a:latin typeface="Courier New" panose="02070309020205020404" pitchFamily="49" charset="0"/>
                <a:ea typeface="+mn-ea"/>
                <a:cs typeface="+mn-cs"/>
              </a:rPr>
              <a:t> </a:t>
            </a:r>
            <a:r>
              <a:rPr lang="en-US" sz="1200" b="0" i="0" kern="1200" dirty="0" err="1">
                <a:solidFill>
                  <a:srgbClr val="000000"/>
                </a:solidFill>
                <a:effectLst/>
                <a:latin typeface="Courier New" panose="02070309020205020404" pitchFamily="49" charset="0"/>
                <a:ea typeface="+mn-ea"/>
                <a:cs typeface="+mn-cs"/>
              </a:rPr>
              <a:t>test_infrastructure_provision</a:t>
            </a:r>
            <a:r>
              <a:rPr lang="en-US" sz="1200" b="0" i="0" kern="1200" dirty="0">
                <a:solidFill>
                  <a:srgbClr val="000000"/>
                </a:solidFill>
                <a:effectLst/>
                <a:latin typeface="Courier New" panose="02070309020205020404" pitchFamily="49" charset="0"/>
                <a:ea typeface="+mn-ea"/>
                <a:cs typeface="+mn-cs"/>
              </a:rPr>
              <a:t>() {</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   </a:t>
            </a:r>
            <a:r>
              <a:rPr lang="en-US" sz="1200" b="1" i="0" kern="1200" dirty="0">
                <a:solidFill>
                  <a:srgbClr val="9B2393"/>
                </a:solidFill>
                <a:effectLst/>
                <a:latin typeface="Courier New" panose="02070309020205020404" pitchFamily="49" charset="0"/>
                <a:ea typeface="+mn-ea"/>
                <a:cs typeface="+mn-cs"/>
              </a:rPr>
              <a:t>let </a:t>
            </a:r>
            <a:r>
              <a:rPr lang="en-US" sz="1200" b="0" i="0" kern="1200" dirty="0" err="1">
                <a:solidFill>
                  <a:srgbClr val="000000"/>
                </a:solidFill>
                <a:effectLst/>
                <a:latin typeface="Courier New" panose="02070309020205020404" pitchFamily="49" charset="0"/>
                <a:ea typeface="+mn-ea"/>
                <a:cs typeface="+mn-cs"/>
              </a:rPr>
              <a:t>infra_req</a:t>
            </a:r>
            <a:r>
              <a:rPr lang="en-US" sz="1200" b="0" i="0" kern="1200" dirty="0">
                <a:solidFill>
                  <a:srgbClr val="000000"/>
                </a:solidFill>
                <a:effectLst/>
                <a:latin typeface="Courier New" panose="02070309020205020404" pitchFamily="49" charset="0"/>
                <a:ea typeface="+mn-ea"/>
                <a:cs typeface="+mn-cs"/>
              </a:rPr>
              <a:t> = </a:t>
            </a:r>
            <a:r>
              <a:rPr lang="en-US" sz="1200" b="0" i="0" kern="1200" dirty="0">
                <a:solidFill>
                  <a:srgbClr val="C41A16"/>
                </a:solidFill>
                <a:effectLst/>
                <a:latin typeface="Courier New" panose="02070309020205020404" pitchFamily="49" charset="0"/>
                <a:ea typeface="+mn-ea"/>
                <a:cs typeface="+mn-cs"/>
              </a:rPr>
              <a:t>"Provide necessary infrastructure"</a:t>
            </a:r>
            <a:r>
              <a:rPr lang="en-US" sz="1200" b="0" i="0" kern="1200" dirty="0">
                <a:solidFill>
                  <a:srgbClr val="000000"/>
                </a:solidFill>
                <a:effectLst/>
                <a:latin typeface="Courier New" panose="02070309020205020404" pitchFamily="49" charset="0"/>
                <a:ea typeface="+mn-ea"/>
                <a:cs typeface="+mn-cs"/>
              </a:rPr>
              <a:t>;</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   </a:t>
            </a:r>
            <a:r>
              <a:rPr lang="en-US" sz="1200" b="1" i="0" kern="1200" dirty="0">
                <a:solidFill>
                  <a:srgbClr val="9B2393"/>
                </a:solidFill>
                <a:effectLst/>
                <a:latin typeface="Courier New" panose="02070309020205020404" pitchFamily="49" charset="0"/>
                <a:ea typeface="+mn-ea"/>
                <a:cs typeface="+mn-cs"/>
              </a:rPr>
              <a:t>let </a:t>
            </a:r>
            <a:r>
              <a:rPr lang="en-US" sz="1200" b="0" i="0" kern="1200" dirty="0">
                <a:solidFill>
                  <a:srgbClr val="000000"/>
                </a:solidFill>
                <a:effectLst/>
                <a:latin typeface="Courier New" panose="02070309020205020404" pitchFamily="49" charset="0"/>
                <a:ea typeface="+mn-ea"/>
                <a:cs typeface="+mn-cs"/>
              </a:rPr>
              <a:t>result = </a:t>
            </a:r>
            <a:r>
              <a:rPr lang="en-US" sz="1200" b="0" i="0" kern="1200" dirty="0" err="1">
                <a:solidFill>
                  <a:srgbClr val="000000"/>
                </a:solidFill>
                <a:effectLst/>
                <a:latin typeface="Courier New" panose="02070309020205020404" pitchFamily="49" charset="0"/>
                <a:ea typeface="+mn-ea"/>
                <a:cs typeface="+mn-cs"/>
              </a:rPr>
              <a:t>provide_infrastructure_and_capabilities</a:t>
            </a:r>
            <a:r>
              <a:rPr lang="en-US" sz="1200" b="0" i="0" kern="1200" dirty="0">
                <a:solidFill>
                  <a:srgbClr val="000000"/>
                </a:solidFill>
                <a:effectLst/>
                <a:latin typeface="Courier New" panose="02070309020205020404" pitchFamily="49" charset="0"/>
                <a:ea typeface="+mn-ea"/>
                <a:cs typeface="+mn-cs"/>
              </a:rPr>
              <a:t>(</a:t>
            </a:r>
            <a:r>
              <a:rPr lang="en-US" sz="1200" b="0" i="0" kern="1200" dirty="0" err="1">
                <a:solidFill>
                  <a:srgbClr val="000000"/>
                </a:solidFill>
                <a:effectLst/>
                <a:latin typeface="Courier New" panose="02070309020205020404" pitchFamily="49" charset="0"/>
                <a:ea typeface="+mn-ea"/>
                <a:cs typeface="+mn-cs"/>
              </a:rPr>
              <a:t>infra_req</a:t>
            </a:r>
            <a:r>
              <a:rPr lang="en-US" sz="1200" b="0" i="0" kern="1200" dirty="0">
                <a:solidFill>
                  <a:srgbClr val="000000"/>
                </a:solidFill>
                <a:effectLst/>
                <a:latin typeface="Courier New" panose="02070309020205020404" pitchFamily="49" charset="0"/>
                <a:ea typeface="+mn-ea"/>
                <a:cs typeface="+mn-cs"/>
              </a:rPr>
              <a:t>);</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   assert!(</a:t>
            </a:r>
            <a:r>
              <a:rPr lang="en-US" sz="1200" b="0" i="0" kern="1200" dirty="0" err="1">
                <a:solidFill>
                  <a:srgbClr val="000000"/>
                </a:solidFill>
                <a:effectLst/>
                <a:latin typeface="Courier New" panose="02070309020205020404" pitchFamily="49" charset="0"/>
                <a:ea typeface="+mn-ea"/>
                <a:cs typeface="+mn-cs"/>
              </a:rPr>
              <a:t>result.is_ok</a:t>
            </a:r>
            <a:r>
              <a:rPr lang="en-US" sz="1200" b="0" i="0" kern="1200" dirty="0">
                <a:solidFill>
                  <a:srgbClr val="000000"/>
                </a:solidFill>
                <a:effectLst/>
                <a:latin typeface="Courier New" panose="02070309020205020404" pitchFamily="49" charset="0"/>
                <a:ea typeface="+mn-ea"/>
                <a:cs typeface="+mn-cs"/>
              </a:rPr>
              <a:t>(), </a:t>
            </a:r>
            <a:r>
              <a:rPr lang="en-US" sz="1200" b="0" i="0" kern="1200" dirty="0">
                <a:solidFill>
                  <a:srgbClr val="C41A16"/>
                </a:solidFill>
                <a:effectLst/>
                <a:latin typeface="Courier New" panose="02070309020205020404" pitchFamily="49" charset="0"/>
                <a:ea typeface="+mn-ea"/>
                <a:cs typeface="+mn-cs"/>
              </a:rPr>
              <a:t>"Infrastructure provision failed"</a:t>
            </a:r>
            <a:r>
              <a:rPr lang="en-US" sz="1200" b="0" i="0" kern="1200" dirty="0">
                <a:solidFill>
                  <a:srgbClr val="000000"/>
                </a:solidFill>
                <a:effectLst/>
                <a:latin typeface="Courier New" panose="02070309020205020404" pitchFamily="49" charset="0"/>
                <a:ea typeface="+mn-ea"/>
                <a:cs typeface="+mn-cs"/>
              </a:rPr>
              <a:t>);</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a:t>
            </a:r>
            <a:endParaRPr lang="en-US" sz="1200" dirty="0">
              <a:effectLst/>
            </a:endParaRPr>
          </a:p>
        </p:txBody>
      </p:sp>
    </p:spTree>
    <p:extLst>
      <p:ext uri="{BB962C8B-B14F-4D97-AF65-F5344CB8AC3E}">
        <p14:creationId xmlns:p14="http://schemas.microsoft.com/office/powerpoint/2010/main" val="1352455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380071-0250-C535-55E3-840D85A9B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69" y="200787"/>
            <a:ext cx="3836748" cy="731520"/>
          </a:xfrm>
          <a:prstGeom prst="rect">
            <a:avLst/>
          </a:prstGeom>
        </p:spPr>
      </p:pic>
      <p:sp>
        <p:nvSpPr>
          <p:cNvPr id="11" name="TextBox 10">
            <a:extLst>
              <a:ext uri="{FF2B5EF4-FFF2-40B4-BE49-F238E27FC236}">
                <a16:creationId xmlns:a16="http://schemas.microsoft.com/office/drawing/2014/main" id="{166BC66C-292B-6157-24C3-3B0EE2422939}"/>
              </a:ext>
            </a:extLst>
          </p:cNvPr>
          <p:cNvSpPr txBox="1"/>
          <p:nvPr/>
        </p:nvSpPr>
        <p:spPr>
          <a:xfrm>
            <a:off x="3048000" y="1033249"/>
            <a:ext cx="6096000" cy="523220"/>
          </a:xfrm>
          <a:prstGeom prst="rect">
            <a:avLst/>
          </a:prstGeom>
          <a:noFill/>
        </p:spPr>
        <p:txBody>
          <a:bodyPr wrap="square">
            <a:spAutoFit/>
          </a:bodyPr>
          <a:lstStyle/>
          <a:p>
            <a:pPr algn="ctr"/>
            <a:r>
              <a:rPr lang="en-US" sz="2800" b="1" i="0" u="none" strike="noStrike" dirty="0">
                <a:solidFill>
                  <a:srgbClr val="000000"/>
                </a:solidFill>
                <a:effectLst/>
                <a:latin typeface="DM Sans" pitchFamily="2" charset="0"/>
              </a:rPr>
              <a:t>Test Cases</a:t>
            </a:r>
            <a:endParaRPr lang="en-US" sz="2800" b="1" dirty="0">
              <a:latin typeface="DM Sans" pitchFamily="2" charset="0"/>
            </a:endParaRPr>
          </a:p>
        </p:txBody>
      </p:sp>
      <p:sp>
        <p:nvSpPr>
          <p:cNvPr id="4" name="TextBox 3">
            <a:extLst>
              <a:ext uri="{FF2B5EF4-FFF2-40B4-BE49-F238E27FC236}">
                <a16:creationId xmlns:a16="http://schemas.microsoft.com/office/drawing/2014/main" id="{6B776B60-EC0E-3A3E-2C91-C94F6D40C587}"/>
              </a:ext>
            </a:extLst>
          </p:cNvPr>
          <p:cNvSpPr txBox="1"/>
          <p:nvPr/>
        </p:nvSpPr>
        <p:spPr>
          <a:xfrm>
            <a:off x="318869" y="1556469"/>
            <a:ext cx="11973280" cy="4524315"/>
          </a:xfrm>
          <a:prstGeom prst="rect">
            <a:avLst/>
          </a:prstGeom>
          <a:noFill/>
        </p:spPr>
        <p:txBody>
          <a:bodyPr wrap="square">
            <a:spAutoFit/>
          </a:bodyPr>
          <a:lstStyle/>
          <a:p>
            <a:pPr marL="0" algn="l" rtl="0" eaLnBrk="1" latinLnBrk="0" hangingPunct="1">
              <a:spcBef>
                <a:spcPts val="0"/>
              </a:spcBef>
              <a:spcAft>
                <a:spcPts val="0"/>
              </a:spcAft>
            </a:pPr>
            <a:endParaRPr lang="en-US" sz="1200" dirty="0">
              <a:effectLst/>
            </a:endParaRPr>
          </a:p>
          <a:p>
            <a:pPr marL="0" algn="l" rtl="0" eaLnBrk="1" latinLnBrk="0" hangingPunct="1">
              <a:spcBef>
                <a:spcPts val="0"/>
              </a:spcBef>
              <a:spcAft>
                <a:spcPts val="0"/>
              </a:spcAft>
            </a:pPr>
            <a:r>
              <a:rPr lang="en-US" sz="1200" b="1" i="0" kern="1200" dirty="0" err="1">
                <a:solidFill>
                  <a:srgbClr val="9B2393"/>
                </a:solidFill>
                <a:effectLst/>
                <a:latin typeface="Courier New" panose="02070309020205020404" pitchFamily="49" charset="0"/>
                <a:ea typeface="+mn-ea"/>
                <a:cs typeface="+mn-cs"/>
              </a:rPr>
              <a:t>fn</a:t>
            </a:r>
            <a:r>
              <a:rPr lang="en-US" sz="1200" b="1" i="0" kern="1200" dirty="0">
                <a:solidFill>
                  <a:srgbClr val="9B2393"/>
                </a:solidFill>
                <a:effectLst/>
                <a:latin typeface="Courier New" panose="02070309020205020404" pitchFamily="49" charset="0"/>
                <a:ea typeface="+mn-ea"/>
                <a:cs typeface="+mn-cs"/>
              </a:rPr>
              <a:t> </a:t>
            </a:r>
            <a:r>
              <a:rPr lang="en-US" sz="1200" b="0" i="0" kern="1200" dirty="0" err="1">
                <a:solidFill>
                  <a:srgbClr val="000000"/>
                </a:solidFill>
                <a:effectLst/>
                <a:latin typeface="Courier New" panose="02070309020205020404" pitchFamily="49" charset="0"/>
                <a:ea typeface="+mn-ea"/>
                <a:cs typeface="+mn-cs"/>
              </a:rPr>
              <a:t>test_infrastructure_services_provision</a:t>
            </a:r>
            <a:r>
              <a:rPr lang="en-US" sz="1200" b="0" i="0" kern="1200" dirty="0">
                <a:solidFill>
                  <a:srgbClr val="000000"/>
                </a:solidFill>
                <a:effectLst/>
                <a:latin typeface="Courier New" panose="02070309020205020404" pitchFamily="49" charset="0"/>
                <a:ea typeface="+mn-ea"/>
                <a:cs typeface="+mn-cs"/>
              </a:rPr>
              <a:t>() {</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   </a:t>
            </a:r>
            <a:r>
              <a:rPr lang="en-US" sz="1200" b="1" i="0" kern="1200" dirty="0">
                <a:solidFill>
                  <a:srgbClr val="9B2393"/>
                </a:solidFill>
                <a:effectLst/>
                <a:latin typeface="Courier New" panose="02070309020205020404" pitchFamily="49" charset="0"/>
                <a:ea typeface="+mn-ea"/>
                <a:cs typeface="+mn-cs"/>
              </a:rPr>
              <a:t>let </a:t>
            </a:r>
            <a:r>
              <a:rPr lang="en-US" sz="1200" b="0" i="0" kern="1200" dirty="0" err="1">
                <a:solidFill>
                  <a:srgbClr val="000000"/>
                </a:solidFill>
                <a:effectLst/>
                <a:latin typeface="Courier New" panose="02070309020205020404" pitchFamily="49" charset="0"/>
                <a:ea typeface="+mn-ea"/>
                <a:cs typeface="+mn-cs"/>
              </a:rPr>
              <a:t>services_req</a:t>
            </a:r>
            <a:r>
              <a:rPr lang="en-US" sz="1200" b="0" i="0" kern="1200" dirty="0">
                <a:solidFill>
                  <a:srgbClr val="000000"/>
                </a:solidFill>
                <a:effectLst/>
                <a:latin typeface="Courier New" panose="02070309020205020404" pitchFamily="49" charset="0"/>
                <a:ea typeface="+mn-ea"/>
                <a:cs typeface="+mn-cs"/>
              </a:rPr>
              <a:t> = </a:t>
            </a:r>
            <a:r>
              <a:rPr lang="en-US" sz="1200" b="0" i="0" kern="1200" dirty="0">
                <a:solidFill>
                  <a:srgbClr val="C41A16"/>
                </a:solidFill>
                <a:effectLst/>
                <a:latin typeface="Courier New" panose="02070309020205020404" pitchFamily="49" charset="0"/>
                <a:ea typeface="+mn-ea"/>
                <a:cs typeface="+mn-cs"/>
              </a:rPr>
              <a:t>"Provide necessary services"</a:t>
            </a:r>
            <a:r>
              <a:rPr lang="en-US" sz="1200" b="0" i="0" kern="1200" dirty="0">
                <a:solidFill>
                  <a:srgbClr val="000000"/>
                </a:solidFill>
                <a:effectLst/>
                <a:latin typeface="Courier New" panose="02070309020205020404" pitchFamily="49" charset="0"/>
                <a:ea typeface="+mn-ea"/>
                <a:cs typeface="+mn-cs"/>
              </a:rPr>
              <a:t>;</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   </a:t>
            </a:r>
            <a:r>
              <a:rPr lang="en-US" sz="1200" b="1" i="0" kern="1200" dirty="0">
                <a:solidFill>
                  <a:srgbClr val="9B2393"/>
                </a:solidFill>
                <a:effectLst/>
                <a:latin typeface="Courier New" panose="02070309020205020404" pitchFamily="49" charset="0"/>
                <a:ea typeface="+mn-ea"/>
                <a:cs typeface="+mn-cs"/>
              </a:rPr>
              <a:t>let </a:t>
            </a:r>
            <a:r>
              <a:rPr lang="en-US" sz="1200" b="0" i="0" kern="1200" dirty="0">
                <a:solidFill>
                  <a:srgbClr val="000000"/>
                </a:solidFill>
                <a:effectLst/>
                <a:latin typeface="Courier New" panose="02070309020205020404" pitchFamily="49" charset="0"/>
                <a:ea typeface="+mn-ea"/>
                <a:cs typeface="+mn-cs"/>
              </a:rPr>
              <a:t>result = </a:t>
            </a:r>
            <a:r>
              <a:rPr lang="en-US" sz="1200" b="0" i="0" kern="1200" dirty="0" err="1">
                <a:solidFill>
                  <a:srgbClr val="000000"/>
                </a:solidFill>
                <a:effectLst/>
                <a:latin typeface="Courier New" panose="02070309020205020404" pitchFamily="49" charset="0"/>
                <a:ea typeface="+mn-ea"/>
                <a:cs typeface="+mn-cs"/>
              </a:rPr>
              <a:t>provide_services</a:t>
            </a:r>
            <a:r>
              <a:rPr lang="en-US" sz="1200" b="0" i="0" kern="1200" dirty="0">
                <a:solidFill>
                  <a:srgbClr val="000000"/>
                </a:solidFill>
                <a:effectLst/>
                <a:latin typeface="Courier New" panose="02070309020205020404" pitchFamily="49" charset="0"/>
                <a:ea typeface="+mn-ea"/>
                <a:cs typeface="+mn-cs"/>
              </a:rPr>
              <a:t>(</a:t>
            </a:r>
            <a:r>
              <a:rPr lang="en-US" sz="1200" b="0" i="0" kern="1200" dirty="0" err="1">
                <a:solidFill>
                  <a:srgbClr val="000000"/>
                </a:solidFill>
                <a:effectLst/>
                <a:latin typeface="Courier New" panose="02070309020205020404" pitchFamily="49" charset="0"/>
                <a:ea typeface="+mn-ea"/>
                <a:cs typeface="+mn-cs"/>
              </a:rPr>
              <a:t>services_req</a:t>
            </a:r>
            <a:r>
              <a:rPr lang="en-US" sz="1200" b="0" i="0" kern="1200" dirty="0">
                <a:solidFill>
                  <a:srgbClr val="000000"/>
                </a:solidFill>
                <a:effectLst/>
                <a:latin typeface="Courier New" panose="02070309020205020404" pitchFamily="49" charset="0"/>
                <a:ea typeface="+mn-ea"/>
                <a:cs typeface="+mn-cs"/>
              </a:rPr>
              <a:t>);</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   assert!(</a:t>
            </a:r>
            <a:r>
              <a:rPr lang="en-US" sz="1200" b="0" i="0" kern="1200" dirty="0" err="1">
                <a:solidFill>
                  <a:srgbClr val="000000"/>
                </a:solidFill>
                <a:effectLst/>
                <a:latin typeface="Courier New" panose="02070309020205020404" pitchFamily="49" charset="0"/>
                <a:ea typeface="+mn-ea"/>
                <a:cs typeface="+mn-cs"/>
              </a:rPr>
              <a:t>result.is_ok</a:t>
            </a:r>
            <a:r>
              <a:rPr lang="en-US" sz="1200" b="0" i="0" kern="1200" dirty="0">
                <a:solidFill>
                  <a:srgbClr val="000000"/>
                </a:solidFill>
                <a:effectLst/>
                <a:latin typeface="Courier New" panose="02070309020205020404" pitchFamily="49" charset="0"/>
                <a:ea typeface="+mn-ea"/>
                <a:cs typeface="+mn-cs"/>
              </a:rPr>
              <a:t>(), </a:t>
            </a:r>
            <a:r>
              <a:rPr lang="en-US" sz="1200" b="0" i="0" kern="1200" dirty="0">
                <a:solidFill>
                  <a:srgbClr val="C41A16"/>
                </a:solidFill>
                <a:effectLst/>
                <a:latin typeface="Courier New" panose="02070309020205020404" pitchFamily="49" charset="0"/>
                <a:ea typeface="+mn-ea"/>
                <a:cs typeface="+mn-cs"/>
              </a:rPr>
              <a:t>"Infrastructure services provision failed"</a:t>
            </a:r>
            <a:r>
              <a:rPr lang="en-US" sz="1200" b="0" i="0" kern="1200" dirty="0">
                <a:solidFill>
                  <a:srgbClr val="000000"/>
                </a:solidFill>
                <a:effectLst/>
                <a:latin typeface="Courier New" panose="02070309020205020404" pitchFamily="49" charset="0"/>
                <a:ea typeface="+mn-ea"/>
                <a:cs typeface="+mn-cs"/>
              </a:rPr>
              <a:t>);</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a:t>
            </a:r>
            <a:endParaRPr lang="en-US" sz="1200" dirty="0">
              <a:effectLst/>
            </a:endParaRPr>
          </a:p>
          <a:p>
            <a:pPr marL="0" algn="l" rtl="0" eaLnBrk="1" latinLnBrk="0" hangingPunct="1">
              <a:spcBef>
                <a:spcPts val="0"/>
              </a:spcBef>
              <a:spcAft>
                <a:spcPts val="0"/>
              </a:spcAft>
            </a:pPr>
            <a:br>
              <a:rPr lang="en-US" sz="1200" b="0" kern="1200" dirty="0">
                <a:solidFill>
                  <a:srgbClr val="000000"/>
                </a:solidFill>
                <a:effectLst/>
                <a:latin typeface="Calibri" panose="020F0502020204030204" pitchFamily="34" charset="0"/>
                <a:ea typeface="+mn-ea"/>
                <a:cs typeface="+mn-cs"/>
              </a:rPr>
            </a:br>
            <a:endParaRPr lang="en-US" sz="1200" dirty="0">
              <a:effectLst/>
            </a:endParaRPr>
          </a:p>
          <a:p>
            <a:pPr marL="0" algn="l" rtl="0" eaLnBrk="1" latinLnBrk="0" hangingPunct="1">
              <a:spcBef>
                <a:spcPts val="0"/>
              </a:spcBef>
              <a:spcAft>
                <a:spcPts val="0"/>
              </a:spcAft>
            </a:pPr>
            <a:r>
              <a:rPr lang="en-US" sz="1200" b="1" i="0" kern="1200" dirty="0" err="1">
                <a:solidFill>
                  <a:srgbClr val="9B2393"/>
                </a:solidFill>
                <a:effectLst/>
                <a:latin typeface="Courier New" panose="02070309020205020404" pitchFamily="49" charset="0"/>
                <a:ea typeface="+mn-ea"/>
                <a:cs typeface="+mn-cs"/>
              </a:rPr>
              <a:t>fn</a:t>
            </a:r>
            <a:r>
              <a:rPr lang="en-US" sz="1200" b="1" i="0" kern="1200" dirty="0">
                <a:solidFill>
                  <a:srgbClr val="9B2393"/>
                </a:solidFill>
                <a:effectLst/>
                <a:latin typeface="Courier New" panose="02070309020205020404" pitchFamily="49" charset="0"/>
                <a:ea typeface="+mn-ea"/>
                <a:cs typeface="+mn-cs"/>
              </a:rPr>
              <a:t> </a:t>
            </a:r>
            <a:r>
              <a:rPr lang="en-US" sz="1200" b="0" i="0" kern="1200" dirty="0" err="1">
                <a:solidFill>
                  <a:srgbClr val="000000"/>
                </a:solidFill>
                <a:effectLst/>
                <a:latin typeface="Courier New" panose="02070309020205020404" pitchFamily="49" charset="0"/>
                <a:ea typeface="+mn-ea"/>
                <a:cs typeface="+mn-cs"/>
              </a:rPr>
              <a:t>test_infrastructure_capability_provision</a:t>
            </a:r>
            <a:r>
              <a:rPr lang="en-US" sz="1200" b="0" i="0" kern="1200" dirty="0">
                <a:solidFill>
                  <a:srgbClr val="000000"/>
                </a:solidFill>
                <a:effectLst/>
                <a:latin typeface="Courier New" panose="02070309020205020404" pitchFamily="49" charset="0"/>
                <a:ea typeface="+mn-ea"/>
                <a:cs typeface="+mn-cs"/>
              </a:rPr>
              <a:t>() {</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   </a:t>
            </a:r>
            <a:r>
              <a:rPr lang="en-US" sz="1200" b="1" i="0" kern="1200" dirty="0">
                <a:solidFill>
                  <a:srgbClr val="9B2393"/>
                </a:solidFill>
                <a:effectLst/>
                <a:latin typeface="Courier New" panose="02070309020205020404" pitchFamily="49" charset="0"/>
                <a:ea typeface="+mn-ea"/>
                <a:cs typeface="+mn-cs"/>
              </a:rPr>
              <a:t>let </a:t>
            </a:r>
            <a:r>
              <a:rPr lang="en-US" sz="1200" b="0" i="0" kern="1200" dirty="0" err="1">
                <a:solidFill>
                  <a:srgbClr val="000000"/>
                </a:solidFill>
                <a:effectLst/>
                <a:latin typeface="Courier New" panose="02070309020205020404" pitchFamily="49" charset="0"/>
                <a:ea typeface="+mn-ea"/>
                <a:cs typeface="+mn-cs"/>
              </a:rPr>
              <a:t>capability_req</a:t>
            </a:r>
            <a:r>
              <a:rPr lang="en-US" sz="1200" b="0" i="0" kern="1200" dirty="0">
                <a:solidFill>
                  <a:srgbClr val="000000"/>
                </a:solidFill>
                <a:effectLst/>
                <a:latin typeface="Courier New" panose="02070309020205020404" pitchFamily="49" charset="0"/>
                <a:ea typeface="+mn-ea"/>
                <a:cs typeface="+mn-cs"/>
              </a:rPr>
              <a:t> = </a:t>
            </a:r>
            <a:r>
              <a:rPr lang="en-US" sz="1200" b="0" i="0" kern="1200" dirty="0">
                <a:solidFill>
                  <a:srgbClr val="C41A16"/>
                </a:solidFill>
                <a:effectLst/>
                <a:latin typeface="Courier New" panose="02070309020205020404" pitchFamily="49" charset="0"/>
                <a:ea typeface="+mn-ea"/>
                <a:cs typeface="+mn-cs"/>
              </a:rPr>
              <a:t>"Provide necessary capabilities"</a:t>
            </a:r>
            <a:r>
              <a:rPr lang="en-US" sz="1200" b="0" i="0" kern="1200" dirty="0">
                <a:solidFill>
                  <a:srgbClr val="000000"/>
                </a:solidFill>
                <a:effectLst/>
                <a:latin typeface="Courier New" panose="02070309020205020404" pitchFamily="49" charset="0"/>
                <a:ea typeface="+mn-ea"/>
                <a:cs typeface="+mn-cs"/>
              </a:rPr>
              <a:t>;</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   </a:t>
            </a:r>
            <a:r>
              <a:rPr lang="en-US" sz="1200" b="1" i="0" kern="1200" dirty="0">
                <a:solidFill>
                  <a:srgbClr val="9B2393"/>
                </a:solidFill>
                <a:effectLst/>
                <a:latin typeface="Courier New" panose="02070309020205020404" pitchFamily="49" charset="0"/>
                <a:ea typeface="+mn-ea"/>
                <a:cs typeface="+mn-cs"/>
              </a:rPr>
              <a:t>let </a:t>
            </a:r>
            <a:r>
              <a:rPr lang="en-US" sz="1200" b="0" i="0" kern="1200" dirty="0">
                <a:solidFill>
                  <a:srgbClr val="000000"/>
                </a:solidFill>
                <a:effectLst/>
                <a:latin typeface="Courier New" panose="02070309020205020404" pitchFamily="49" charset="0"/>
                <a:ea typeface="+mn-ea"/>
                <a:cs typeface="+mn-cs"/>
              </a:rPr>
              <a:t>result = </a:t>
            </a:r>
            <a:r>
              <a:rPr lang="en-US" sz="1200" b="0" i="0" kern="1200" dirty="0" err="1">
                <a:solidFill>
                  <a:srgbClr val="000000"/>
                </a:solidFill>
                <a:effectLst/>
                <a:latin typeface="Courier New" panose="02070309020205020404" pitchFamily="49" charset="0"/>
                <a:ea typeface="+mn-ea"/>
                <a:cs typeface="+mn-cs"/>
              </a:rPr>
              <a:t>provide_capabilities</a:t>
            </a:r>
            <a:r>
              <a:rPr lang="en-US" sz="1200" b="0" i="0" kern="1200" dirty="0">
                <a:solidFill>
                  <a:srgbClr val="000000"/>
                </a:solidFill>
                <a:effectLst/>
                <a:latin typeface="Courier New" panose="02070309020205020404" pitchFamily="49" charset="0"/>
                <a:ea typeface="+mn-ea"/>
                <a:cs typeface="+mn-cs"/>
              </a:rPr>
              <a:t>(</a:t>
            </a:r>
            <a:r>
              <a:rPr lang="en-US" sz="1200" b="0" i="0" kern="1200" dirty="0" err="1">
                <a:solidFill>
                  <a:srgbClr val="000000"/>
                </a:solidFill>
                <a:effectLst/>
                <a:latin typeface="Courier New" panose="02070309020205020404" pitchFamily="49" charset="0"/>
                <a:ea typeface="+mn-ea"/>
                <a:cs typeface="+mn-cs"/>
              </a:rPr>
              <a:t>capability_req</a:t>
            </a:r>
            <a:r>
              <a:rPr lang="en-US" sz="1200" b="0" i="0" kern="1200" dirty="0">
                <a:solidFill>
                  <a:srgbClr val="000000"/>
                </a:solidFill>
                <a:effectLst/>
                <a:latin typeface="Courier New" panose="02070309020205020404" pitchFamily="49" charset="0"/>
                <a:ea typeface="+mn-ea"/>
                <a:cs typeface="+mn-cs"/>
              </a:rPr>
              <a:t>);</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   assert!(</a:t>
            </a:r>
            <a:r>
              <a:rPr lang="en-US" sz="1200" b="0" i="0" kern="1200" dirty="0" err="1">
                <a:solidFill>
                  <a:srgbClr val="000000"/>
                </a:solidFill>
                <a:effectLst/>
                <a:latin typeface="Courier New" panose="02070309020205020404" pitchFamily="49" charset="0"/>
                <a:ea typeface="+mn-ea"/>
                <a:cs typeface="+mn-cs"/>
              </a:rPr>
              <a:t>result.is_ok</a:t>
            </a:r>
            <a:r>
              <a:rPr lang="en-US" sz="1200" b="0" i="0" kern="1200" dirty="0">
                <a:solidFill>
                  <a:srgbClr val="000000"/>
                </a:solidFill>
                <a:effectLst/>
                <a:latin typeface="Courier New" panose="02070309020205020404" pitchFamily="49" charset="0"/>
                <a:ea typeface="+mn-ea"/>
                <a:cs typeface="+mn-cs"/>
              </a:rPr>
              <a:t>(), </a:t>
            </a:r>
            <a:r>
              <a:rPr lang="en-US" sz="1200" b="0" i="0" kern="1200" dirty="0">
                <a:solidFill>
                  <a:srgbClr val="C41A16"/>
                </a:solidFill>
                <a:effectLst/>
                <a:latin typeface="Courier New" panose="02070309020205020404" pitchFamily="49" charset="0"/>
                <a:ea typeface="+mn-ea"/>
                <a:cs typeface="+mn-cs"/>
              </a:rPr>
              <a:t>"Infrastructure capability provision failed"</a:t>
            </a:r>
            <a:r>
              <a:rPr lang="en-US" sz="1200" b="0" i="0" kern="1200" dirty="0">
                <a:solidFill>
                  <a:srgbClr val="000000"/>
                </a:solidFill>
                <a:effectLst/>
                <a:latin typeface="Courier New" panose="02070309020205020404" pitchFamily="49" charset="0"/>
                <a:ea typeface="+mn-ea"/>
                <a:cs typeface="+mn-cs"/>
              </a:rPr>
              <a:t>);</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a:t>
            </a:r>
            <a:br>
              <a:rPr lang="en-US" sz="1200" b="0" kern="1200" dirty="0">
                <a:solidFill>
                  <a:srgbClr val="000000"/>
                </a:solidFill>
                <a:effectLst/>
                <a:latin typeface="Calibri" panose="020F0502020204030204" pitchFamily="34" charset="0"/>
                <a:ea typeface="+mn-ea"/>
                <a:cs typeface="+mn-cs"/>
              </a:rPr>
            </a:br>
            <a:endParaRPr lang="en-US" sz="1200" dirty="0">
              <a:effectLst/>
            </a:endParaRPr>
          </a:p>
          <a:p>
            <a:pPr marL="0" algn="l" rtl="0" eaLnBrk="1" latinLnBrk="0" hangingPunct="1">
              <a:spcBef>
                <a:spcPts val="0"/>
              </a:spcBef>
              <a:spcAft>
                <a:spcPts val="0"/>
              </a:spcAft>
            </a:pPr>
            <a:r>
              <a:rPr lang="en-US" sz="1200" b="0" i="0" kern="1200" dirty="0">
                <a:solidFill>
                  <a:srgbClr val="5D6C79"/>
                </a:solidFill>
                <a:effectLst/>
                <a:latin typeface="Courier New" panose="02070309020205020404" pitchFamily="49" charset="0"/>
                <a:ea typeface="+mn-ea"/>
                <a:cs typeface="+mn-cs"/>
              </a:rPr>
              <a:t>// Define the main function to run the tests</a:t>
            </a:r>
            <a:endParaRPr lang="en-US" sz="1200" dirty="0">
              <a:effectLst/>
            </a:endParaRPr>
          </a:p>
          <a:p>
            <a:pPr marL="0" algn="l" rtl="0" eaLnBrk="1" latinLnBrk="0" hangingPunct="1">
              <a:spcBef>
                <a:spcPts val="0"/>
              </a:spcBef>
              <a:spcAft>
                <a:spcPts val="0"/>
              </a:spcAft>
            </a:pPr>
            <a:r>
              <a:rPr lang="en-US" sz="1200" b="1" i="0" kern="1200" dirty="0" err="1">
                <a:solidFill>
                  <a:srgbClr val="9B2393"/>
                </a:solidFill>
                <a:effectLst/>
                <a:latin typeface="Courier New" panose="02070309020205020404" pitchFamily="49" charset="0"/>
                <a:ea typeface="+mn-ea"/>
                <a:cs typeface="+mn-cs"/>
              </a:rPr>
              <a:t>fn</a:t>
            </a:r>
            <a:r>
              <a:rPr lang="en-US" sz="1200" b="1" i="0" kern="1200" dirty="0">
                <a:solidFill>
                  <a:srgbClr val="9B2393"/>
                </a:solidFill>
                <a:effectLst/>
                <a:latin typeface="Courier New" panose="02070309020205020404" pitchFamily="49" charset="0"/>
                <a:ea typeface="+mn-ea"/>
                <a:cs typeface="+mn-cs"/>
              </a:rPr>
              <a:t> </a:t>
            </a:r>
            <a:r>
              <a:rPr lang="en-US" sz="1200" b="0" i="0" kern="1200" dirty="0">
                <a:solidFill>
                  <a:srgbClr val="000000"/>
                </a:solidFill>
                <a:effectLst/>
                <a:latin typeface="Courier New" panose="02070309020205020404" pitchFamily="49" charset="0"/>
                <a:ea typeface="+mn-ea"/>
                <a:cs typeface="+mn-cs"/>
              </a:rPr>
              <a:t>main() {</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   </a:t>
            </a:r>
            <a:r>
              <a:rPr lang="en-US" sz="1200" b="0" i="0" kern="1200" dirty="0">
                <a:solidFill>
                  <a:srgbClr val="5D6C79"/>
                </a:solidFill>
                <a:effectLst/>
                <a:latin typeface="Courier New" panose="02070309020205020404" pitchFamily="49" charset="0"/>
                <a:ea typeface="+mn-ea"/>
                <a:cs typeface="+mn-cs"/>
              </a:rPr>
              <a:t>// Run the tests</a:t>
            </a:r>
            <a:endParaRPr lang="en-US" sz="1200" dirty="0">
              <a:effectLst/>
            </a:endParaRPr>
          </a:p>
          <a:p>
            <a:pPr marL="0" algn="l" rtl="0" eaLnBrk="1" latinLnBrk="0" hangingPunct="1">
              <a:spcBef>
                <a:spcPts val="0"/>
              </a:spcBef>
              <a:spcAft>
                <a:spcPts val="0"/>
              </a:spcAft>
            </a:pPr>
            <a:r>
              <a:rPr lang="en-US" sz="1200" b="0" i="0" kern="1200" dirty="0">
                <a:solidFill>
                  <a:srgbClr val="5D6C79"/>
                </a:solidFill>
                <a:effectLst/>
                <a:latin typeface="Courier New" panose="02070309020205020404" pitchFamily="49" charset="0"/>
                <a:ea typeface="+mn-ea"/>
                <a:cs typeface="+mn-cs"/>
              </a:rPr>
              <a:t>   </a:t>
            </a:r>
            <a:r>
              <a:rPr lang="en-US" sz="1200" b="0" i="0" kern="1200" dirty="0" err="1">
                <a:solidFill>
                  <a:srgbClr val="000000"/>
                </a:solidFill>
                <a:effectLst/>
                <a:latin typeface="Courier New" panose="02070309020205020404" pitchFamily="49" charset="0"/>
                <a:ea typeface="+mn-ea"/>
                <a:cs typeface="+mn-cs"/>
              </a:rPr>
              <a:t>println</a:t>
            </a:r>
            <a:r>
              <a:rPr lang="en-US" sz="1200" b="0" i="0" kern="1200" dirty="0">
                <a:solidFill>
                  <a:srgbClr val="000000"/>
                </a:solidFill>
                <a:effectLst/>
                <a:latin typeface="Courier New" panose="02070309020205020404" pitchFamily="49" charset="0"/>
                <a:ea typeface="+mn-ea"/>
                <a:cs typeface="+mn-cs"/>
              </a:rPr>
              <a:t>!(</a:t>
            </a:r>
            <a:r>
              <a:rPr lang="en-US" sz="1200" b="0" i="0" kern="1200" dirty="0">
                <a:solidFill>
                  <a:srgbClr val="C41A16"/>
                </a:solidFill>
                <a:effectLst/>
                <a:latin typeface="Courier New" panose="02070309020205020404" pitchFamily="49" charset="0"/>
                <a:ea typeface="+mn-ea"/>
                <a:cs typeface="+mn-cs"/>
              </a:rPr>
              <a:t>"Running tests..."</a:t>
            </a:r>
            <a:r>
              <a:rPr lang="en-US" sz="1200" b="0" i="0" kern="1200" dirty="0">
                <a:solidFill>
                  <a:srgbClr val="000000"/>
                </a:solidFill>
                <a:effectLst/>
                <a:latin typeface="Courier New" panose="02070309020205020404" pitchFamily="49" charset="0"/>
                <a:ea typeface="+mn-ea"/>
                <a:cs typeface="+mn-cs"/>
              </a:rPr>
              <a:t>);</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   </a:t>
            </a:r>
            <a:r>
              <a:rPr lang="en-US" sz="1200" b="0" i="0" kern="1200" dirty="0" err="1">
                <a:solidFill>
                  <a:srgbClr val="000000"/>
                </a:solidFill>
                <a:effectLst/>
                <a:latin typeface="Courier New" panose="02070309020205020404" pitchFamily="49" charset="0"/>
                <a:ea typeface="+mn-ea"/>
                <a:cs typeface="+mn-cs"/>
              </a:rPr>
              <a:t>test_code_configuration_testing_maintenance</a:t>
            </a:r>
            <a:r>
              <a:rPr lang="en-US" sz="1200" b="0" i="0" kern="1200" dirty="0">
                <a:solidFill>
                  <a:srgbClr val="000000"/>
                </a:solidFill>
                <a:effectLst/>
                <a:latin typeface="Courier New" panose="02070309020205020404" pitchFamily="49" charset="0"/>
                <a:ea typeface="+mn-ea"/>
                <a:cs typeface="+mn-cs"/>
              </a:rPr>
              <a:t>();</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   </a:t>
            </a:r>
            <a:r>
              <a:rPr lang="en-US" sz="1200" b="0" i="0" kern="1200" dirty="0" err="1">
                <a:solidFill>
                  <a:srgbClr val="000000"/>
                </a:solidFill>
                <a:effectLst/>
                <a:latin typeface="Courier New" panose="02070309020205020404" pitchFamily="49" charset="0"/>
                <a:ea typeface="+mn-ea"/>
                <a:cs typeface="+mn-cs"/>
              </a:rPr>
              <a:t>test_deployment_information_configurations_provision</a:t>
            </a:r>
            <a:r>
              <a:rPr lang="en-US" sz="1200" b="0" i="0" kern="1200" dirty="0">
                <a:solidFill>
                  <a:srgbClr val="000000"/>
                </a:solidFill>
                <a:effectLst/>
                <a:latin typeface="Courier New" panose="02070309020205020404" pitchFamily="49" charset="0"/>
                <a:ea typeface="+mn-ea"/>
                <a:cs typeface="+mn-cs"/>
              </a:rPr>
              <a:t>();</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   </a:t>
            </a:r>
            <a:r>
              <a:rPr lang="en-US" sz="1200" b="0" i="0" kern="1200" dirty="0" err="1">
                <a:solidFill>
                  <a:srgbClr val="000000"/>
                </a:solidFill>
                <a:effectLst/>
                <a:latin typeface="Courier New" panose="02070309020205020404" pitchFamily="49" charset="0"/>
                <a:ea typeface="+mn-ea"/>
                <a:cs typeface="+mn-cs"/>
              </a:rPr>
              <a:t>test_infrastructure_provision</a:t>
            </a:r>
            <a:r>
              <a:rPr lang="en-US" sz="1200" b="0" i="0" kern="1200" dirty="0">
                <a:solidFill>
                  <a:srgbClr val="000000"/>
                </a:solidFill>
                <a:effectLst/>
                <a:latin typeface="Courier New" panose="02070309020205020404" pitchFamily="49" charset="0"/>
                <a:ea typeface="+mn-ea"/>
                <a:cs typeface="+mn-cs"/>
              </a:rPr>
              <a:t>();</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   </a:t>
            </a:r>
            <a:r>
              <a:rPr lang="en-US" sz="1200" b="0" i="0" kern="1200" dirty="0" err="1">
                <a:solidFill>
                  <a:srgbClr val="000000"/>
                </a:solidFill>
                <a:effectLst/>
                <a:latin typeface="Courier New" panose="02070309020205020404" pitchFamily="49" charset="0"/>
                <a:ea typeface="+mn-ea"/>
                <a:cs typeface="+mn-cs"/>
              </a:rPr>
              <a:t>test_infrastructure_services_provision</a:t>
            </a:r>
            <a:r>
              <a:rPr lang="en-US" sz="1200" b="0" i="0" kern="1200" dirty="0">
                <a:solidFill>
                  <a:srgbClr val="000000"/>
                </a:solidFill>
                <a:effectLst/>
                <a:latin typeface="Courier New" panose="02070309020205020404" pitchFamily="49" charset="0"/>
                <a:ea typeface="+mn-ea"/>
                <a:cs typeface="+mn-cs"/>
              </a:rPr>
              <a:t>();</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   </a:t>
            </a:r>
            <a:r>
              <a:rPr lang="en-US" sz="1200" b="0" i="0" kern="1200" dirty="0" err="1">
                <a:solidFill>
                  <a:srgbClr val="000000"/>
                </a:solidFill>
                <a:effectLst/>
                <a:latin typeface="Courier New" panose="02070309020205020404" pitchFamily="49" charset="0"/>
                <a:ea typeface="+mn-ea"/>
                <a:cs typeface="+mn-cs"/>
              </a:rPr>
              <a:t>test_infrastructure_capability_provision</a:t>
            </a:r>
            <a:r>
              <a:rPr lang="en-US" sz="1200" b="0" i="0" kern="1200" dirty="0">
                <a:solidFill>
                  <a:srgbClr val="000000"/>
                </a:solidFill>
                <a:effectLst/>
                <a:latin typeface="Courier New" panose="02070309020205020404" pitchFamily="49" charset="0"/>
                <a:ea typeface="+mn-ea"/>
                <a:cs typeface="+mn-cs"/>
              </a:rPr>
              <a:t>();</a:t>
            </a:r>
            <a:endParaRPr lang="en-US" sz="1200" dirty="0">
              <a:effectLst/>
            </a:endParaRPr>
          </a:p>
          <a:p>
            <a:pPr marL="0" algn="l" rtl="0" eaLnBrk="1" latinLnBrk="0" hangingPunct="1">
              <a:spcBef>
                <a:spcPts val="0"/>
              </a:spcBef>
              <a:spcAft>
                <a:spcPts val="0"/>
              </a:spcAft>
            </a:pPr>
            <a:r>
              <a:rPr lang="en-US" sz="1200" b="0" i="0" kern="1200" dirty="0">
                <a:solidFill>
                  <a:srgbClr val="000000"/>
                </a:solidFill>
                <a:effectLst/>
                <a:latin typeface="Courier New" panose="02070309020205020404" pitchFamily="49" charset="0"/>
                <a:ea typeface="+mn-ea"/>
                <a:cs typeface="+mn-cs"/>
              </a:rPr>
              <a:t>}</a:t>
            </a:r>
            <a:endParaRPr lang="en-US" sz="1200" dirty="0">
              <a:effectLst/>
            </a:endParaRPr>
          </a:p>
        </p:txBody>
      </p:sp>
    </p:spTree>
    <p:extLst>
      <p:ext uri="{BB962C8B-B14F-4D97-AF65-F5344CB8AC3E}">
        <p14:creationId xmlns:p14="http://schemas.microsoft.com/office/powerpoint/2010/main" val="4024188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380071-0250-C535-55E3-840D85A9B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69" y="200787"/>
            <a:ext cx="3836748" cy="731520"/>
          </a:xfrm>
          <a:prstGeom prst="rect">
            <a:avLst/>
          </a:prstGeom>
        </p:spPr>
      </p:pic>
      <p:sp>
        <p:nvSpPr>
          <p:cNvPr id="11" name="TextBox 10">
            <a:extLst>
              <a:ext uri="{FF2B5EF4-FFF2-40B4-BE49-F238E27FC236}">
                <a16:creationId xmlns:a16="http://schemas.microsoft.com/office/drawing/2014/main" id="{166BC66C-292B-6157-24C3-3B0EE2422939}"/>
              </a:ext>
            </a:extLst>
          </p:cNvPr>
          <p:cNvSpPr txBox="1"/>
          <p:nvPr/>
        </p:nvSpPr>
        <p:spPr>
          <a:xfrm>
            <a:off x="3048000" y="1033249"/>
            <a:ext cx="6096000" cy="523220"/>
          </a:xfrm>
          <a:prstGeom prst="rect">
            <a:avLst/>
          </a:prstGeom>
          <a:noFill/>
        </p:spPr>
        <p:txBody>
          <a:bodyPr wrap="square">
            <a:spAutoFit/>
          </a:bodyPr>
          <a:lstStyle/>
          <a:p>
            <a:pPr algn="ctr"/>
            <a:r>
              <a:rPr lang="en-US" sz="2800" b="1" i="0" u="none" strike="noStrike" dirty="0">
                <a:solidFill>
                  <a:srgbClr val="000000"/>
                </a:solidFill>
                <a:effectLst/>
                <a:latin typeface="DM Sans" pitchFamily="2" charset="0"/>
              </a:rPr>
              <a:t>Test Cases Output</a:t>
            </a:r>
            <a:endParaRPr lang="en-US" sz="2800" b="1" dirty="0">
              <a:latin typeface="DM Sans" pitchFamily="2" charset="0"/>
            </a:endParaRPr>
          </a:p>
        </p:txBody>
      </p:sp>
      <p:pic>
        <p:nvPicPr>
          <p:cNvPr id="3" name="Picture 2">
            <a:extLst>
              <a:ext uri="{FF2B5EF4-FFF2-40B4-BE49-F238E27FC236}">
                <a16:creationId xmlns:a16="http://schemas.microsoft.com/office/drawing/2014/main" id="{E4C7B5DE-10AC-16CC-851E-A4591E434151}"/>
              </a:ext>
            </a:extLst>
          </p:cNvPr>
          <p:cNvPicPr>
            <a:picLocks noChangeAspect="1"/>
          </p:cNvPicPr>
          <p:nvPr/>
        </p:nvPicPr>
        <p:blipFill rotWithShape="1">
          <a:blip r:embed="rId3">
            <a:extLst>
              <a:ext uri="{28A0092B-C50C-407E-A947-70E740481C1C}">
                <a14:useLocalDpi xmlns:a14="http://schemas.microsoft.com/office/drawing/2010/main" val="0"/>
              </a:ext>
            </a:extLst>
          </a:blip>
          <a:srcRect t="39042" r="2072" b="4358"/>
          <a:stretch/>
        </p:blipFill>
        <p:spPr>
          <a:xfrm>
            <a:off x="126274" y="1945083"/>
            <a:ext cx="11939451" cy="3879668"/>
          </a:xfrm>
          <a:prstGeom prst="rect">
            <a:avLst/>
          </a:prstGeom>
        </p:spPr>
      </p:pic>
    </p:spTree>
    <p:extLst>
      <p:ext uri="{BB962C8B-B14F-4D97-AF65-F5344CB8AC3E}">
        <p14:creationId xmlns:p14="http://schemas.microsoft.com/office/powerpoint/2010/main" val="22125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380071-0250-C535-55E3-840D85A9B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69" y="200787"/>
            <a:ext cx="3836748" cy="731520"/>
          </a:xfrm>
          <a:prstGeom prst="rect">
            <a:avLst/>
          </a:prstGeom>
        </p:spPr>
      </p:pic>
      <p:grpSp>
        <p:nvGrpSpPr>
          <p:cNvPr id="2" name="Group 1">
            <a:extLst>
              <a:ext uri="{FF2B5EF4-FFF2-40B4-BE49-F238E27FC236}">
                <a16:creationId xmlns:a16="http://schemas.microsoft.com/office/drawing/2014/main" id="{B8C79DCA-D889-778D-486D-E9723A257373}"/>
              </a:ext>
            </a:extLst>
          </p:cNvPr>
          <p:cNvGrpSpPr/>
          <p:nvPr/>
        </p:nvGrpSpPr>
        <p:grpSpPr>
          <a:xfrm>
            <a:off x="410308" y="1033249"/>
            <a:ext cx="11371385" cy="5580566"/>
            <a:chOff x="244053" y="903100"/>
            <a:chExt cx="11371385" cy="5580566"/>
          </a:xfrm>
        </p:grpSpPr>
        <p:sp>
          <p:nvSpPr>
            <p:cNvPr id="5" name="TextBox 4">
              <a:extLst>
                <a:ext uri="{FF2B5EF4-FFF2-40B4-BE49-F238E27FC236}">
                  <a16:creationId xmlns:a16="http://schemas.microsoft.com/office/drawing/2014/main" id="{C5DE550A-12FB-D89B-05E8-6076682B87C8}"/>
                </a:ext>
              </a:extLst>
            </p:cNvPr>
            <p:cNvSpPr txBox="1"/>
            <p:nvPr/>
          </p:nvSpPr>
          <p:spPr>
            <a:xfrm>
              <a:off x="244053" y="1682352"/>
              <a:ext cx="11371385" cy="4801314"/>
            </a:xfrm>
            <a:prstGeom prst="rect">
              <a:avLst/>
            </a:prstGeom>
            <a:noFill/>
          </p:spPr>
          <p:txBody>
            <a:bodyPr wrap="square">
              <a:spAutoFit/>
            </a:bodyPr>
            <a:lstStyle/>
            <a:p>
              <a:pPr marL="342900" indent="-342900" algn="just" rtl="0">
                <a:spcBef>
                  <a:spcPts val="0"/>
                </a:spcBef>
                <a:spcAft>
                  <a:spcPts val="0"/>
                </a:spcAft>
                <a:buFont typeface="+mj-lt"/>
                <a:buAutoNum type="arabicPeriod" startAt="5"/>
              </a:pPr>
              <a:r>
                <a:rPr lang="en-US" sz="1800" b="1" i="0" u="none" strike="noStrike" dirty="0">
                  <a:solidFill>
                    <a:srgbClr val="000000"/>
                  </a:solidFill>
                  <a:effectLst/>
                  <a:latin typeface="DM Sans" pitchFamily="2" charset="0"/>
                </a:rPr>
                <a:t>Standards and Regulations Influence:</a:t>
              </a:r>
              <a:r>
                <a:rPr lang="en-US" sz="1800" i="0" u="none" strike="noStrike" dirty="0">
                  <a:solidFill>
                    <a:srgbClr val="000000"/>
                  </a:solidFill>
                  <a:effectLst/>
                  <a:latin typeface="DM Sans" pitchFamily="2" charset="0"/>
                </a:rPr>
                <a:t> The system must adapt to evolving standards and regulations influenced by the modern digital landscape. This could involve automated compliance checks using </a:t>
              </a:r>
              <a:r>
                <a:rPr lang="en-US" sz="1800" b="1" i="0" u="none" strike="noStrike" dirty="0">
                  <a:solidFill>
                    <a:srgbClr val="000000"/>
                  </a:solidFill>
                  <a:effectLst/>
                  <a:latin typeface="DM Sans" pitchFamily="2" charset="0"/>
                </a:rPr>
                <a:t>policy-as-code </a:t>
              </a:r>
              <a:r>
                <a:rPr lang="en-US" sz="1800" i="0" u="none" strike="noStrike" dirty="0">
                  <a:solidFill>
                    <a:srgbClr val="000000"/>
                  </a:solidFill>
                  <a:effectLst/>
                  <a:latin typeface="DM Sans" pitchFamily="2" charset="0"/>
                </a:rPr>
                <a:t>tools such as </a:t>
              </a:r>
              <a:r>
                <a:rPr lang="en-US" sz="1800" b="1" i="0" u="none" strike="noStrike" dirty="0">
                  <a:solidFill>
                    <a:srgbClr val="000000"/>
                  </a:solidFill>
                  <a:effectLst/>
                  <a:latin typeface="DM Sans" pitchFamily="2" charset="0"/>
                </a:rPr>
                <a:t>Chef </a:t>
              </a:r>
              <a:r>
                <a:rPr lang="en-US" sz="1800" b="1" i="0" u="none" strike="noStrike" dirty="0" err="1">
                  <a:solidFill>
                    <a:srgbClr val="000000"/>
                  </a:solidFill>
                  <a:effectLst/>
                  <a:latin typeface="DM Sans" pitchFamily="2" charset="0"/>
                </a:rPr>
                <a:t>InSpec</a:t>
              </a:r>
              <a:r>
                <a:rPr lang="en-US" sz="1800" i="0" u="none" strike="noStrike" dirty="0">
                  <a:solidFill>
                    <a:srgbClr val="000000"/>
                  </a:solidFill>
                  <a:effectLst/>
                  <a:latin typeface="DM Sans" pitchFamily="2" charset="0"/>
                </a:rPr>
                <a:t>.</a:t>
              </a:r>
            </a:p>
            <a:p>
              <a:pPr marL="342900" indent="-342900" algn="just" rtl="0">
                <a:spcBef>
                  <a:spcPts val="0"/>
                </a:spcBef>
                <a:spcAft>
                  <a:spcPts val="0"/>
                </a:spcAft>
                <a:buFont typeface="+mj-lt"/>
                <a:buAutoNum type="arabicPeriod" startAt="5"/>
              </a:pPr>
              <a:endParaRPr lang="en-US" sz="1800" i="0" u="none" strike="noStrike" dirty="0">
                <a:solidFill>
                  <a:srgbClr val="000000"/>
                </a:solidFill>
                <a:effectLst/>
                <a:latin typeface="DM Sans" pitchFamily="2" charset="0"/>
              </a:endParaRPr>
            </a:p>
            <a:p>
              <a:pPr marL="342900" indent="-342900" algn="just" rtl="0">
                <a:spcBef>
                  <a:spcPts val="0"/>
                </a:spcBef>
                <a:spcAft>
                  <a:spcPts val="0"/>
                </a:spcAft>
                <a:buFont typeface="+mj-lt"/>
                <a:buAutoNum type="arabicPeriod" startAt="5"/>
              </a:pPr>
              <a:r>
                <a:rPr lang="en-US" sz="1800" b="1" i="0" u="none" strike="noStrike" dirty="0">
                  <a:solidFill>
                    <a:srgbClr val="000000"/>
                  </a:solidFill>
                  <a:effectLst/>
                  <a:latin typeface="DM Sans" pitchFamily="2" charset="0"/>
                </a:rPr>
                <a:t>Infrastructure and Services Provision: </a:t>
              </a:r>
              <a:r>
                <a:rPr lang="en-US" sz="1800" i="0" u="none" strike="noStrike" dirty="0">
                  <a:solidFill>
                    <a:srgbClr val="000000"/>
                  </a:solidFill>
                  <a:effectLst/>
                  <a:latin typeface="DM Sans" pitchFamily="2" charset="0"/>
                </a:rPr>
                <a:t>The system must be capable of deploying applications on the infrastructure and services provided by cloud service providers such as </a:t>
              </a:r>
              <a:r>
                <a:rPr lang="en-US" sz="1800" b="1" i="0" u="none" strike="noStrike" dirty="0">
                  <a:solidFill>
                    <a:srgbClr val="000000"/>
                  </a:solidFill>
                  <a:effectLst/>
                  <a:latin typeface="DM Sans" pitchFamily="2" charset="0"/>
                </a:rPr>
                <a:t>AWS</a:t>
              </a:r>
              <a:r>
                <a:rPr lang="en-US" sz="1800" i="0" u="none" strike="noStrike" dirty="0">
                  <a:solidFill>
                    <a:srgbClr val="000000"/>
                  </a:solidFill>
                  <a:effectLst/>
                  <a:latin typeface="DM Sans" pitchFamily="2" charset="0"/>
                </a:rPr>
                <a:t>, </a:t>
              </a:r>
              <a:r>
                <a:rPr lang="en-US" sz="1800" b="1" i="0" u="none" strike="noStrike" dirty="0">
                  <a:solidFill>
                    <a:srgbClr val="000000"/>
                  </a:solidFill>
                  <a:effectLst/>
                  <a:latin typeface="DM Sans" pitchFamily="2" charset="0"/>
                </a:rPr>
                <a:t>Google Cloud</a:t>
              </a:r>
              <a:r>
                <a:rPr lang="en-US" sz="1800" i="0" u="none" strike="noStrike" dirty="0">
                  <a:solidFill>
                    <a:srgbClr val="000000"/>
                  </a:solidFill>
                  <a:effectLst/>
                  <a:latin typeface="DM Sans" pitchFamily="2" charset="0"/>
                </a:rPr>
                <a:t>, or </a:t>
              </a:r>
              <a:r>
                <a:rPr lang="en-US" sz="1800" b="1" i="0" u="none" strike="noStrike" dirty="0">
                  <a:solidFill>
                    <a:srgbClr val="000000"/>
                  </a:solidFill>
                  <a:effectLst/>
                  <a:latin typeface="DM Sans" pitchFamily="2" charset="0"/>
                </a:rPr>
                <a:t>Azure</a:t>
              </a:r>
              <a:r>
                <a:rPr lang="en-US" sz="1800" i="0" u="none" strike="noStrike" dirty="0">
                  <a:solidFill>
                    <a:srgbClr val="000000"/>
                  </a:solidFill>
                  <a:effectLst/>
                  <a:latin typeface="DM Sans" pitchFamily="2" charset="0"/>
                </a:rPr>
                <a:t>. This should involve automated deployment processes using </a:t>
              </a:r>
              <a:r>
                <a:rPr lang="en-US" sz="1800" b="1" i="0" u="none" strike="noStrike" dirty="0">
                  <a:solidFill>
                    <a:srgbClr val="000000"/>
                  </a:solidFill>
                  <a:effectLst/>
                  <a:latin typeface="DM Sans" pitchFamily="2" charset="0"/>
                </a:rPr>
                <a:t>CI/CD pipelines </a:t>
              </a:r>
              <a:r>
                <a:rPr lang="en-US" sz="1800" i="0" u="none" strike="noStrike" dirty="0">
                  <a:solidFill>
                    <a:srgbClr val="000000"/>
                  </a:solidFill>
                  <a:effectLst/>
                  <a:latin typeface="DM Sans" pitchFamily="2" charset="0"/>
                </a:rPr>
                <a:t>with tools like </a:t>
              </a:r>
              <a:r>
                <a:rPr lang="en-US" sz="1800" b="1" i="0" u="none" strike="noStrike" dirty="0">
                  <a:solidFill>
                    <a:srgbClr val="000000"/>
                  </a:solidFill>
                  <a:effectLst/>
                  <a:latin typeface="DM Sans" pitchFamily="2" charset="0"/>
                </a:rPr>
                <a:t>Jenkins </a:t>
              </a:r>
              <a:r>
                <a:rPr lang="en-US" sz="1800" i="0" u="none" strike="noStrike" dirty="0">
                  <a:solidFill>
                    <a:srgbClr val="000000"/>
                  </a:solidFill>
                  <a:effectLst/>
                  <a:latin typeface="DM Sans" pitchFamily="2" charset="0"/>
                </a:rPr>
                <a:t>or </a:t>
              </a:r>
              <a:r>
                <a:rPr lang="en-US" sz="1800" b="1" i="0" u="none" strike="noStrike" dirty="0" err="1">
                  <a:solidFill>
                    <a:srgbClr val="000000"/>
                  </a:solidFill>
                  <a:effectLst/>
                  <a:latin typeface="DM Sans" pitchFamily="2" charset="0"/>
                </a:rPr>
                <a:t>CircleCI</a:t>
              </a:r>
              <a:r>
                <a:rPr lang="en-US" sz="1800" i="0" u="none" strike="noStrike" dirty="0">
                  <a:solidFill>
                    <a:srgbClr val="000000"/>
                  </a:solidFill>
                  <a:effectLst/>
                  <a:latin typeface="DM Sans" pitchFamily="2" charset="0"/>
                </a:rPr>
                <a:t>.</a:t>
              </a:r>
            </a:p>
            <a:p>
              <a:pPr marL="342900" indent="-342900" algn="just" rtl="0">
                <a:spcBef>
                  <a:spcPts val="0"/>
                </a:spcBef>
                <a:spcAft>
                  <a:spcPts val="0"/>
                </a:spcAft>
                <a:buFont typeface="+mj-lt"/>
                <a:buAutoNum type="arabicPeriod" startAt="5"/>
              </a:pPr>
              <a:endParaRPr lang="en-US" sz="1800" i="0" u="none" strike="noStrike" dirty="0">
                <a:solidFill>
                  <a:srgbClr val="000000"/>
                </a:solidFill>
                <a:effectLst/>
                <a:latin typeface="DM Sans" pitchFamily="2" charset="0"/>
              </a:endParaRPr>
            </a:p>
            <a:p>
              <a:pPr marL="342900" indent="-342900" algn="just" rtl="0">
                <a:spcBef>
                  <a:spcPts val="0"/>
                </a:spcBef>
                <a:spcAft>
                  <a:spcPts val="0"/>
                </a:spcAft>
                <a:buFont typeface="+mj-lt"/>
                <a:buAutoNum type="arabicPeriod" startAt="5"/>
              </a:pPr>
              <a:r>
                <a:rPr lang="en-US" sz="1800" b="1" i="0" u="none" strike="noStrike" dirty="0">
                  <a:solidFill>
                    <a:srgbClr val="000000"/>
                  </a:solidFill>
                  <a:effectLst/>
                  <a:latin typeface="DM Sans" pitchFamily="2" charset="0"/>
                </a:rPr>
                <a:t>Code, Configuration, Testing, and Maintenance: </a:t>
              </a:r>
              <a:r>
                <a:rPr lang="en-US" sz="1800" i="0" u="none" strike="noStrike" dirty="0">
                  <a:solidFill>
                    <a:srgbClr val="000000"/>
                  </a:solidFill>
                  <a:effectLst/>
                  <a:latin typeface="DM Sans" pitchFamily="2" charset="0"/>
                </a:rPr>
                <a:t>The system must accept inputs such as code, configuration, testing, and maintenance from cloud-native software developers. It should be able to process these inputs using CI/CD pipelines and automated testing tools like </a:t>
              </a:r>
              <a:r>
                <a:rPr lang="en-US" sz="1800" b="1" i="0" u="none" strike="noStrike" dirty="0">
                  <a:solidFill>
                    <a:srgbClr val="000000"/>
                  </a:solidFill>
                  <a:effectLst/>
                  <a:latin typeface="DM Sans" pitchFamily="2" charset="0"/>
                </a:rPr>
                <a:t>Selenium </a:t>
              </a:r>
              <a:r>
                <a:rPr lang="en-US" sz="1800" i="0" u="none" strike="noStrike" dirty="0">
                  <a:solidFill>
                    <a:srgbClr val="000000"/>
                  </a:solidFill>
                  <a:effectLst/>
                  <a:latin typeface="DM Sans" pitchFamily="2" charset="0"/>
                </a:rPr>
                <a:t>or </a:t>
              </a:r>
              <a:r>
                <a:rPr lang="en-US" sz="1800" b="1" i="0" u="none" strike="noStrike" dirty="0">
                  <a:solidFill>
                    <a:srgbClr val="000000"/>
                  </a:solidFill>
                  <a:effectLst/>
                  <a:latin typeface="DM Sans" pitchFamily="2" charset="0"/>
                </a:rPr>
                <a:t>JUnit</a:t>
              </a:r>
              <a:r>
                <a:rPr lang="en-US" sz="1800" i="0" u="none" strike="noStrike" dirty="0">
                  <a:solidFill>
                    <a:srgbClr val="000000"/>
                  </a:solidFill>
                  <a:effectLst/>
                  <a:latin typeface="DM Sans" pitchFamily="2" charset="0"/>
                </a:rPr>
                <a:t>.</a:t>
              </a:r>
            </a:p>
            <a:p>
              <a:pPr marL="342900" indent="-342900" algn="just" rtl="0">
                <a:spcBef>
                  <a:spcPts val="0"/>
                </a:spcBef>
                <a:spcAft>
                  <a:spcPts val="0"/>
                </a:spcAft>
                <a:buFont typeface="+mj-lt"/>
                <a:buAutoNum type="arabicPeriod" startAt="5"/>
              </a:pPr>
              <a:endParaRPr lang="en-US" sz="1800" i="0" u="none" strike="noStrike" dirty="0">
                <a:solidFill>
                  <a:srgbClr val="000000"/>
                </a:solidFill>
                <a:effectLst/>
                <a:latin typeface="DM Sans" pitchFamily="2" charset="0"/>
              </a:endParaRPr>
            </a:p>
            <a:p>
              <a:pPr marL="342900" indent="-342900" algn="just" rtl="0">
                <a:spcBef>
                  <a:spcPts val="0"/>
                </a:spcBef>
                <a:spcAft>
                  <a:spcPts val="0"/>
                </a:spcAft>
                <a:buFont typeface="+mj-lt"/>
                <a:buAutoNum type="arabicPeriod" startAt="5"/>
              </a:pPr>
              <a:r>
                <a:rPr lang="en-US" sz="1800" b="1" i="0" u="none" strike="noStrike" dirty="0">
                  <a:solidFill>
                    <a:srgbClr val="000000"/>
                  </a:solidFill>
                  <a:effectLst/>
                  <a:latin typeface="DM Sans" pitchFamily="2" charset="0"/>
                </a:rPr>
                <a:t>Application Development: </a:t>
              </a:r>
              <a:r>
                <a:rPr lang="en-US" sz="1800" i="0" u="none" strike="noStrike" dirty="0">
                  <a:solidFill>
                    <a:srgbClr val="000000"/>
                  </a:solidFill>
                  <a:effectLst/>
                  <a:latin typeface="DM Sans" pitchFamily="2" charset="0"/>
                </a:rPr>
                <a:t>The system must develop software applications based on the client's requirements and the guidelines provided by the CNCF. This should involve practices like microservices architecture, containerization using Docker, and API-first development with tools like </a:t>
              </a:r>
              <a:r>
                <a:rPr lang="en-US" sz="1800" b="1" i="0" u="none" strike="noStrike" dirty="0">
                  <a:solidFill>
                    <a:srgbClr val="000000"/>
                  </a:solidFill>
                  <a:effectLst/>
                  <a:latin typeface="DM Sans" pitchFamily="2" charset="0"/>
                </a:rPr>
                <a:t>Swagger </a:t>
              </a:r>
              <a:r>
                <a:rPr lang="en-US" sz="1800" i="0" u="none" strike="noStrike" dirty="0">
                  <a:solidFill>
                    <a:srgbClr val="000000"/>
                  </a:solidFill>
                  <a:effectLst/>
                  <a:latin typeface="DM Sans" pitchFamily="2" charset="0"/>
                </a:rPr>
                <a:t>or </a:t>
              </a:r>
              <a:r>
                <a:rPr lang="en-US" sz="1800" b="1" i="0" u="none" strike="noStrike" dirty="0">
                  <a:solidFill>
                    <a:srgbClr val="000000"/>
                  </a:solidFill>
                  <a:effectLst/>
                  <a:latin typeface="DM Sans" pitchFamily="2" charset="0"/>
                </a:rPr>
                <a:t>Postman</a:t>
              </a:r>
              <a:r>
                <a:rPr lang="en-US" sz="1800" i="0" u="none" strike="noStrike" dirty="0">
                  <a:solidFill>
                    <a:srgbClr val="000000"/>
                  </a:solidFill>
                  <a:effectLst/>
                  <a:latin typeface="DM Sans" pitchFamily="2" charset="0"/>
                </a:rPr>
                <a:t>.</a:t>
              </a:r>
            </a:p>
          </p:txBody>
        </p:sp>
        <p:sp>
          <p:nvSpPr>
            <p:cNvPr id="10" name="TextBox 9">
              <a:extLst>
                <a:ext uri="{FF2B5EF4-FFF2-40B4-BE49-F238E27FC236}">
                  <a16:creationId xmlns:a16="http://schemas.microsoft.com/office/drawing/2014/main" id="{B0D25314-5199-752F-7BDB-EDBC4311A375}"/>
                </a:ext>
              </a:extLst>
            </p:cNvPr>
            <p:cNvSpPr txBox="1"/>
            <p:nvPr/>
          </p:nvSpPr>
          <p:spPr>
            <a:xfrm>
              <a:off x="2881745" y="903100"/>
              <a:ext cx="6096000" cy="523220"/>
            </a:xfrm>
            <a:prstGeom prst="rect">
              <a:avLst/>
            </a:prstGeom>
            <a:noFill/>
          </p:spPr>
          <p:txBody>
            <a:bodyPr wrap="square">
              <a:spAutoFit/>
            </a:bodyPr>
            <a:lstStyle/>
            <a:p>
              <a:pPr algn="ctr"/>
              <a:r>
                <a:rPr lang="en-US" sz="2800" b="1" i="0" u="none" strike="noStrike" dirty="0">
                  <a:solidFill>
                    <a:srgbClr val="000000"/>
                  </a:solidFill>
                  <a:effectLst/>
                  <a:latin typeface="DM Sans" pitchFamily="2" charset="0"/>
                </a:rPr>
                <a:t>Functional Requirements</a:t>
              </a:r>
              <a:endParaRPr lang="en-US" sz="2800" b="1" dirty="0">
                <a:latin typeface="DM Sans" pitchFamily="2" charset="0"/>
              </a:endParaRPr>
            </a:p>
          </p:txBody>
        </p:sp>
      </p:grpSp>
    </p:spTree>
    <p:extLst>
      <p:ext uri="{BB962C8B-B14F-4D97-AF65-F5344CB8AC3E}">
        <p14:creationId xmlns:p14="http://schemas.microsoft.com/office/powerpoint/2010/main" val="1527781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380071-0250-C535-55E3-840D85A9B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69" y="200787"/>
            <a:ext cx="3836748" cy="731520"/>
          </a:xfrm>
          <a:prstGeom prst="rect">
            <a:avLst/>
          </a:prstGeom>
        </p:spPr>
      </p:pic>
      <p:grpSp>
        <p:nvGrpSpPr>
          <p:cNvPr id="2" name="Group 1">
            <a:extLst>
              <a:ext uri="{FF2B5EF4-FFF2-40B4-BE49-F238E27FC236}">
                <a16:creationId xmlns:a16="http://schemas.microsoft.com/office/drawing/2014/main" id="{B8C79DCA-D889-778D-486D-E9723A257373}"/>
              </a:ext>
            </a:extLst>
          </p:cNvPr>
          <p:cNvGrpSpPr/>
          <p:nvPr/>
        </p:nvGrpSpPr>
        <p:grpSpPr>
          <a:xfrm>
            <a:off x="410308" y="1033249"/>
            <a:ext cx="11371385" cy="5857565"/>
            <a:chOff x="244053" y="903100"/>
            <a:chExt cx="11371385" cy="5857565"/>
          </a:xfrm>
        </p:grpSpPr>
        <p:sp>
          <p:nvSpPr>
            <p:cNvPr id="5" name="TextBox 4">
              <a:extLst>
                <a:ext uri="{FF2B5EF4-FFF2-40B4-BE49-F238E27FC236}">
                  <a16:creationId xmlns:a16="http://schemas.microsoft.com/office/drawing/2014/main" id="{C5DE550A-12FB-D89B-05E8-6076682B87C8}"/>
                </a:ext>
              </a:extLst>
            </p:cNvPr>
            <p:cNvSpPr txBox="1"/>
            <p:nvPr/>
          </p:nvSpPr>
          <p:spPr>
            <a:xfrm>
              <a:off x="244053" y="1682352"/>
              <a:ext cx="11371385" cy="5078313"/>
            </a:xfrm>
            <a:prstGeom prst="rect">
              <a:avLst/>
            </a:prstGeom>
            <a:noFill/>
          </p:spPr>
          <p:txBody>
            <a:bodyPr wrap="square">
              <a:spAutoFit/>
            </a:bodyPr>
            <a:lstStyle/>
            <a:p>
              <a:pPr marL="342900" indent="-342900" algn="just" rtl="0">
                <a:spcBef>
                  <a:spcPts val="0"/>
                </a:spcBef>
                <a:spcAft>
                  <a:spcPts val="0"/>
                </a:spcAft>
                <a:buFont typeface="+mj-lt"/>
                <a:buAutoNum type="arabicPeriod" startAt="9"/>
              </a:pPr>
              <a:r>
                <a:rPr lang="en-US" sz="1800" b="1" i="0" u="none" strike="noStrike" dirty="0">
                  <a:solidFill>
                    <a:srgbClr val="000000"/>
                  </a:solidFill>
                  <a:effectLst/>
                  <a:latin typeface="DM Sans" pitchFamily="2" charset="0"/>
                </a:rPr>
                <a:t>Deployment Information &amp; Configurations Provision: </a:t>
              </a:r>
              <a:r>
                <a:rPr lang="en-US" sz="1800" b="0" i="0" u="none" strike="noStrike" dirty="0">
                  <a:solidFill>
                    <a:srgbClr val="000000"/>
                  </a:solidFill>
                  <a:effectLst/>
                  <a:latin typeface="DM Sans" pitchFamily="2" charset="0"/>
                </a:rPr>
                <a:t>The system must provide the applications with deployment information, configurations, monitoring management, and compliance. This should involve the use of declarative configurations and policy-as-code tools such as </a:t>
              </a:r>
              <a:r>
                <a:rPr lang="en-US" sz="1800" b="1" i="0" u="none" strike="noStrike" dirty="0">
                  <a:solidFill>
                    <a:srgbClr val="000000"/>
                  </a:solidFill>
                  <a:effectLst/>
                  <a:latin typeface="DM Sans" pitchFamily="2" charset="0"/>
                </a:rPr>
                <a:t>Terraform </a:t>
              </a:r>
              <a:r>
                <a:rPr lang="en-US" sz="1800" b="0" i="0" u="none" strike="noStrike" dirty="0">
                  <a:solidFill>
                    <a:srgbClr val="000000"/>
                  </a:solidFill>
                  <a:effectLst/>
                  <a:latin typeface="DM Sans" pitchFamily="2" charset="0"/>
                </a:rPr>
                <a:t>or </a:t>
              </a:r>
              <a:r>
                <a:rPr lang="en-US" sz="1800" b="1" i="0" u="none" strike="noStrike" dirty="0">
                  <a:solidFill>
                    <a:srgbClr val="000000"/>
                  </a:solidFill>
                  <a:effectLst/>
                  <a:latin typeface="DM Sans" pitchFamily="2" charset="0"/>
                </a:rPr>
                <a:t>Ansible</a:t>
              </a:r>
              <a:r>
                <a:rPr lang="en-US" sz="1800" b="0" i="0" u="none" strike="noStrike" dirty="0">
                  <a:solidFill>
                    <a:srgbClr val="000000"/>
                  </a:solidFill>
                  <a:effectLst/>
                  <a:latin typeface="DM Sans" pitchFamily="2" charset="0"/>
                </a:rPr>
                <a:t>.</a:t>
              </a:r>
            </a:p>
            <a:p>
              <a:pPr marL="342900" indent="-342900" algn="just" rtl="0">
                <a:spcBef>
                  <a:spcPts val="0"/>
                </a:spcBef>
                <a:spcAft>
                  <a:spcPts val="0"/>
                </a:spcAft>
                <a:buFont typeface="+mj-lt"/>
                <a:buAutoNum type="arabicPeriod" startAt="9"/>
              </a:pPr>
              <a:endParaRPr lang="en-US" b="0" dirty="0">
                <a:effectLst/>
                <a:latin typeface="DM Sans" pitchFamily="2" charset="0"/>
              </a:endParaRPr>
            </a:p>
            <a:p>
              <a:pPr marL="342900" indent="-342900" algn="just" rtl="0">
                <a:spcBef>
                  <a:spcPts val="0"/>
                </a:spcBef>
                <a:spcAft>
                  <a:spcPts val="0"/>
                </a:spcAft>
                <a:buFont typeface="+mj-lt"/>
                <a:buAutoNum type="arabicPeriod" startAt="9"/>
              </a:pPr>
              <a:r>
                <a:rPr lang="en-US" sz="1800" b="1" i="0" u="none" strike="noStrike" dirty="0">
                  <a:solidFill>
                    <a:srgbClr val="000000"/>
                  </a:solidFill>
                  <a:effectLst/>
                  <a:latin typeface="DM Sans" pitchFamily="2" charset="0"/>
                </a:rPr>
                <a:t>Infrastructure Provision: </a:t>
              </a:r>
              <a:r>
                <a:rPr lang="en-US" sz="1800" b="0" i="0" u="none" strike="noStrike" dirty="0">
                  <a:solidFill>
                    <a:srgbClr val="000000"/>
                  </a:solidFill>
                  <a:effectLst/>
                  <a:latin typeface="DM Sans" pitchFamily="2" charset="0"/>
                </a:rPr>
                <a:t>The system must provision the necessary infrastructure for the applications using </a:t>
              </a:r>
              <a:r>
                <a:rPr lang="en-US" sz="1800" b="1" i="0" u="none" strike="noStrike" dirty="0">
                  <a:solidFill>
                    <a:srgbClr val="000000"/>
                  </a:solidFill>
                  <a:effectLst/>
                  <a:latin typeface="DM Sans" pitchFamily="2" charset="0"/>
                </a:rPr>
                <a:t>Infrastructure as Code </a:t>
              </a:r>
              <a:r>
                <a:rPr lang="en-US" sz="1800" b="0" i="0" u="none" strike="noStrike" dirty="0">
                  <a:solidFill>
                    <a:srgbClr val="000000"/>
                  </a:solidFill>
                  <a:effectLst/>
                  <a:latin typeface="DM Sans" pitchFamily="2" charset="0"/>
                </a:rPr>
                <a:t>practices with tools like </a:t>
              </a:r>
              <a:r>
                <a:rPr lang="en-US" sz="1800" b="1" i="0" u="none" strike="noStrike" dirty="0">
                  <a:solidFill>
                    <a:srgbClr val="000000"/>
                  </a:solidFill>
                  <a:effectLst/>
                  <a:latin typeface="DM Sans" pitchFamily="2" charset="0"/>
                </a:rPr>
                <a:t>Terraform </a:t>
              </a:r>
              <a:r>
                <a:rPr lang="en-US" sz="1800" b="0" i="0" u="none" strike="noStrike" dirty="0">
                  <a:solidFill>
                    <a:srgbClr val="000000"/>
                  </a:solidFill>
                  <a:effectLst/>
                  <a:latin typeface="DM Sans" pitchFamily="2" charset="0"/>
                </a:rPr>
                <a:t>or </a:t>
              </a:r>
              <a:r>
                <a:rPr lang="en-US" sz="1800" b="1" i="0" u="none" strike="noStrike" dirty="0">
                  <a:solidFill>
                    <a:srgbClr val="000000"/>
                  </a:solidFill>
                  <a:effectLst/>
                  <a:latin typeface="DM Sans" pitchFamily="2" charset="0"/>
                </a:rPr>
                <a:t>AWS CloudFormation</a:t>
              </a:r>
              <a:r>
                <a:rPr lang="en-US" sz="1800" b="0" i="0" u="none" strike="noStrike" dirty="0">
                  <a:solidFill>
                    <a:srgbClr val="000000"/>
                  </a:solidFill>
                  <a:effectLst/>
                  <a:latin typeface="DM Sans" pitchFamily="2" charset="0"/>
                </a:rPr>
                <a:t>.</a:t>
              </a:r>
            </a:p>
            <a:p>
              <a:pPr marL="342900" indent="-342900" algn="just" rtl="0">
                <a:spcBef>
                  <a:spcPts val="0"/>
                </a:spcBef>
                <a:spcAft>
                  <a:spcPts val="0"/>
                </a:spcAft>
                <a:buFont typeface="+mj-lt"/>
                <a:buAutoNum type="arabicPeriod" startAt="9"/>
              </a:pPr>
              <a:endParaRPr lang="en-US" sz="1800" b="0" i="0" u="none" strike="noStrike" dirty="0">
                <a:solidFill>
                  <a:srgbClr val="000000"/>
                </a:solidFill>
                <a:effectLst/>
                <a:latin typeface="DM Sans" pitchFamily="2" charset="0"/>
              </a:endParaRPr>
            </a:p>
            <a:p>
              <a:pPr marL="342900" indent="-342900" algn="just" rtl="0">
                <a:spcBef>
                  <a:spcPts val="0"/>
                </a:spcBef>
                <a:spcAft>
                  <a:spcPts val="0"/>
                </a:spcAft>
                <a:buFont typeface="+mj-lt"/>
                <a:buAutoNum type="arabicPeriod" startAt="9"/>
              </a:pPr>
              <a:r>
                <a:rPr lang="en-US" sz="1800" b="1" i="0" u="none" strike="noStrike" dirty="0">
                  <a:solidFill>
                    <a:srgbClr val="000000"/>
                  </a:solidFill>
                  <a:effectLst/>
                  <a:latin typeface="DM Sans" pitchFamily="2" charset="0"/>
                </a:rPr>
                <a:t>Application Deployment: </a:t>
              </a:r>
              <a:r>
                <a:rPr lang="en-US" sz="1800" b="0" i="0" u="none" strike="noStrike" dirty="0">
                  <a:solidFill>
                    <a:srgbClr val="000000"/>
                  </a:solidFill>
                  <a:effectLst/>
                  <a:latin typeface="DM Sans" pitchFamily="2" charset="0"/>
                </a:rPr>
                <a:t>The system must deploy the applications on the provisioned infrastructure using automated deployment processes and </a:t>
              </a:r>
              <a:r>
                <a:rPr lang="en-US" sz="1800" b="1" i="0" u="none" strike="noStrike" dirty="0">
                  <a:solidFill>
                    <a:srgbClr val="000000"/>
                  </a:solidFill>
                  <a:effectLst/>
                  <a:latin typeface="DM Sans" pitchFamily="2" charset="0"/>
                </a:rPr>
                <a:t>CI/CD pipelines </a:t>
              </a:r>
              <a:r>
                <a:rPr lang="en-US" sz="1800" b="0" i="0" u="none" strike="noStrike" dirty="0">
                  <a:solidFill>
                    <a:srgbClr val="000000"/>
                  </a:solidFill>
                  <a:effectLst/>
                  <a:latin typeface="DM Sans" pitchFamily="2" charset="0"/>
                </a:rPr>
                <a:t>with tools like </a:t>
              </a:r>
              <a:r>
                <a:rPr lang="en-US" sz="1800" b="1" i="0" u="none" strike="noStrike" dirty="0">
                  <a:solidFill>
                    <a:srgbClr val="000000"/>
                  </a:solidFill>
                  <a:effectLst/>
                  <a:latin typeface="DM Sans" pitchFamily="2" charset="0"/>
                </a:rPr>
                <a:t>Jenkins </a:t>
              </a:r>
              <a:r>
                <a:rPr lang="en-US" sz="1800" b="0" i="0" u="none" strike="noStrike" dirty="0">
                  <a:solidFill>
                    <a:srgbClr val="000000"/>
                  </a:solidFill>
                  <a:effectLst/>
                  <a:latin typeface="DM Sans" pitchFamily="2" charset="0"/>
                </a:rPr>
                <a:t>or </a:t>
              </a:r>
              <a:r>
                <a:rPr lang="en-US" sz="1800" b="1" i="0" u="none" strike="noStrike" dirty="0">
                  <a:solidFill>
                    <a:srgbClr val="000000"/>
                  </a:solidFill>
                  <a:effectLst/>
                  <a:latin typeface="DM Sans" pitchFamily="2" charset="0"/>
                </a:rPr>
                <a:t>Spinnaker</a:t>
              </a:r>
              <a:r>
                <a:rPr lang="en-US" sz="1800" b="0" i="0" u="none" strike="noStrike" dirty="0">
                  <a:solidFill>
                    <a:srgbClr val="000000"/>
                  </a:solidFill>
                  <a:effectLst/>
                  <a:latin typeface="DM Sans" pitchFamily="2" charset="0"/>
                </a:rPr>
                <a:t>.</a:t>
              </a:r>
            </a:p>
            <a:p>
              <a:pPr marL="342900" indent="-342900" algn="just" rtl="0">
                <a:spcBef>
                  <a:spcPts val="0"/>
                </a:spcBef>
                <a:spcAft>
                  <a:spcPts val="0"/>
                </a:spcAft>
                <a:buFont typeface="+mj-lt"/>
                <a:buAutoNum type="arabicPeriod" startAt="9"/>
              </a:pPr>
              <a:endParaRPr lang="en-US" b="0" dirty="0">
                <a:effectLst/>
                <a:latin typeface="DM Sans" pitchFamily="2" charset="0"/>
              </a:endParaRPr>
            </a:p>
            <a:p>
              <a:pPr marL="342900" indent="-342900" algn="just" rtl="0">
                <a:spcBef>
                  <a:spcPts val="0"/>
                </a:spcBef>
                <a:spcAft>
                  <a:spcPts val="0"/>
                </a:spcAft>
                <a:buFont typeface="+mj-lt"/>
                <a:buAutoNum type="arabicPeriod" startAt="9"/>
              </a:pPr>
              <a:r>
                <a:rPr lang="en-US" sz="1800" b="1" i="0" u="none" strike="noStrike" dirty="0">
                  <a:solidFill>
                    <a:srgbClr val="000000"/>
                  </a:solidFill>
                  <a:effectLst/>
                  <a:latin typeface="DM Sans" pitchFamily="2" charset="0"/>
                </a:rPr>
                <a:t>Application Monitoring: </a:t>
              </a:r>
              <a:r>
                <a:rPr lang="en-US" sz="1800" b="0" i="0" u="none" strike="noStrike" dirty="0">
                  <a:solidFill>
                    <a:srgbClr val="000000"/>
                  </a:solidFill>
                  <a:effectLst/>
                  <a:latin typeface="DM Sans" pitchFamily="2" charset="0"/>
                </a:rPr>
                <a:t>The system must monitor the applications for </a:t>
              </a:r>
              <a:r>
                <a:rPr lang="en-US" sz="1800" b="1" i="0" u="none" strike="noStrike" dirty="0">
                  <a:solidFill>
                    <a:srgbClr val="000000"/>
                  </a:solidFill>
                  <a:effectLst/>
                  <a:latin typeface="DM Sans" pitchFamily="2" charset="0"/>
                </a:rPr>
                <a:t>performance</a:t>
              </a:r>
              <a:r>
                <a:rPr lang="en-US" sz="1800" b="0" i="0" u="none" strike="noStrike" dirty="0">
                  <a:solidFill>
                    <a:srgbClr val="000000"/>
                  </a:solidFill>
                  <a:effectLst/>
                  <a:latin typeface="DM Sans" pitchFamily="2" charset="0"/>
                </a:rPr>
                <a:t>, </a:t>
              </a:r>
              <a:r>
                <a:rPr lang="en-US" sz="1800" b="1" i="0" u="none" strike="noStrike" dirty="0">
                  <a:solidFill>
                    <a:srgbClr val="000000"/>
                  </a:solidFill>
                  <a:effectLst/>
                  <a:latin typeface="DM Sans" pitchFamily="2" charset="0"/>
                </a:rPr>
                <a:t>usage</a:t>
              </a:r>
              <a:r>
                <a:rPr lang="en-US" sz="1800" b="0" i="0" u="none" strike="noStrike" dirty="0">
                  <a:solidFill>
                    <a:srgbClr val="000000"/>
                  </a:solidFill>
                  <a:effectLst/>
                  <a:latin typeface="DM Sans" pitchFamily="2" charset="0"/>
                </a:rPr>
                <a:t>, and </a:t>
              </a:r>
              <a:r>
                <a:rPr lang="en-US" sz="1800" i="0" u="none" strike="noStrike" dirty="0">
                  <a:solidFill>
                    <a:srgbClr val="000000"/>
                  </a:solidFill>
                  <a:effectLst/>
                  <a:latin typeface="DM Sans" pitchFamily="2" charset="0"/>
                </a:rPr>
                <a:t>errors</a:t>
              </a:r>
              <a:r>
                <a:rPr lang="en-US" sz="1800" b="0" i="0" u="none" strike="noStrike" dirty="0">
                  <a:solidFill>
                    <a:srgbClr val="000000"/>
                  </a:solidFill>
                  <a:effectLst/>
                  <a:latin typeface="DM Sans" pitchFamily="2" charset="0"/>
                </a:rPr>
                <a:t>. This should involve the use of cloud-native monitoring and observability tools like </a:t>
              </a:r>
              <a:r>
                <a:rPr lang="en-US" sz="1800" b="1" i="0" u="none" strike="noStrike" dirty="0">
                  <a:solidFill>
                    <a:srgbClr val="000000"/>
                  </a:solidFill>
                  <a:effectLst/>
                  <a:latin typeface="DM Sans" pitchFamily="2" charset="0"/>
                </a:rPr>
                <a:t>Prometheus </a:t>
              </a:r>
              <a:r>
                <a:rPr lang="en-US" sz="1800" b="0" i="0" u="none" strike="noStrike" dirty="0">
                  <a:solidFill>
                    <a:srgbClr val="000000"/>
                  </a:solidFill>
                  <a:effectLst/>
                  <a:latin typeface="DM Sans" pitchFamily="2" charset="0"/>
                </a:rPr>
                <a:t>and </a:t>
              </a:r>
              <a:r>
                <a:rPr lang="en-US" sz="1800" b="1" i="0" u="none" strike="noStrike" dirty="0">
                  <a:solidFill>
                    <a:srgbClr val="000000"/>
                  </a:solidFill>
                  <a:effectLst/>
                  <a:latin typeface="DM Sans" pitchFamily="2" charset="0"/>
                </a:rPr>
                <a:t>Grafana</a:t>
              </a:r>
              <a:r>
                <a:rPr lang="en-US" sz="1800" b="0" i="0" u="none" strike="noStrike" dirty="0">
                  <a:solidFill>
                    <a:srgbClr val="000000"/>
                  </a:solidFill>
                  <a:effectLst/>
                  <a:latin typeface="DM Sans" pitchFamily="2" charset="0"/>
                </a:rPr>
                <a:t>.</a:t>
              </a:r>
            </a:p>
            <a:p>
              <a:pPr marL="342900" indent="-342900" algn="just" rtl="0">
                <a:spcBef>
                  <a:spcPts val="0"/>
                </a:spcBef>
                <a:spcAft>
                  <a:spcPts val="0"/>
                </a:spcAft>
                <a:buFont typeface="+mj-lt"/>
                <a:buAutoNum type="arabicPeriod" startAt="9"/>
              </a:pPr>
              <a:endParaRPr lang="en-US" b="0" dirty="0">
                <a:effectLst/>
                <a:latin typeface="DM Sans" pitchFamily="2" charset="0"/>
              </a:endParaRPr>
            </a:p>
            <a:p>
              <a:pPr marL="342900" indent="-342900" algn="just" rtl="0">
                <a:spcBef>
                  <a:spcPts val="0"/>
                </a:spcBef>
                <a:spcAft>
                  <a:spcPts val="0"/>
                </a:spcAft>
                <a:buFont typeface="+mj-lt"/>
                <a:buAutoNum type="arabicPeriod" startAt="9"/>
              </a:pPr>
              <a:r>
                <a:rPr lang="en-US" sz="1800" b="1" i="0" u="none" strike="noStrike" dirty="0">
                  <a:solidFill>
                    <a:srgbClr val="000000"/>
                  </a:solidFill>
                  <a:effectLst/>
                  <a:latin typeface="DM Sans" pitchFamily="2" charset="0"/>
                </a:rPr>
                <a:t>Application Maintenance: The </a:t>
              </a:r>
              <a:r>
                <a:rPr lang="en-US" sz="1800" b="0" i="0" u="none" strike="noStrike" dirty="0">
                  <a:solidFill>
                    <a:srgbClr val="000000"/>
                  </a:solidFill>
                  <a:effectLst/>
                  <a:latin typeface="DM Sans" pitchFamily="2" charset="0"/>
                </a:rPr>
                <a:t>system must perform application maintenance, including updates, patches, and upgrades using automated processes and CI/CD pipelines with tools like </a:t>
              </a:r>
              <a:r>
                <a:rPr lang="en-US" sz="1800" b="1" i="0" u="none" strike="noStrike" dirty="0">
                  <a:solidFill>
                    <a:srgbClr val="000000"/>
                  </a:solidFill>
                  <a:effectLst/>
                  <a:latin typeface="DM Sans" pitchFamily="2" charset="0"/>
                </a:rPr>
                <a:t>Jenkins</a:t>
              </a:r>
              <a:r>
                <a:rPr lang="en-US" sz="1800" b="0" i="0" u="none" strike="noStrike" dirty="0">
                  <a:solidFill>
                    <a:srgbClr val="000000"/>
                  </a:solidFill>
                  <a:effectLst/>
                  <a:latin typeface="DM Sans" pitchFamily="2" charset="0"/>
                </a:rPr>
                <a:t> or </a:t>
              </a:r>
              <a:r>
                <a:rPr lang="en-US" sz="1800" b="1" i="0" u="none" strike="noStrike" dirty="0">
                  <a:solidFill>
                    <a:srgbClr val="000000"/>
                  </a:solidFill>
                  <a:effectLst/>
                  <a:latin typeface="DM Sans" pitchFamily="2" charset="0"/>
                </a:rPr>
                <a:t>GitLab CI</a:t>
              </a:r>
              <a:r>
                <a:rPr lang="en-US" sz="1800" b="0" i="0" u="none" strike="noStrike" dirty="0">
                  <a:solidFill>
                    <a:srgbClr val="000000"/>
                  </a:solidFill>
                  <a:effectLst/>
                  <a:latin typeface="DM Sans" pitchFamily="2" charset="0"/>
                </a:rPr>
                <a:t>.</a:t>
              </a:r>
              <a:endParaRPr lang="en-US" b="0" dirty="0">
                <a:effectLst/>
                <a:latin typeface="DM Sans" pitchFamily="2" charset="0"/>
              </a:endParaRPr>
            </a:p>
            <a:p>
              <a:pPr marL="342900" indent="-342900" algn="just" rtl="0">
                <a:spcBef>
                  <a:spcPts val="0"/>
                </a:spcBef>
                <a:spcAft>
                  <a:spcPts val="0"/>
                </a:spcAft>
                <a:buFont typeface="+mj-lt"/>
                <a:buAutoNum type="arabicPeriod" startAt="9"/>
              </a:pPr>
              <a:endParaRPr lang="en-US" sz="1800" i="0" u="none" strike="noStrike" dirty="0">
                <a:solidFill>
                  <a:srgbClr val="000000"/>
                </a:solidFill>
                <a:effectLst/>
                <a:latin typeface="DM Sans" pitchFamily="2" charset="0"/>
              </a:endParaRPr>
            </a:p>
          </p:txBody>
        </p:sp>
        <p:sp>
          <p:nvSpPr>
            <p:cNvPr id="10" name="TextBox 9">
              <a:extLst>
                <a:ext uri="{FF2B5EF4-FFF2-40B4-BE49-F238E27FC236}">
                  <a16:creationId xmlns:a16="http://schemas.microsoft.com/office/drawing/2014/main" id="{B0D25314-5199-752F-7BDB-EDBC4311A375}"/>
                </a:ext>
              </a:extLst>
            </p:cNvPr>
            <p:cNvSpPr txBox="1"/>
            <p:nvPr/>
          </p:nvSpPr>
          <p:spPr>
            <a:xfrm>
              <a:off x="2881745" y="903100"/>
              <a:ext cx="6096000" cy="523220"/>
            </a:xfrm>
            <a:prstGeom prst="rect">
              <a:avLst/>
            </a:prstGeom>
            <a:noFill/>
          </p:spPr>
          <p:txBody>
            <a:bodyPr wrap="square">
              <a:spAutoFit/>
            </a:bodyPr>
            <a:lstStyle/>
            <a:p>
              <a:pPr algn="ctr"/>
              <a:r>
                <a:rPr lang="en-US" sz="2800" b="1" i="0" u="none" strike="noStrike" dirty="0">
                  <a:solidFill>
                    <a:srgbClr val="000000"/>
                  </a:solidFill>
                  <a:effectLst/>
                  <a:latin typeface="DM Sans" pitchFamily="2" charset="0"/>
                </a:rPr>
                <a:t>Functional Requirements</a:t>
              </a:r>
              <a:endParaRPr lang="en-US" sz="2800" b="1" dirty="0">
                <a:latin typeface="DM Sans" pitchFamily="2" charset="0"/>
              </a:endParaRPr>
            </a:p>
          </p:txBody>
        </p:sp>
      </p:grpSp>
    </p:spTree>
    <p:extLst>
      <p:ext uri="{BB962C8B-B14F-4D97-AF65-F5344CB8AC3E}">
        <p14:creationId xmlns:p14="http://schemas.microsoft.com/office/powerpoint/2010/main" val="3589535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380071-0250-C535-55E3-840D85A9B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69" y="200787"/>
            <a:ext cx="3836748" cy="731520"/>
          </a:xfrm>
          <a:prstGeom prst="rect">
            <a:avLst/>
          </a:prstGeom>
        </p:spPr>
      </p:pic>
      <p:grpSp>
        <p:nvGrpSpPr>
          <p:cNvPr id="2" name="Group 1">
            <a:extLst>
              <a:ext uri="{FF2B5EF4-FFF2-40B4-BE49-F238E27FC236}">
                <a16:creationId xmlns:a16="http://schemas.microsoft.com/office/drawing/2014/main" id="{B8C79DCA-D889-778D-486D-E9723A257373}"/>
              </a:ext>
            </a:extLst>
          </p:cNvPr>
          <p:cNvGrpSpPr/>
          <p:nvPr/>
        </p:nvGrpSpPr>
        <p:grpSpPr>
          <a:xfrm>
            <a:off x="410307" y="1033249"/>
            <a:ext cx="11371385" cy="6494085"/>
            <a:chOff x="244052" y="903100"/>
            <a:chExt cx="11371385" cy="6494085"/>
          </a:xfrm>
        </p:grpSpPr>
        <p:sp>
          <p:nvSpPr>
            <p:cNvPr id="5" name="TextBox 4">
              <a:extLst>
                <a:ext uri="{FF2B5EF4-FFF2-40B4-BE49-F238E27FC236}">
                  <a16:creationId xmlns:a16="http://schemas.microsoft.com/office/drawing/2014/main" id="{C5DE550A-12FB-D89B-05E8-6076682B87C8}"/>
                </a:ext>
              </a:extLst>
            </p:cNvPr>
            <p:cNvSpPr txBox="1"/>
            <p:nvPr/>
          </p:nvSpPr>
          <p:spPr>
            <a:xfrm>
              <a:off x="244052" y="1426320"/>
              <a:ext cx="11371385" cy="5970865"/>
            </a:xfrm>
            <a:prstGeom prst="rect">
              <a:avLst/>
            </a:prstGeom>
            <a:noFill/>
          </p:spPr>
          <p:txBody>
            <a:bodyPr wrap="square">
              <a:spAutoFit/>
            </a:bodyPr>
            <a:lstStyle/>
            <a:p>
              <a:pPr algn="ctr" rtl="0">
                <a:spcBef>
                  <a:spcPts val="0"/>
                </a:spcBef>
                <a:spcAft>
                  <a:spcPts val="0"/>
                </a:spcAft>
              </a:pPr>
              <a:r>
                <a:rPr lang="en-US" sz="2200" b="1" i="0" u="none" strike="noStrike" dirty="0">
                  <a:solidFill>
                    <a:srgbClr val="000000"/>
                  </a:solidFill>
                  <a:effectLst/>
                  <a:latin typeface="DM Sans" pitchFamily="2" charset="0"/>
                </a:rPr>
                <a:t>User Interfaces</a:t>
              </a:r>
            </a:p>
            <a:p>
              <a:pPr algn="ctr" rtl="0">
                <a:spcBef>
                  <a:spcPts val="0"/>
                </a:spcBef>
                <a:spcAft>
                  <a:spcPts val="0"/>
                </a:spcAft>
              </a:pPr>
              <a:endParaRPr lang="en-US" sz="1000" b="1" dirty="0">
                <a:latin typeface="DM Sans" pitchFamily="2" charset="0"/>
              </a:endParaRPr>
            </a:p>
            <a:p>
              <a:pPr marL="285750" indent="-285750" algn="just" rtl="0">
                <a:spcBef>
                  <a:spcPts val="0"/>
                </a:spcBef>
                <a:spcAft>
                  <a:spcPts val="0"/>
                </a:spcAft>
                <a:buClr>
                  <a:srgbClr val="0070C0"/>
                </a:buClr>
                <a:buSzPct val="150000"/>
                <a:buFont typeface="Arial" panose="020B0604020202020204" pitchFamily="34" charset="0"/>
                <a:buChar char="•"/>
              </a:pPr>
              <a:r>
                <a:rPr lang="en-US" sz="1800" b="1" i="0" u="none" strike="noStrike" dirty="0">
                  <a:solidFill>
                    <a:srgbClr val="000000"/>
                  </a:solidFill>
                  <a:effectLst/>
                  <a:latin typeface="DM Sans" pitchFamily="2" charset="0"/>
                </a:rPr>
                <a:t>UI-1: </a:t>
              </a:r>
              <a:r>
                <a:rPr lang="en-US" sz="1800" b="0" i="0" u="none" strike="noStrike" dirty="0">
                  <a:solidFill>
                    <a:srgbClr val="000000"/>
                  </a:solidFill>
                  <a:effectLst/>
                  <a:latin typeface="DM Sans" pitchFamily="2" charset="0"/>
                </a:rPr>
                <a:t>The system shall employ modern web application user interface standards, ensuring a user-friendly and intuitive experience. This could be facilitated by frameworks like React or Angular for a more interactive and responsive UI.</a:t>
              </a:r>
            </a:p>
            <a:p>
              <a:pPr marL="285750" indent="-285750" algn="just" rtl="0">
                <a:spcBef>
                  <a:spcPts val="0"/>
                </a:spcBef>
                <a:spcAft>
                  <a:spcPts val="0"/>
                </a:spcAft>
                <a:buClr>
                  <a:srgbClr val="0070C0"/>
                </a:buClr>
                <a:buSzPct val="150000"/>
                <a:buFont typeface="Arial" panose="020B0604020202020204" pitchFamily="34" charset="0"/>
                <a:buChar char="•"/>
              </a:pPr>
              <a:endParaRPr lang="en-US" dirty="0">
                <a:latin typeface="DM Sans" pitchFamily="2" charset="0"/>
              </a:endParaRPr>
            </a:p>
            <a:p>
              <a:pPr marL="285750" indent="-285750" algn="just" rtl="0">
                <a:spcBef>
                  <a:spcPts val="0"/>
                </a:spcBef>
                <a:spcAft>
                  <a:spcPts val="0"/>
                </a:spcAft>
                <a:buClr>
                  <a:srgbClr val="0070C0"/>
                </a:buClr>
                <a:buSzPct val="150000"/>
                <a:buFont typeface="Arial" panose="020B0604020202020204" pitchFamily="34" charset="0"/>
                <a:buChar char="•"/>
              </a:pPr>
              <a:r>
                <a:rPr lang="en-US" sz="1800" b="1" i="0" u="none" strike="noStrike" dirty="0">
                  <a:solidFill>
                    <a:srgbClr val="000000"/>
                  </a:solidFill>
                  <a:effectLst/>
                  <a:latin typeface="DM Sans" pitchFamily="2" charset="0"/>
                </a:rPr>
                <a:t>UI-2: </a:t>
              </a:r>
              <a:r>
                <a:rPr lang="en-US" sz="1800" b="0" i="0" u="none" strike="noStrike" dirty="0">
                  <a:solidFill>
                    <a:srgbClr val="000000"/>
                  </a:solidFill>
                  <a:effectLst/>
                  <a:latin typeface="DM Sans" pitchFamily="2" charset="0"/>
                </a:rPr>
                <a:t>The system shall provide a context-sensitive help link on each webpage, possibly utilizing tools like Intercom or Zendesk for better user support.</a:t>
              </a:r>
            </a:p>
            <a:p>
              <a:pPr marL="285750" indent="-285750" algn="just" rtl="0">
                <a:spcBef>
                  <a:spcPts val="0"/>
                </a:spcBef>
                <a:spcAft>
                  <a:spcPts val="0"/>
                </a:spcAft>
                <a:buClr>
                  <a:srgbClr val="0070C0"/>
                </a:buClr>
                <a:buSzPct val="150000"/>
                <a:buFont typeface="Arial" panose="020B0604020202020204" pitchFamily="34" charset="0"/>
                <a:buChar char="•"/>
              </a:pPr>
              <a:endParaRPr lang="en-US" dirty="0">
                <a:latin typeface="DM Sans" pitchFamily="2" charset="0"/>
              </a:endParaRPr>
            </a:p>
            <a:p>
              <a:pPr marL="285750" indent="-285750" algn="just" rtl="0">
                <a:spcBef>
                  <a:spcPts val="0"/>
                </a:spcBef>
                <a:spcAft>
                  <a:spcPts val="0"/>
                </a:spcAft>
                <a:buClr>
                  <a:srgbClr val="0070C0"/>
                </a:buClr>
                <a:buSzPct val="150000"/>
                <a:buFont typeface="Arial" panose="020B0604020202020204" pitchFamily="34" charset="0"/>
                <a:buChar char="•"/>
              </a:pPr>
              <a:r>
                <a:rPr lang="en-US" sz="1800" b="1" i="0" u="none" strike="noStrike" dirty="0">
                  <a:solidFill>
                    <a:srgbClr val="000000"/>
                  </a:solidFill>
                  <a:effectLst/>
                  <a:latin typeface="DM Sans" pitchFamily="2" charset="0"/>
                </a:rPr>
                <a:t>UI-3: </a:t>
              </a:r>
              <a:r>
                <a:rPr lang="en-US" sz="1800" b="0" i="0" u="none" strike="noStrike" dirty="0">
                  <a:solidFill>
                    <a:srgbClr val="000000"/>
                  </a:solidFill>
                  <a:effectLst/>
                  <a:latin typeface="DM Sans" pitchFamily="2" charset="0"/>
                </a:rPr>
                <a:t>The system shall ensure complete keyboard accessibility for navigation and project requirement submission, enhancing accessibility and usability.</a:t>
              </a:r>
            </a:p>
            <a:p>
              <a:pPr marL="285750" indent="-285750" rtl="0">
                <a:spcBef>
                  <a:spcPts val="0"/>
                </a:spcBef>
                <a:spcAft>
                  <a:spcPts val="0"/>
                </a:spcAft>
                <a:buClr>
                  <a:srgbClr val="0070C0"/>
                </a:buClr>
                <a:buSzPct val="150000"/>
                <a:buFont typeface="Arial" panose="020B0604020202020204" pitchFamily="34" charset="0"/>
                <a:buChar char="•"/>
              </a:pPr>
              <a:endParaRPr lang="en-US" sz="1800" b="0" i="0" u="none" strike="noStrike" dirty="0">
                <a:solidFill>
                  <a:srgbClr val="000000"/>
                </a:solidFill>
                <a:effectLst/>
                <a:latin typeface="DM Sans" pitchFamily="2" charset="0"/>
              </a:endParaRPr>
            </a:p>
            <a:p>
              <a:pPr algn="ctr"/>
              <a:r>
                <a:rPr lang="en-US" sz="2200" b="1" i="0" u="none" strike="noStrike" dirty="0">
                  <a:solidFill>
                    <a:srgbClr val="000000"/>
                  </a:solidFill>
                  <a:effectLst/>
                  <a:latin typeface="DM Sans" pitchFamily="2" charset="0"/>
                </a:rPr>
                <a:t>Software Interfaces</a:t>
              </a:r>
            </a:p>
            <a:p>
              <a:pPr algn="ctr"/>
              <a:endParaRPr lang="en-US" sz="1000" b="1" i="0" u="none" strike="noStrike" dirty="0">
                <a:solidFill>
                  <a:srgbClr val="000000"/>
                </a:solidFill>
                <a:effectLst/>
                <a:latin typeface="DM Sans" pitchFamily="2" charset="0"/>
              </a:endParaRPr>
            </a:p>
            <a:p>
              <a:pPr marL="285750" indent="-285750" algn="just">
                <a:buClr>
                  <a:srgbClr val="0070C0"/>
                </a:buClr>
                <a:buSzPct val="150000"/>
                <a:buFont typeface="Arial" panose="020B0604020202020204" pitchFamily="34" charset="0"/>
                <a:buChar char="•"/>
              </a:pPr>
              <a:r>
                <a:rPr lang="en-US" b="1" dirty="0">
                  <a:effectLst/>
                  <a:latin typeface="DM Sans" pitchFamily="2" charset="0"/>
                </a:rPr>
                <a:t>SI-1: </a:t>
              </a:r>
              <a:r>
                <a:rPr lang="en-US" b="0" dirty="0">
                  <a:effectLst/>
                  <a:latin typeface="DM Sans" pitchFamily="2" charset="0"/>
                </a:rPr>
                <a:t>The system shall interface with cloud-native tools and technologies like Kubernetes for orchestration, Docker for containerization, and Terraform for infrastructure management. </a:t>
              </a:r>
            </a:p>
            <a:p>
              <a:pPr marL="285750" indent="-285750" algn="just">
                <a:buClr>
                  <a:srgbClr val="0070C0"/>
                </a:buClr>
                <a:buSzPct val="150000"/>
                <a:buFont typeface="Arial" panose="020B0604020202020204" pitchFamily="34" charset="0"/>
                <a:buChar char="•"/>
              </a:pPr>
              <a:endParaRPr lang="en-US" b="0" dirty="0">
                <a:effectLst/>
                <a:latin typeface="DM Sans" pitchFamily="2" charset="0"/>
              </a:endParaRPr>
            </a:p>
            <a:p>
              <a:pPr marL="285750" indent="-285750" algn="just">
                <a:buClr>
                  <a:srgbClr val="0070C0"/>
                </a:buClr>
                <a:buSzPct val="150000"/>
                <a:buFont typeface="Arial" panose="020B0604020202020204" pitchFamily="34" charset="0"/>
                <a:buChar char="•"/>
              </a:pPr>
              <a:r>
                <a:rPr lang="en-US" b="1" dirty="0">
                  <a:effectLst/>
                  <a:latin typeface="DM Sans" pitchFamily="2" charset="0"/>
                </a:rPr>
                <a:t>SI-2: </a:t>
              </a:r>
              <a:r>
                <a:rPr lang="en-US" b="0" dirty="0">
                  <a:effectLst/>
                  <a:latin typeface="DM Sans" pitchFamily="2" charset="0"/>
                </a:rPr>
                <a:t>The system shall interface with the Cloud Native Computing Foundation (CNCF) to receive principles and guidelines for cloud-native development.</a:t>
              </a:r>
            </a:p>
            <a:p>
              <a:br>
                <a:rPr lang="en-US" dirty="0"/>
              </a:br>
              <a:endParaRPr lang="en-US" sz="1800" i="0" u="none" strike="noStrike" dirty="0">
                <a:solidFill>
                  <a:srgbClr val="000000"/>
                </a:solidFill>
                <a:effectLst/>
                <a:latin typeface="DM Sans" pitchFamily="2" charset="0"/>
              </a:endParaRPr>
            </a:p>
          </p:txBody>
        </p:sp>
        <p:sp>
          <p:nvSpPr>
            <p:cNvPr id="10" name="TextBox 9">
              <a:extLst>
                <a:ext uri="{FF2B5EF4-FFF2-40B4-BE49-F238E27FC236}">
                  <a16:creationId xmlns:a16="http://schemas.microsoft.com/office/drawing/2014/main" id="{B0D25314-5199-752F-7BDB-EDBC4311A375}"/>
                </a:ext>
              </a:extLst>
            </p:cNvPr>
            <p:cNvSpPr txBox="1"/>
            <p:nvPr/>
          </p:nvSpPr>
          <p:spPr>
            <a:xfrm>
              <a:off x="2881745" y="903100"/>
              <a:ext cx="6096000" cy="523220"/>
            </a:xfrm>
            <a:prstGeom prst="rect">
              <a:avLst/>
            </a:prstGeom>
            <a:noFill/>
          </p:spPr>
          <p:txBody>
            <a:bodyPr wrap="square">
              <a:spAutoFit/>
            </a:bodyPr>
            <a:lstStyle/>
            <a:p>
              <a:pPr algn="ctr"/>
              <a:r>
                <a:rPr lang="en-US" sz="2800" b="1" i="0" u="none" strike="noStrike" dirty="0">
                  <a:solidFill>
                    <a:srgbClr val="000000"/>
                  </a:solidFill>
                  <a:effectLst/>
                  <a:latin typeface="DM Sans" pitchFamily="2" charset="0"/>
                </a:rPr>
                <a:t>External Interface Requirements</a:t>
              </a:r>
              <a:endParaRPr lang="en-US" sz="2800" b="1" dirty="0">
                <a:latin typeface="DM Sans" pitchFamily="2" charset="0"/>
              </a:endParaRPr>
            </a:p>
          </p:txBody>
        </p:sp>
      </p:grpSp>
    </p:spTree>
    <p:extLst>
      <p:ext uri="{BB962C8B-B14F-4D97-AF65-F5344CB8AC3E}">
        <p14:creationId xmlns:p14="http://schemas.microsoft.com/office/powerpoint/2010/main" val="2500690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380071-0250-C535-55E3-840D85A9B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69" y="200787"/>
            <a:ext cx="3836748" cy="731520"/>
          </a:xfrm>
          <a:prstGeom prst="rect">
            <a:avLst/>
          </a:prstGeom>
        </p:spPr>
      </p:pic>
      <p:grpSp>
        <p:nvGrpSpPr>
          <p:cNvPr id="2" name="Group 1">
            <a:extLst>
              <a:ext uri="{FF2B5EF4-FFF2-40B4-BE49-F238E27FC236}">
                <a16:creationId xmlns:a16="http://schemas.microsoft.com/office/drawing/2014/main" id="{B8C79DCA-D889-778D-486D-E9723A257373}"/>
              </a:ext>
            </a:extLst>
          </p:cNvPr>
          <p:cNvGrpSpPr/>
          <p:nvPr/>
        </p:nvGrpSpPr>
        <p:grpSpPr>
          <a:xfrm>
            <a:off x="410307" y="1033249"/>
            <a:ext cx="11371385" cy="5878532"/>
            <a:chOff x="244052" y="903100"/>
            <a:chExt cx="11371385" cy="5878532"/>
          </a:xfrm>
        </p:grpSpPr>
        <p:sp>
          <p:nvSpPr>
            <p:cNvPr id="5" name="TextBox 4">
              <a:extLst>
                <a:ext uri="{FF2B5EF4-FFF2-40B4-BE49-F238E27FC236}">
                  <a16:creationId xmlns:a16="http://schemas.microsoft.com/office/drawing/2014/main" id="{C5DE550A-12FB-D89B-05E8-6076682B87C8}"/>
                </a:ext>
              </a:extLst>
            </p:cNvPr>
            <p:cNvSpPr txBox="1"/>
            <p:nvPr/>
          </p:nvSpPr>
          <p:spPr>
            <a:xfrm>
              <a:off x="244052" y="1426320"/>
              <a:ext cx="11371385" cy="5355312"/>
            </a:xfrm>
            <a:prstGeom prst="rect">
              <a:avLst/>
            </a:prstGeom>
            <a:noFill/>
          </p:spPr>
          <p:txBody>
            <a:bodyPr wrap="square">
              <a:spAutoFit/>
            </a:bodyPr>
            <a:lstStyle/>
            <a:p>
              <a:pPr algn="ctr" rtl="0">
                <a:spcBef>
                  <a:spcPts val="0"/>
                </a:spcBef>
                <a:spcAft>
                  <a:spcPts val="0"/>
                </a:spcAft>
              </a:pPr>
              <a:endParaRPr lang="en-US" sz="1000" b="1" dirty="0">
                <a:latin typeface="DM Sans" pitchFamily="2" charset="0"/>
              </a:endParaRPr>
            </a:p>
            <a:p>
              <a:pPr marL="285750" indent="-285750" algn="just" rtl="0">
                <a:spcBef>
                  <a:spcPts val="0"/>
                </a:spcBef>
                <a:spcAft>
                  <a:spcPts val="0"/>
                </a:spcAft>
                <a:buClr>
                  <a:srgbClr val="0070C0"/>
                </a:buClr>
                <a:buSzPct val="150000"/>
                <a:buFont typeface="Arial" panose="020B0604020202020204" pitchFamily="34" charset="0"/>
                <a:buChar char="•"/>
              </a:pPr>
              <a:r>
                <a:rPr lang="en-US" sz="1800" b="1" i="0" u="none" strike="noStrike" dirty="0">
                  <a:solidFill>
                    <a:srgbClr val="000000"/>
                  </a:solidFill>
                  <a:effectLst/>
                  <a:latin typeface="DM Sans" pitchFamily="2" charset="0"/>
                </a:rPr>
                <a:t>SI-2: </a:t>
              </a:r>
              <a:r>
                <a:rPr lang="en-US" sz="1800" b="0" i="0" u="none" strike="noStrike" dirty="0">
                  <a:solidFill>
                    <a:srgbClr val="000000"/>
                  </a:solidFill>
                  <a:effectLst/>
                  <a:latin typeface="DM Sans" pitchFamily="2" charset="0"/>
                </a:rPr>
                <a:t>The system shall interface with the Cloud Native Computing Foundation (CNCF) to receive principles and guidelines for cloud-native development. </a:t>
              </a:r>
            </a:p>
            <a:p>
              <a:pPr marL="285750" indent="-285750" algn="just" rtl="0">
                <a:spcBef>
                  <a:spcPts val="0"/>
                </a:spcBef>
                <a:spcAft>
                  <a:spcPts val="0"/>
                </a:spcAft>
                <a:buClr>
                  <a:srgbClr val="0070C0"/>
                </a:buClr>
                <a:buSzPct val="150000"/>
                <a:buFont typeface="Arial" panose="020B0604020202020204" pitchFamily="34" charset="0"/>
                <a:buChar char="•"/>
              </a:pPr>
              <a:endParaRPr lang="en-US" dirty="0">
                <a:solidFill>
                  <a:srgbClr val="000000"/>
                </a:solidFill>
                <a:latin typeface="DM Sans" pitchFamily="2" charset="0"/>
              </a:endParaRPr>
            </a:p>
            <a:p>
              <a:pPr marL="285750" indent="-285750" algn="just" rtl="0">
                <a:spcBef>
                  <a:spcPts val="0"/>
                </a:spcBef>
                <a:spcAft>
                  <a:spcPts val="0"/>
                </a:spcAft>
                <a:buClr>
                  <a:srgbClr val="0070C0"/>
                </a:buClr>
                <a:buSzPct val="150000"/>
                <a:buFont typeface="Arial" panose="020B0604020202020204" pitchFamily="34" charset="0"/>
                <a:buChar char="•"/>
              </a:pPr>
              <a:r>
                <a:rPr lang="en-US" sz="1800" b="1" i="0" u="none" strike="noStrike" dirty="0">
                  <a:solidFill>
                    <a:srgbClr val="000000"/>
                  </a:solidFill>
                  <a:effectLst/>
                  <a:latin typeface="DM Sans" pitchFamily="2" charset="0"/>
                </a:rPr>
                <a:t>SI-3: </a:t>
              </a:r>
              <a:r>
                <a:rPr lang="en-US" sz="1800" b="0" i="0" u="none" strike="noStrike" dirty="0">
                  <a:solidFill>
                    <a:srgbClr val="000000"/>
                  </a:solidFill>
                  <a:effectLst/>
                  <a:latin typeface="DM Sans" pitchFamily="2" charset="0"/>
                </a:rPr>
                <a:t>The system shall interface with cloud service providers like AWS, Google Cloud, or Azure for infrastructure and services provision. </a:t>
              </a:r>
            </a:p>
            <a:p>
              <a:pPr marL="285750" indent="-285750" algn="just" rtl="0">
                <a:spcBef>
                  <a:spcPts val="0"/>
                </a:spcBef>
                <a:spcAft>
                  <a:spcPts val="0"/>
                </a:spcAft>
                <a:buClr>
                  <a:srgbClr val="0070C0"/>
                </a:buClr>
                <a:buSzPct val="150000"/>
                <a:buFont typeface="Arial" panose="020B0604020202020204" pitchFamily="34" charset="0"/>
                <a:buChar char="•"/>
              </a:pPr>
              <a:endParaRPr lang="en-US" dirty="0">
                <a:solidFill>
                  <a:srgbClr val="000000"/>
                </a:solidFill>
                <a:latin typeface="DM Sans" pitchFamily="2" charset="0"/>
              </a:endParaRPr>
            </a:p>
            <a:p>
              <a:pPr marL="285750" indent="-285750" algn="just" rtl="0">
                <a:spcBef>
                  <a:spcPts val="0"/>
                </a:spcBef>
                <a:spcAft>
                  <a:spcPts val="0"/>
                </a:spcAft>
                <a:buClr>
                  <a:srgbClr val="0070C0"/>
                </a:buClr>
                <a:buSzPct val="150000"/>
                <a:buFont typeface="Arial" panose="020B0604020202020204" pitchFamily="34" charset="0"/>
                <a:buChar char="•"/>
              </a:pPr>
              <a:r>
                <a:rPr lang="en-US" sz="1800" b="1" i="0" u="none" strike="noStrike" dirty="0">
                  <a:solidFill>
                    <a:srgbClr val="000000"/>
                  </a:solidFill>
                  <a:effectLst/>
                  <a:latin typeface="DM Sans" pitchFamily="2" charset="0"/>
                </a:rPr>
                <a:t>SI-4: </a:t>
              </a:r>
              <a:r>
                <a:rPr lang="en-US" sz="1800" b="0" i="0" u="none" strike="noStrike" dirty="0">
                  <a:solidFill>
                    <a:srgbClr val="000000"/>
                  </a:solidFill>
                  <a:effectLst/>
                  <a:latin typeface="DM Sans" pitchFamily="2" charset="0"/>
                </a:rPr>
                <a:t>The system shall interface with the applications developed using the service to receive feedback, using tools like Prometheus for monitoring and ELK stack for logging and analysis. </a:t>
              </a:r>
            </a:p>
            <a:p>
              <a:pPr marL="285750" indent="-285750" algn="just" rtl="0">
                <a:spcBef>
                  <a:spcPts val="0"/>
                </a:spcBef>
                <a:spcAft>
                  <a:spcPts val="0"/>
                </a:spcAft>
                <a:buClr>
                  <a:srgbClr val="0070C0"/>
                </a:buClr>
                <a:buSzPct val="150000"/>
                <a:buFont typeface="Arial" panose="020B0604020202020204" pitchFamily="34" charset="0"/>
                <a:buChar char="•"/>
              </a:pPr>
              <a:endParaRPr lang="en-US" dirty="0">
                <a:solidFill>
                  <a:srgbClr val="000000"/>
                </a:solidFill>
                <a:latin typeface="DM Sans" pitchFamily="2" charset="0"/>
              </a:endParaRPr>
            </a:p>
            <a:p>
              <a:pPr marL="285750" indent="-285750" algn="just" rtl="0">
                <a:spcBef>
                  <a:spcPts val="0"/>
                </a:spcBef>
                <a:spcAft>
                  <a:spcPts val="0"/>
                </a:spcAft>
                <a:buClr>
                  <a:srgbClr val="0070C0"/>
                </a:buClr>
                <a:buSzPct val="150000"/>
                <a:buFont typeface="Arial" panose="020B0604020202020204" pitchFamily="34" charset="0"/>
                <a:buChar char="•"/>
              </a:pPr>
              <a:r>
                <a:rPr lang="en-US" sz="1800" b="1" i="0" u="none" strike="noStrike" dirty="0">
                  <a:solidFill>
                    <a:srgbClr val="000000"/>
                  </a:solidFill>
                  <a:effectLst/>
                  <a:latin typeface="DM Sans" pitchFamily="2" charset="0"/>
                </a:rPr>
                <a:t>SI-5: </a:t>
              </a:r>
              <a:r>
                <a:rPr lang="en-US" sz="1800" b="0" i="0" u="none" strike="noStrike" dirty="0">
                  <a:solidFill>
                    <a:srgbClr val="000000"/>
                  </a:solidFill>
                  <a:effectLst/>
                  <a:latin typeface="DM Sans" pitchFamily="2" charset="0"/>
                </a:rPr>
                <a:t>The system shall provide deployment information, configurations, monitoring management, and compliance to the applications, employing tools like Helm for managing Kubernetes applications and Istio for service mesh capabilities.</a:t>
              </a:r>
            </a:p>
            <a:p>
              <a:pPr marL="285750" indent="-285750" algn="just" rtl="0">
                <a:spcBef>
                  <a:spcPts val="0"/>
                </a:spcBef>
                <a:spcAft>
                  <a:spcPts val="0"/>
                </a:spcAft>
                <a:buClr>
                  <a:srgbClr val="0070C0"/>
                </a:buClr>
                <a:buSzPct val="150000"/>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algn="ctr" rtl="0">
                <a:spcBef>
                  <a:spcPts val="0"/>
                </a:spcBef>
                <a:spcAft>
                  <a:spcPts val="0"/>
                </a:spcAft>
                <a:buClr>
                  <a:srgbClr val="0070C0"/>
                </a:buClr>
                <a:buSzPct val="150000"/>
              </a:pPr>
              <a:r>
                <a:rPr lang="en-US" sz="2200" b="1" i="0" u="none" strike="noStrike" dirty="0">
                  <a:solidFill>
                    <a:srgbClr val="000000"/>
                  </a:solidFill>
                  <a:effectLst/>
                  <a:latin typeface="DM Sans" pitchFamily="2" charset="0"/>
                </a:rPr>
                <a:t>Hardware Interfaces</a:t>
              </a:r>
            </a:p>
            <a:p>
              <a:pPr algn="ctr" rtl="0">
                <a:spcBef>
                  <a:spcPts val="0"/>
                </a:spcBef>
                <a:spcAft>
                  <a:spcPts val="0"/>
                </a:spcAft>
                <a:buClr>
                  <a:srgbClr val="0070C0"/>
                </a:buClr>
                <a:buSzPct val="150000"/>
              </a:pPr>
              <a:endParaRPr lang="en-US" sz="2200" b="1" i="0" u="none" strike="noStrike" dirty="0">
                <a:solidFill>
                  <a:srgbClr val="000000"/>
                </a:solidFill>
                <a:effectLst/>
                <a:latin typeface="DM Sans" pitchFamily="2" charset="0"/>
              </a:endParaRPr>
            </a:p>
            <a:p>
              <a:pPr marL="285750" indent="-285750" rtl="0">
                <a:spcBef>
                  <a:spcPts val="0"/>
                </a:spcBef>
                <a:spcAft>
                  <a:spcPts val="0"/>
                </a:spcAft>
                <a:buClr>
                  <a:srgbClr val="0070C0"/>
                </a:buClr>
                <a:buSzPct val="150000"/>
                <a:buFont typeface="Arial" panose="020B0604020202020204" pitchFamily="34" charset="0"/>
                <a:buChar char="•"/>
              </a:pPr>
              <a:r>
                <a:rPr lang="en-US" sz="1800" b="0" i="0" u="none" strike="noStrike" dirty="0">
                  <a:solidFill>
                    <a:srgbClr val="000000"/>
                  </a:solidFill>
                  <a:effectLst/>
                  <a:latin typeface="DM Sans" pitchFamily="2" charset="0"/>
                </a:rPr>
                <a:t>No hardware interfaces have been identified.</a:t>
              </a:r>
            </a:p>
            <a:p>
              <a:br>
                <a:rPr lang="en-US" dirty="0"/>
              </a:br>
              <a:endParaRPr lang="en-US" sz="1800" i="0" u="none" strike="noStrike" dirty="0">
                <a:solidFill>
                  <a:srgbClr val="000000"/>
                </a:solidFill>
                <a:effectLst/>
                <a:latin typeface="DM Sans" pitchFamily="2" charset="0"/>
              </a:endParaRPr>
            </a:p>
          </p:txBody>
        </p:sp>
        <p:sp>
          <p:nvSpPr>
            <p:cNvPr id="10" name="TextBox 9">
              <a:extLst>
                <a:ext uri="{FF2B5EF4-FFF2-40B4-BE49-F238E27FC236}">
                  <a16:creationId xmlns:a16="http://schemas.microsoft.com/office/drawing/2014/main" id="{B0D25314-5199-752F-7BDB-EDBC4311A375}"/>
                </a:ext>
              </a:extLst>
            </p:cNvPr>
            <p:cNvSpPr txBox="1"/>
            <p:nvPr/>
          </p:nvSpPr>
          <p:spPr>
            <a:xfrm>
              <a:off x="2881745" y="903100"/>
              <a:ext cx="6096000" cy="523220"/>
            </a:xfrm>
            <a:prstGeom prst="rect">
              <a:avLst/>
            </a:prstGeom>
            <a:noFill/>
          </p:spPr>
          <p:txBody>
            <a:bodyPr wrap="square">
              <a:spAutoFit/>
            </a:bodyPr>
            <a:lstStyle/>
            <a:p>
              <a:pPr algn="ctr"/>
              <a:r>
                <a:rPr lang="en-US" sz="2800" b="1" i="0" u="none" strike="noStrike" dirty="0">
                  <a:solidFill>
                    <a:srgbClr val="000000"/>
                  </a:solidFill>
                  <a:effectLst/>
                  <a:latin typeface="DM Sans" pitchFamily="2" charset="0"/>
                </a:rPr>
                <a:t>External Interface Requirements</a:t>
              </a:r>
              <a:endParaRPr lang="en-US" sz="2800" b="1" dirty="0">
                <a:latin typeface="DM Sans" pitchFamily="2" charset="0"/>
              </a:endParaRPr>
            </a:p>
          </p:txBody>
        </p:sp>
      </p:grpSp>
    </p:spTree>
    <p:extLst>
      <p:ext uri="{BB962C8B-B14F-4D97-AF65-F5344CB8AC3E}">
        <p14:creationId xmlns:p14="http://schemas.microsoft.com/office/powerpoint/2010/main" val="2150401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380071-0250-C535-55E3-840D85A9B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69" y="200787"/>
            <a:ext cx="3836748" cy="731520"/>
          </a:xfrm>
          <a:prstGeom prst="rect">
            <a:avLst/>
          </a:prstGeom>
        </p:spPr>
      </p:pic>
      <p:grpSp>
        <p:nvGrpSpPr>
          <p:cNvPr id="2" name="Group 1">
            <a:extLst>
              <a:ext uri="{FF2B5EF4-FFF2-40B4-BE49-F238E27FC236}">
                <a16:creationId xmlns:a16="http://schemas.microsoft.com/office/drawing/2014/main" id="{B8C79DCA-D889-778D-486D-E9723A257373}"/>
              </a:ext>
            </a:extLst>
          </p:cNvPr>
          <p:cNvGrpSpPr/>
          <p:nvPr/>
        </p:nvGrpSpPr>
        <p:grpSpPr>
          <a:xfrm>
            <a:off x="410307" y="1033249"/>
            <a:ext cx="11371385" cy="4893647"/>
            <a:chOff x="244052" y="903100"/>
            <a:chExt cx="11371385" cy="4893647"/>
          </a:xfrm>
        </p:grpSpPr>
        <p:sp>
          <p:nvSpPr>
            <p:cNvPr id="5" name="TextBox 4">
              <a:extLst>
                <a:ext uri="{FF2B5EF4-FFF2-40B4-BE49-F238E27FC236}">
                  <a16:creationId xmlns:a16="http://schemas.microsoft.com/office/drawing/2014/main" id="{C5DE550A-12FB-D89B-05E8-6076682B87C8}"/>
                </a:ext>
              </a:extLst>
            </p:cNvPr>
            <p:cNvSpPr txBox="1"/>
            <p:nvPr/>
          </p:nvSpPr>
          <p:spPr>
            <a:xfrm>
              <a:off x="244052" y="1426320"/>
              <a:ext cx="11371385" cy="4370427"/>
            </a:xfrm>
            <a:prstGeom prst="rect">
              <a:avLst/>
            </a:prstGeom>
            <a:noFill/>
          </p:spPr>
          <p:txBody>
            <a:bodyPr wrap="square">
              <a:spAutoFit/>
            </a:bodyPr>
            <a:lstStyle/>
            <a:p>
              <a:pPr algn="ctr" rtl="0">
                <a:spcBef>
                  <a:spcPts val="0"/>
                </a:spcBef>
                <a:spcAft>
                  <a:spcPts val="0"/>
                </a:spcAft>
                <a:buClr>
                  <a:srgbClr val="0070C0"/>
                </a:buClr>
                <a:buSzPct val="150000"/>
              </a:pPr>
              <a:r>
                <a:rPr lang="en-US" sz="2200" b="1" i="0" u="none" strike="noStrike" dirty="0">
                  <a:solidFill>
                    <a:srgbClr val="000000"/>
                  </a:solidFill>
                  <a:effectLst/>
                  <a:latin typeface="DM Sans" pitchFamily="2" charset="0"/>
                </a:rPr>
                <a:t>Communications Interfaces</a:t>
              </a:r>
            </a:p>
            <a:p>
              <a:pPr marL="342900" indent="-342900" algn="ctr" rtl="0">
                <a:spcBef>
                  <a:spcPts val="0"/>
                </a:spcBef>
                <a:spcAft>
                  <a:spcPts val="0"/>
                </a:spcAft>
                <a:buClr>
                  <a:srgbClr val="0070C0"/>
                </a:buClr>
                <a:buSzPct val="150000"/>
                <a:buFont typeface="Arial" panose="020B0604020202020204" pitchFamily="34" charset="0"/>
                <a:buChar char="•"/>
              </a:pPr>
              <a:endParaRPr lang="en-US" sz="2200" b="1" i="0" u="none" strike="noStrike" dirty="0">
                <a:solidFill>
                  <a:srgbClr val="000000"/>
                </a:solidFill>
                <a:effectLst/>
                <a:latin typeface="DM Sans" pitchFamily="2" charset="0"/>
              </a:endParaRPr>
            </a:p>
            <a:p>
              <a:pPr marL="285750" indent="-285750" algn="just">
                <a:buClr>
                  <a:srgbClr val="0070C0"/>
                </a:buClr>
                <a:buSzPct val="150000"/>
                <a:buFont typeface="Arial" panose="020B0604020202020204" pitchFamily="34" charset="0"/>
                <a:buChar char="•"/>
              </a:pPr>
              <a:r>
                <a:rPr lang="en-US" b="1" dirty="0">
                  <a:latin typeface="DM Sans" pitchFamily="2" charset="0"/>
                </a:rPr>
                <a:t>CI-1: Automation &amp; Configuration: </a:t>
              </a:r>
              <a:r>
                <a:rPr lang="en-US" dirty="0">
                  <a:latin typeface="DM Sans" pitchFamily="2" charset="0"/>
                </a:rPr>
                <a:t>The system shall automate the creation of the infrastructure, together with updates to it, using tools like </a:t>
              </a:r>
              <a:r>
                <a:rPr lang="en-US" b="1" dirty="0">
                  <a:latin typeface="DM Sans" pitchFamily="2" charset="0"/>
                </a:rPr>
                <a:t>Google Cloud Deployment Manager.</a:t>
              </a:r>
            </a:p>
            <a:p>
              <a:pPr marL="285750" indent="-285750" algn="just">
                <a:buClr>
                  <a:srgbClr val="0070C0"/>
                </a:buClr>
                <a:buSzPct val="150000"/>
                <a:buFont typeface="Arial" panose="020B0604020202020204" pitchFamily="34" charset="0"/>
                <a:buChar char="•"/>
              </a:pPr>
              <a:endParaRPr lang="en-US" dirty="0">
                <a:latin typeface="DM Sans" pitchFamily="2" charset="0"/>
              </a:endParaRPr>
            </a:p>
            <a:p>
              <a:pPr marL="285750" indent="-285750" algn="just">
                <a:buClr>
                  <a:srgbClr val="0070C0"/>
                </a:buClr>
                <a:buSzPct val="150000"/>
                <a:buFont typeface="Arial" panose="020B0604020202020204" pitchFamily="34" charset="0"/>
                <a:buChar char="•"/>
              </a:pPr>
              <a:r>
                <a:rPr lang="en-US" b="1" dirty="0">
                  <a:latin typeface="DM Sans" pitchFamily="2" charset="0"/>
                </a:rPr>
                <a:t>CI-2: Scale up and scale down: </a:t>
              </a:r>
              <a:r>
                <a:rPr lang="en-US" dirty="0">
                  <a:latin typeface="DM Sans" pitchFamily="2" charset="0"/>
                </a:rPr>
                <a:t>The system shall automate the scaling up of the system in response to increases in load, and scaling down in response to sustained drops in load. This ensures that the service remains available and reduces costs .</a:t>
              </a:r>
            </a:p>
            <a:p>
              <a:pPr marL="285750" indent="-285750" algn="just">
                <a:buClr>
                  <a:srgbClr val="0070C0"/>
                </a:buClr>
                <a:buSzPct val="150000"/>
                <a:buFont typeface="Arial" panose="020B0604020202020204" pitchFamily="34" charset="0"/>
                <a:buChar char="•"/>
              </a:pPr>
              <a:endParaRPr lang="en-US" dirty="0">
                <a:latin typeface="DM Sans" pitchFamily="2" charset="0"/>
              </a:endParaRPr>
            </a:p>
            <a:p>
              <a:pPr marL="285750" indent="-285750" algn="just">
                <a:buClr>
                  <a:srgbClr val="0070C0"/>
                </a:buClr>
                <a:buSzPct val="150000"/>
                <a:buFont typeface="Arial" panose="020B0604020202020204" pitchFamily="34" charset="0"/>
                <a:buChar char="•"/>
              </a:pPr>
              <a:r>
                <a:rPr lang="en-US" b="1" dirty="0">
                  <a:latin typeface="DM Sans" pitchFamily="2" charset="0"/>
                </a:rPr>
                <a:t>CI-3: Monitoring and automated recovery: </a:t>
              </a:r>
              <a:r>
                <a:rPr lang="en-US" dirty="0">
                  <a:latin typeface="DM Sans" pitchFamily="2" charset="0"/>
                </a:rPr>
                <a:t>The system shall have built-in monitoring and logging from inception. In addition, it shall attach automation to the logging and monitoring data streams for automatic repair, scaling, and deployment .</a:t>
              </a:r>
            </a:p>
            <a:p>
              <a:pPr marL="285750" indent="-285750" algn="just">
                <a:buClr>
                  <a:srgbClr val="0070C0"/>
                </a:buClr>
                <a:buSzPct val="150000"/>
                <a:buFont typeface="Arial" panose="020B0604020202020204" pitchFamily="34" charset="0"/>
                <a:buChar char="•"/>
              </a:pPr>
              <a:endParaRPr lang="en-US" dirty="0">
                <a:latin typeface="DM Sans" pitchFamily="2" charset="0"/>
              </a:endParaRPr>
            </a:p>
            <a:p>
              <a:pPr marL="285750" indent="-285750" algn="just">
                <a:buClr>
                  <a:srgbClr val="0070C0"/>
                </a:buClr>
                <a:buSzPct val="150000"/>
                <a:buFont typeface="Arial" panose="020B0604020202020204" pitchFamily="34" charset="0"/>
                <a:buChar char="•"/>
              </a:pPr>
              <a:r>
                <a:rPr lang="en-US" b="1" dirty="0">
                  <a:latin typeface="DM Sans" pitchFamily="2" charset="0"/>
                </a:rPr>
                <a:t>CI-4: State Management: </a:t>
              </a:r>
              <a:r>
                <a:rPr lang="en-US" dirty="0">
                  <a:latin typeface="DM Sans" pitchFamily="2" charset="0"/>
                </a:rPr>
                <a:t>The system shall manage the states of the applications and services, ensuring that data is persisted between restarts and that the applications can run reliably .</a:t>
              </a:r>
            </a:p>
          </p:txBody>
        </p:sp>
        <p:sp>
          <p:nvSpPr>
            <p:cNvPr id="10" name="TextBox 9">
              <a:extLst>
                <a:ext uri="{FF2B5EF4-FFF2-40B4-BE49-F238E27FC236}">
                  <a16:creationId xmlns:a16="http://schemas.microsoft.com/office/drawing/2014/main" id="{B0D25314-5199-752F-7BDB-EDBC4311A375}"/>
                </a:ext>
              </a:extLst>
            </p:cNvPr>
            <p:cNvSpPr txBox="1"/>
            <p:nvPr/>
          </p:nvSpPr>
          <p:spPr>
            <a:xfrm>
              <a:off x="2881745" y="903100"/>
              <a:ext cx="6096000" cy="523220"/>
            </a:xfrm>
            <a:prstGeom prst="rect">
              <a:avLst/>
            </a:prstGeom>
            <a:noFill/>
          </p:spPr>
          <p:txBody>
            <a:bodyPr wrap="square">
              <a:spAutoFit/>
            </a:bodyPr>
            <a:lstStyle/>
            <a:p>
              <a:pPr algn="ctr"/>
              <a:r>
                <a:rPr lang="en-US" sz="2800" b="1" i="0" u="none" strike="noStrike" dirty="0">
                  <a:solidFill>
                    <a:srgbClr val="000000"/>
                  </a:solidFill>
                  <a:effectLst/>
                  <a:latin typeface="DM Sans" pitchFamily="2" charset="0"/>
                </a:rPr>
                <a:t>External Interface Requirements</a:t>
              </a:r>
              <a:endParaRPr lang="en-US" sz="2800" b="1" dirty="0">
                <a:latin typeface="DM Sans" pitchFamily="2" charset="0"/>
              </a:endParaRPr>
            </a:p>
          </p:txBody>
        </p:sp>
      </p:grpSp>
    </p:spTree>
    <p:extLst>
      <p:ext uri="{BB962C8B-B14F-4D97-AF65-F5344CB8AC3E}">
        <p14:creationId xmlns:p14="http://schemas.microsoft.com/office/powerpoint/2010/main" val="4088738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380071-0250-C535-55E3-840D85A9B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69" y="200787"/>
            <a:ext cx="3836748" cy="731520"/>
          </a:xfrm>
          <a:prstGeom prst="rect">
            <a:avLst/>
          </a:prstGeom>
        </p:spPr>
      </p:pic>
      <p:grpSp>
        <p:nvGrpSpPr>
          <p:cNvPr id="2" name="Group 1">
            <a:extLst>
              <a:ext uri="{FF2B5EF4-FFF2-40B4-BE49-F238E27FC236}">
                <a16:creationId xmlns:a16="http://schemas.microsoft.com/office/drawing/2014/main" id="{B8C79DCA-D889-778D-486D-E9723A257373}"/>
              </a:ext>
            </a:extLst>
          </p:cNvPr>
          <p:cNvGrpSpPr/>
          <p:nvPr/>
        </p:nvGrpSpPr>
        <p:grpSpPr>
          <a:xfrm>
            <a:off x="410307" y="1033249"/>
            <a:ext cx="11371385" cy="4339649"/>
            <a:chOff x="244052" y="903100"/>
            <a:chExt cx="11371385" cy="4339649"/>
          </a:xfrm>
        </p:grpSpPr>
        <p:sp>
          <p:nvSpPr>
            <p:cNvPr id="5" name="TextBox 4">
              <a:extLst>
                <a:ext uri="{FF2B5EF4-FFF2-40B4-BE49-F238E27FC236}">
                  <a16:creationId xmlns:a16="http://schemas.microsoft.com/office/drawing/2014/main" id="{C5DE550A-12FB-D89B-05E8-6076682B87C8}"/>
                </a:ext>
              </a:extLst>
            </p:cNvPr>
            <p:cNvSpPr txBox="1"/>
            <p:nvPr/>
          </p:nvSpPr>
          <p:spPr>
            <a:xfrm>
              <a:off x="244052" y="1426320"/>
              <a:ext cx="11371385" cy="3816429"/>
            </a:xfrm>
            <a:prstGeom prst="rect">
              <a:avLst/>
            </a:prstGeom>
            <a:noFill/>
          </p:spPr>
          <p:txBody>
            <a:bodyPr wrap="square">
              <a:spAutoFit/>
            </a:bodyPr>
            <a:lstStyle/>
            <a:p>
              <a:pPr algn="ctr" rtl="0">
                <a:spcBef>
                  <a:spcPts val="0"/>
                </a:spcBef>
                <a:spcAft>
                  <a:spcPts val="0"/>
                </a:spcAft>
                <a:buClr>
                  <a:srgbClr val="0070C0"/>
                </a:buClr>
                <a:buSzPct val="150000"/>
              </a:pPr>
              <a:r>
                <a:rPr lang="en-US" sz="2200" b="1" i="0" u="none" strike="noStrike" dirty="0">
                  <a:solidFill>
                    <a:srgbClr val="000000"/>
                  </a:solidFill>
                  <a:effectLst/>
                  <a:latin typeface="DM Sans" pitchFamily="2" charset="0"/>
                </a:rPr>
                <a:t>Communications Interfaces</a:t>
              </a:r>
            </a:p>
            <a:p>
              <a:pPr algn="ctr" rtl="0">
                <a:spcBef>
                  <a:spcPts val="0"/>
                </a:spcBef>
                <a:spcAft>
                  <a:spcPts val="0"/>
                </a:spcAft>
                <a:buClr>
                  <a:srgbClr val="0070C0"/>
                </a:buClr>
                <a:buSzPct val="150000"/>
              </a:pPr>
              <a:endParaRPr lang="en-US" sz="2200" b="1" i="0" u="none" strike="noStrike" dirty="0">
                <a:solidFill>
                  <a:srgbClr val="000000"/>
                </a:solidFill>
                <a:effectLst/>
                <a:latin typeface="DM Sans" pitchFamily="2" charset="0"/>
              </a:endParaRPr>
            </a:p>
            <a:p>
              <a:pPr marL="285750" indent="-285750" algn="just" rtl="0" eaLnBrk="1" latinLnBrk="0" hangingPunct="1">
                <a:spcBef>
                  <a:spcPts val="0"/>
                </a:spcBef>
                <a:spcAft>
                  <a:spcPts val="0"/>
                </a:spcAft>
                <a:buClr>
                  <a:srgbClr val="0070C0"/>
                </a:buClr>
                <a:buSzPct val="150000"/>
                <a:buFont typeface="Arial" panose="020B0604020202020204" pitchFamily="34" charset="0"/>
                <a:buChar char="•"/>
              </a:pPr>
              <a:r>
                <a:rPr lang="en-US" sz="1800" b="1" kern="1200" dirty="0">
                  <a:solidFill>
                    <a:srgbClr val="000000"/>
                  </a:solidFill>
                  <a:effectLst/>
                  <a:latin typeface="DM Sans" pitchFamily="2" charset="0"/>
                  <a:ea typeface="+mn-ea"/>
                  <a:cs typeface="+mn-cs"/>
                </a:rPr>
                <a:t>CI-5: Container Runtime: </a:t>
              </a:r>
              <a:r>
                <a:rPr lang="en-US" sz="1800" kern="1200" dirty="0">
                  <a:solidFill>
                    <a:srgbClr val="000000"/>
                  </a:solidFill>
                  <a:effectLst/>
                  <a:latin typeface="DM Sans" pitchFamily="2" charset="0"/>
                  <a:ea typeface="+mn-ea"/>
                  <a:cs typeface="+mn-cs"/>
                </a:rPr>
                <a:t>The system shall use a container runtime to create and start containers executing application code.</a:t>
              </a:r>
            </a:p>
            <a:p>
              <a:pPr marL="285750" indent="-285750" algn="just" rtl="0" eaLnBrk="1" latinLnBrk="0" hangingPunct="1">
                <a:spcBef>
                  <a:spcPts val="0"/>
                </a:spcBef>
                <a:spcAft>
                  <a:spcPts val="0"/>
                </a:spcAft>
                <a:buClr>
                  <a:srgbClr val="0070C0"/>
                </a:buClr>
                <a:buSzPct val="150000"/>
                <a:buFont typeface="Arial" panose="020B0604020202020204" pitchFamily="34" charset="0"/>
                <a:buChar char="•"/>
              </a:pPr>
              <a:endParaRPr lang="en-US" sz="1800" kern="1200" dirty="0">
                <a:solidFill>
                  <a:srgbClr val="000000"/>
                </a:solidFill>
                <a:effectLst/>
                <a:latin typeface="DM Sans" pitchFamily="2" charset="0"/>
                <a:ea typeface="+mn-ea"/>
                <a:cs typeface="+mn-cs"/>
              </a:endParaRPr>
            </a:p>
            <a:p>
              <a:pPr marL="285750" indent="-285750" algn="just" rtl="0" eaLnBrk="1" latinLnBrk="0" hangingPunct="1">
                <a:spcBef>
                  <a:spcPts val="0"/>
                </a:spcBef>
                <a:spcAft>
                  <a:spcPts val="0"/>
                </a:spcAft>
                <a:buClr>
                  <a:srgbClr val="0070C0"/>
                </a:buClr>
                <a:buSzPct val="150000"/>
                <a:buFont typeface="Arial" panose="020B0604020202020204" pitchFamily="34" charset="0"/>
                <a:buChar char="•"/>
              </a:pPr>
              <a:r>
                <a:rPr lang="en-US" sz="1800" b="1" kern="1200" dirty="0">
                  <a:solidFill>
                    <a:srgbClr val="000000"/>
                  </a:solidFill>
                  <a:effectLst/>
                  <a:latin typeface="DM Sans" pitchFamily="2" charset="0"/>
                  <a:ea typeface="+mn-ea"/>
                  <a:cs typeface="+mn-cs"/>
                </a:rPr>
                <a:t>CI-6: Integration with Hosted Kubernetes Services: </a:t>
              </a:r>
              <a:r>
                <a:rPr lang="en-US" sz="1800" kern="1200" dirty="0">
                  <a:solidFill>
                    <a:srgbClr val="000000"/>
                  </a:solidFill>
                  <a:effectLst/>
                  <a:latin typeface="DM Sans" pitchFamily="2" charset="0"/>
                  <a:ea typeface="+mn-ea"/>
                  <a:cs typeface="+mn-cs"/>
                </a:rPr>
                <a:t>If using hosted Kubernetes services, the system shall integrate with these services for managing and orchestrating containers.</a:t>
              </a:r>
              <a:endParaRPr lang="en-US" dirty="0">
                <a:effectLst/>
              </a:endParaRPr>
            </a:p>
            <a:p>
              <a:pPr marL="285750" indent="-285750" algn="just" rtl="0" eaLnBrk="1" latinLnBrk="0" hangingPunct="1">
                <a:spcBef>
                  <a:spcPts val="0"/>
                </a:spcBef>
                <a:spcAft>
                  <a:spcPts val="0"/>
                </a:spcAft>
                <a:buClr>
                  <a:srgbClr val="0070C0"/>
                </a:buClr>
                <a:buSzPct val="150000"/>
                <a:buFont typeface="Arial" panose="020B0604020202020204" pitchFamily="34" charset="0"/>
                <a:buChar char="•"/>
              </a:pPr>
              <a:endParaRPr lang="en-US" sz="1800" kern="1200" dirty="0">
                <a:solidFill>
                  <a:srgbClr val="000000"/>
                </a:solidFill>
                <a:effectLst/>
                <a:latin typeface="DM Sans" pitchFamily="2" charset="0"/>
                <a:ea typeface="+mn-ea"/>
                <a:cs typeface="+mn-cs"/>
              </a:endParaRPr>
            </a:p>
            <a:p>
              <a:pPr marL="285750" indent="-285750" algn="just" rtl="0" eaLnBrk="1" latinLnBrk="0" hangingPunct="1">
                <a:spcBef>
                  <a:spcPts val="0"/>
                </a:spcBef>
                <a:spcAft>
                  <a:spcPts val="0"/>
                </a:spcAft>
                <a:buClr>
                  <a:srgbClr val="0070C0"/>
                </a:buClr>
                <a:buSzPct val="150000"/>
                <a:buFont typeface="Arial" panose="020B0604020202020204" pitchFamily="34" charset="0"/>
                <a:buChar char="•"/>
              </a:pPr>
              <a:r>
                <a:rPr lang="en-US" sz="1800" b="1" kern="1200" dirty="0">
                  <a:solidFill>
                    <a:srgbClr val="000000"/>
                  </a:solidFill>
                  <a:effectLst/>
                  <a:latin typeface="DM Sans" pitchFamily="2" charset="0"/>
                  <a:ea typeface="+mn-ea"/>
                  <a:cs typeface="+mn-cs"/>
                </a:rPr>
                <a:t>CI-7: Integration with Platform as a Service (PaaS) Providers: </a:t>
              </a:r>
              <a:r>
                <a:rPr lang="en-US" sz="1800" kern="1200" dirty="0">
                  <a:solidFill>
                    <a:srgbClr val="000000"/>
                  </a:solidFill>
                  <a:effectLst/>
                  <a:latin typeface="DM Sans" pitchFamily="2" charset="0"/>
                  <a:ea typeface="+mn-ea"/>
                  <a:cs typeface="+mn-cs"/>
                </a:rPr>
                <a:t>If using PaaS providers, the system shall integrate with these services for building, deploying, and scaling applications.</a:t>
              </a:r>
            </a:p>
            <a:p>
              <a:pPr marL="285750" indent="-285750" algn="just" rtl="0" eaLnBrk="1" latinLnBrk="0" hangingPunct="1">
                <a:spcBef>
                  <a:spcPts val="0"/>
                </a:spcBef>
                <a:spcAft>
                  <a:spcPts val="0"/>
                </a:spcAft>
                <a:buClr>
                  <a:srgbClr val="0070C0"/>
                </a:buClr>
                <a:buSzPct val="150000"/>
                <a:buFont typeface="Arial" panose="020B0604020202020204" pitchFamily="34" charset="0"/>
                <a:buChar char="•"/>
              </a:pPr>
              <a:endParaRPr lang="en-US" dirty="0">
                <a:effectLst/>
              </a:endParaRPr>
            </a:p>
            <a:p>
              <a:pPr marL="285750" indent="-285750" algn="just" rtl="0" eaLnBrk="1" latinLnBrk="0" hangingPunct="1">
                <a:spcBef>
                  <a:spcPts val="0"/>
                </a:spcBef>
                <a:spcAft>
                  <a:spcPts val="0"/>
                </a:spcAft>
                <a:buClr>
                  <a:srgbClr val="0070C0"/>
                </a:buClr>
                <a:buSzPct val="150000"/>
                <a:buFont typeface="Arial" panose="020B0604020202020204" pitchFamily="34" charset="0"/>
                <a:buChar char="•"/>
              </a:pPr>
              <a:r>
                <a:rPr lang="en-US" sz="1800" b="1" kern="1200" dirty="0">
                  <a:solidFill>
                    <a:srgbClr val="000000"/>
                  </a:solidFill>
                  <a:effectLst/>
                  <a:latin typeface="DM Sans" pitchFamily="2" charset="0"/>
                  <a:ea typeface="+mn-ea"/>
                  <a:cs typeface="+mn-cs"/>
                </a:rPr>
                <a:t>CI-8: Integration with Cloud-Native Storage Providers: </a:t>
              </a:r>
              <a:r>
                <a:rPr lang="en-US" sz="1800" kern="1200" dirty="0">
                  <a:solidFill>
                    <a:srgbClr val="000000"/>
                  </a:solidFill>
                  <a:effectLst/>
                  <a:latin typeface="DM Sans" pitchFamily="2" charset="0"/>
                  <a:ea typeface="+mn-ea"/>
                  <a:cs typeface="+mn-cs"/>
                </a:rPr>
                <a:t>If using cloud-native storage providers, the system shall integrate with these services for storing and retrieving data.</a:t>
              </a:r>
              <a:endParaRPr lang="en-US" dirty="0">
                <a:effectLst/>
              </a:endParaRPr>
            </a:p>
          </p:txBody>
        </p:sp>
        <p:sp>
          <p:nvSpPr>
            <p:cNvPr id="10" name="TextBox 9">
              <a:extLst>
                <a:ext uri="{FF2B5EF4-FFF2-40B4-BE49-F238E27FC236}">
                  <a16:creationId xmlns:a16="http://schemas.microsoft.com/office/drawing/2014/main" id="{B0D25314-5199-752F-7BDB-EDBC4311A375}"/>
                </a:ext>
              </a:extLst>
            </p:cNvPr>
            <p:cNvSpPr txBox="1"/>
            <p:nvPr/>
          </p:nvSpPr>
          <p:spPr>
            <a:xfrm>
              <a:off x="2881745" y="903100"/>
              <a:ext cx="6096000" cy="523220"/>
            </a:xfrm>
            <a:prstGeom prst="rect">
              <a:avLst/>
            </a:prstGeom>
            <a:noFill/>
          </p:spPr>
          <p:txBody>
            <a:bodyPr wrap="square">
              <a:spAutoFit/>
            </a:bodyPr>
            <a:lstStyle/>
            <a:p>
              <a:pPr algn="ctr"/>
              <a:r>
                <a:rPr lang="en-US" sz="2800" b="1" i="0" u="none" strike="noStrike" dirty="0">
                  <a:solidFill>
                    <a:srgbClr val="000000"/>
                  </a:solidFill>
                  <a:effectLst/>
                  <a:latin typeface="DM Sans" pitchFamily="2" charset="0"/>
                </a:rPr>
                <a:t>External Interface Requirements</a:t>
              </a:r>
              <a:endParaRPr lang="en-US" sz="2800" b="1" dirty="0">
                <a:latin typeface="DM Sans" pitchFamily="2" charset="0"/>
              </a:endParaRPr>
            </a:p>
          </p:txBody>
        </p:sp>
      </p:grpSp>
    </p:spTree>
    <p:extLst>
      <p:ext uri="{BB962C8B-B14F-4D97-AF65-F5344CB8AC3E}">
        <p14:creationId xmlns:p14="http://schemas.microsoft.com/office/powerpoint/2010/main" val="3297586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380071-0250-C535-55E3-840D85A9B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69" y="200787"/>
            <a:ext cx="3836748" cy="731520"/>
          </a:xfrm>
          <a:prstGeom prst="rect">
            <a:avLst/>
          </a:prstGeom>
        </p:spPr>
      </p:pic>
      <p:grpSp>
        <p:nvGrpSpPr>
          <p:cNvPr id="2" name="Group 1">
            <a:extLst>
              <a:ext uri="{FF2B5EF4-FFF2-40B4-BE49-F238E27FC236}">
                <a16:creationId xmlns:a16="http://schemas.microsoft.com/office/drawing/2014/main" id="{B8C79DCA-D889-778D-486D-E9723A257373}"/>
              </a:ext>
            </a:extLst>
          </p:cNvPr>
          <p:cNvGrpSpPr/>
          <p:nvPr/>
        </p:nvGrpSpPr>
        <p:grpSpPr>
          <a:xfrm>
            <a:off x="410307" y="1033249"/>
            <a:ext cx="11371385" cy="5570756"/>
            <a:chOff x="244052" y="903100"/>
            <a:chExt cx="11371385" cy="5570756"/>
          </a:xfrm>
        </p:grpSpPr>
        <p:sp>
          <p:nvSpPr>
            <p:cNvPr id="5" name="TextBox 4">
              <a:extLst>
                <a:ext uri="{FF2B5EF4-FFF2-40B4-BE49-F238E27FC236}">
                  <a16:creationId xmlns:a16="http://schemas.microsoft.com/office/drawing/2014/main" id="{C5DE550A-12FB-D89B-05E8-6076682B87C8}"/>
                </a:ext>
              </a:extLst>
            </p:cNvPr>
            <p:cNvSpPr txBox="1"/>
            <p:nvPr/>
          </p:nvSpPr>
          <p:spPr>
            <a:xfrm>
              <a:off x="244052" y="1426320"/>
              <a:ext cx="11371385" cy="5047536"/>
            </a:xfrm>
            <a:prstGeom prst="rect">
              <a:avLst/>
            </a:prstGeom>
            <a:noFill/>
          </p:spPr>
          <p:txBody>
            <a:bodyPr wrap="square">
              <a:spAutoFit/>
            </a:bodyPr>
            <a:lstStyle/>
            <a:p>
              <a:pPr algn="ctr" rtl="0">
                <a:spcBef>
                  <a:spcPts val="0"/>
                </a:spcBef>
                <a:spcAft>
                  <a:spcPts val="0"/>
                </a:spcAft>
                <a:buClr>
                  <a:srgbClr val="0070C0"/>
                </a:buClr>
                <a:buSzPct val="150000"/>
              </a:pPr>
              <a:r>
                <a:rPr lang="en-US" sz="2200" b="1" i="0" u="none" strike="noStrike" dirty="0">
                  <a:solidFill>
                    <a:srgbClr val="000000"/>
                  </a:solidFill>
                  <a:effectLst/>
                  <a:latin typeface="DM Sans" pitchFamily="2" charset="0"/>
                </a:rPr>
                <a:t>Usability Requirements</a:t>
              </a:r>
            </a:p>
            <a:p>
              <a:pPr algn="ctr" rtl="0">
                <a:spcBef>
                  <a:spcPts val="0"/>
                </a:spcBef>
                <a:spcAft>
                  <a:spcPts val="0"/>
                </a:spcAft>
                <a:buClr>
                  <a:srgbClr val="0070C0"/>
                </a:buClr>
                <a:buSzPct val="150000"/>
              </a:pPr>
              <a:endParaRPr lang="en-US" sz="2200" b="1" i="0" u="none" strike="noStrike" dirty="0">
                <a:solidFill>
                  <a:srgbClr val="000000"/>
                </a:solidFill>
                <a:effectLst/>
                <a:latin typeface="DM Sans" pitchFamily="2" charset="0"/>
              </a:endParaRPr>
            </a:p>
            <a:p>
              <a:pPr marL="285750" indent="-285750" algn="just" rtl="0" eaLnBrk="1" latinLnBrk="0" hangingPunct="1">
                <a:spcBef>
                  <a:spcPts val="0"/>
                </a:spcBef>
                <a:spcAft>
                  <a:spcPts val="0"/>
                </a:spcAft>
                <a:buClr>
                  <a:srgbClr val="0070C0"/>
                </a:buClr>
                <a:buSzPct val="150000"/>
                <a:buFont typeface="Arial" panose="020B0604020202020204" pitchFamily="34" charset="0"/>
                <a:buChar char="•"/>
              </a:pPr>
              <a:r>
                <a:rPr lang="en-US" sz="1800" b="1" kern="1200" dirty="0">
                  <a:solidFill>
                    <a:srgbClr val="000000"/>
                  </a:solidFill>
                  <a:effectLst/>
                  <a:latin typeface="DM Sans" pitchFamily="2" charset="0"/>
                  <a:ea typeface="+mn-ea"/>
                  <a:cs typeface="+mn-cs"/>
                </a:rPr>
                <a:t>USE-1: </a:t>
              </a:r>
              <a:r>
                <a:rPr lang="en-US" sz="1800" kern="1200" dirty="0">
                  <a:solidFill>
                    <a:srgbClr val="000000"/>
                  </a:solidFill>
                  <a:effectLst/>
                  <a:latin typeface="DM Sans" pitchFamily="2" charset="0"/>
                  <a:ea typeface="+mn-ea"/>
                  <a:cs typeface="+mn-cs"/>
                </a:rPr>
                <a:t>The system shall be intuitive and user-friendly, allowing businesses and organizations to easily submit their software project requirements. This could be facilitated by the use of intuitive UI/UX design tools like </a:t>
              </a:r>
              <a:r>
                <a:rPr lang="en-US" sz="1800" b="1" kern="1200" dirty="0">
                  <a:solidFill>
                    <a:srgbClr val="000000"/>
                  </a:solidFill>
                  <a:effectLst/>
                  <a:latin typeface="DM Sans" pitchFamily="2" charset="0"/>
                  <a:ea typeface="+mn-ea"/>
                  <a:cs typeface="+mn-cs"/>
                </a:rPr>
                <a:t>Sketch </a:t>
              </a:r>
              <a:r>
                <a:rPr lang="en-US" sz="1800" kern="1200" dirty="0">
                  <a:solidFill>
                    <a:srgbClr val="000000"/>
                  </a:solidFill>
                  <a:effectLst/>
                  <a:latin typeface="DM Sans" pitchFamily="2" charset="0"/>
                  <a:ea typeface="+mn-ea"/>
                  <a:cs typeface="+mn-cs"/>
                </a:rPr>
                <a:t>resulting in </a:t>
              </a:r>
              <a:r>
                <a:rPr lang="en-US" sz="1800" b="1" kern="1200" dirty="0">
                  <a:solidFill>
                    <a:srgbClr val="000000"/>
                  </a:solidFill>
                  <a:effectLst/>
                  <a:latin typeface="DM Sans" pitchFamily="2" charset="0"/>
                  <a:ea typeface="+mn-ea"/>
                  <a:cs typeface="+mn-cs"/>
                </a:rPr>
                <a:t>tenfold ease</a:t>
              </a:r>
              <a:r>
                <a:rPr lang="en-US" sz="1800" kern="1200" dirty="0">
                  <a:solidFill>
                    <a:srgbClr val="000000"/>
                  </a:solidFill>
                  <a:effectLst/>
                  <a:latin typeface="DM Sans" pitchFamily="2" charset="0"/>
                  <a:ea typeface="+mn-ea"/>
                  <a:cs typeface="+mn-cs"/>
                </a:rPr>
                <a:t>.</a:t>
              </a:r>
            </a:p>
            <a:p>
              <a:pPr marL="285750" indent="-285750" algn="just" rtl="0" eaLnBrk="1" latinLnBrk="0" hangingPunct="1">
                <a:spcBef>
                  <a:spcPts val="0"/>
                </a:spcBef>
                <a:spcAft>
                  <a:spcPts val="0"/>
                </a:spcAft>
                <a:buClr>
                  <a:srgbClr val="0070C0"/>
                </a:buClr>
                <a:buSzPct val="150000"/>
                <a:buFont typeface="Arial" panose="020B0604020202020204" pitchFamily="34" charset="0"/>
                <a:buChar char="•"/>
              </a:pPr>
              <a:endParaRPr lang="en-US" sz="1800" b="1" kern="1200" dirty="0">
                <a:solidFill>
                  <a:srgbClr val="000000"/>
                </a:solidFill>
                <a:effectLst/>
                <a:latin typeface="DM Sans" pitchFamily="2" charset="0"/>
                <a:ea typeface="+mn-ea"/>
                <a:cs typeface="+mn-cs"/>
              </a:endParaRPr>
            </a:p>
            <a:p>
              <a:pPr marL="285750" indent="-285750" algn="just" rtl="0" eaLnBrk="1" latinLnBrk="0" hangingPunct="1">
                <a:spcBef>
                  <a:spcPts val="0"/>
                </a:spcBef>
                <a:spcAft>
                  <a:spcPts val="0"/>
                </a:spcAft>
                <a:buClr>
                  <a:srgbClr val="0070C0"/>
                </a:buClr>
                <a:buSzPct val="150000"/>
                <a:buFont typeface="Arial" panose="020B0604020202020204" pitchFamily="34" charset="0"/>
                <a:buChar char="•"/>
              </a:pPr>
              <a:r>
                <a:rPr lang="en-US" sz="1800" b="1" kern="1200" dirty="0">
                  <a:solidFill>
                    <a:srgbClr val="000000"/>
                  </a:solidFill>
                  <a:effectLst/>
                  <a:latin typeface="DM Sans" pitchFamily="2" charset="0"/>
                  <a:ea typeface="+mn-ea"/>
                  <a:cs typeface="+mn-cs"/>
                </a:rPr>
                <a:t>USE-2</a:t>
              </a:r>
              <a:r>
                <a:rPr lang="en-US" sz="1800" kern="1200" dirty="0">
                  <a:solidFill>
                    <a:srgbClr val="000000"/>
                  </a:solidFill>
                  <a:effectLst/>
                  <a:latin typeface="DM Sans" pitchFamily="2" charset="0"/>
                  <a:ea typeface="+mn-ea"/>
                  <a:cs typeface="+mn-cs"/>
                </a:rPr>
                <a:t>: The system shall be designed such that </a:t>
              </a:r>
              <a:r>
                <a:rPr lang="en-US" sz="1800" b="1" kern="1200" dirty="0">
                  <a:solidFill>
                    <a:srgbClr val="000000"/>
                  </a:solidFill>
                  <a:effectLst/>
                  <a:latin typeface="DM Sans" pitchFamily="2" charset="0"/>
                  <a:ea typeface="+mn-ea"/>
                  <a:cs typeface="+mn-cs"/>
                </a:rPr>
                <a:t>95%</a:t>
              </a:r>
              <a:r>
                <a:rPr lang="en-US" sz="1800" kern="1200" dirty="0">
                  <a:solidFill>
                    <a:srgbClr val="000000"/>
                  </a:solidFill>
                  <a:effectLst/>
                  <a:latin typeface="DM Sans" pitchFamily="2" charset="0"/>
                  <a:ea typeface="+mn-ea"/>
                  <a:cs typeface="+mn-cs"/>
                </a:rPr>
                <a:t> of new users can successfully submit their project requirements without errors on their first try.</a:t>
              </a:r>
            </a:p>
            <a:p>
              <a:pPr marL="285750" indent="-285750" algn="just" rtl="0" eaLnBrk="1" latinLnBrk="0" hangingPunct="1">
                <a:spcBef>
                  <a:spcPts val="0"/>
                </a:spcBef>
                <a:spcAft>
                  <a:spcPts val="0"/>
                </a:spcAft>
                <a:buClr>
                  <a:srgbClr val="0070C0"/>
                </a:buClr>
                <a:buSzPct val="150000"/>
                <a:buFont typeface="Arial" panose="020B0604020202020204" pitchFamily="34" charset="0"/>
                <a:buChar char="•"/>
              </a:pPr>
              <a:endParaRPr lang="en-US" dirty="0">
                <a:solidFill>
                  <a:srgbClr val="000000"/>
                </a:solidFill>
                <a:latin typeface="DM Sans" pitchFamily="2" charset="0"/>
              </a:endParaRPr>
            </a:p>
            <a:p>
              <a:pPr algn="ctr">
                <a:buClr>
                  <a:srgbClr val="0070C0"/>
                </a:buClr>
                <a:buSzPct val="150000"/>
              </a:pPr>
              <a:r>
                <a:rPr lang="en-US" sz="2200" b="1" i="0" u="none" strike="noStrike" dirty="0">
                  <a:solidFill>
                    <a:srgbClr val="000000"/>
                  </a:solidFill>
                  <a:effectLst/>
                  <a:latin typeface="DM Sans" pitchFamily="2" charset="0"/>
                </a:rPr>
                <a:t>Performance Requirements</a:t>
              </a:r>
            </a:p>
            <a:p>
              <a:pPr algn="ctr">
                <a:buClr>
                  <a:srgbClr val="0070C0"/>
                </a:buClr>
                <a:buSzPct val="150000"/>
              </a:pPr>
              <a:endParaRPr lang="en-US" sz="2200" b="1" i="0" u="none" strike="noStrike" dirty="0">
                <a:solidFill>
                  <a:srgbClr val="000000"/>
                </a:solidFill>
                <a:effectLst/>
                <a:latin typeface="DM Sans" pitchFamily="2" charset="0"/>
              </a:endParaRPr>
            </a:p>
            <a:p>
              <a:pPr marL="285750" indent="-285750" algn="just">
                <a:buClr>
                  <a:srgbClr val="0070C0"/>
                </a:buClr>
                <a:buSzPct val="150000"/>
                <a:buFont typeface="Arial" panose="020B0604020202020204" pitchFamily="34" charset="0"/>
                <a:buChar char="•"/>
              </a:pPr>
              <a:r>
                <a:rPr lang="en-US" b="1" dirty="0">
                  <a:solidFill>
                    <a:srgbClr val="000000"/>
                  </a:solidFill>
                  <a:latin typeface="DM Sans" pitchFamily="2" charset="0"/>
                </a:rPr>
                <a:t>PER-1: </a:t>
              </a:r>
              <a:r>
                <a:rPr lang="en-US" dirty="0">
                  <a:solidFill>
                    <a:srgbClr val="000000"/>
                  </a:solidFill>
                  <a:latin typeface="DM Sans" pitchFamily="2" charset="0"/>
                </a:rPr>
                <a:t>The system shall accommodate a total of </a:t>
              </a:r>
              <a:r>
                <a:rPr lang="en-US" b="1" dirty="0">
                  <a:solidFill>
                    <a:srgbClr val="000000"/>
                  </a:solidFill>
                  <a:latin typeface="DM Sans" pitchFamily="2" charset="0"/>
                </a:rPr>
                <a:t>500 users </a:t>
              </a:r>
              <a:r>
                <a:rPr lang="en-US" dirty="0">
                  <a:solidFill>
                    <a:srgbClr val="000000"/>
                  </a:solidFill>
                  <a:latin typeface="DM Sans" pitchFamily="2" charset="0"/>
                </a:rPr>
                <a:t>and a </a:t>
              </a:r>
              <a:r>
                <a:rPr lang="en-US" b="1" dirty="0">
                  <a:solidFill>
                    <a:srgbClr val="000000"/>
                  </a:solidFill>
                  <a:latin typeface="DM Sans" pitchFamily="2" charset="0"/>
                </a:rPr>
                <a:t>maximum of 200 </a:t>
              </a:r>
              <a:r>
                <a:rPr lang="en-US" dirty="0">
                  <a:solidFill>
                    <a:srgbClr val="000000"/>
                  </a:solidFill>
                  <a:latin typeface="DM Sans" pitchFamily="2" charset="0"/>
                </a:rPr>
                <a:t>concurrent users during peak usage times, leveraging cloud scalability to manage user loads.</a:t>
              </a:r>
            </a:p>
            <a:p>
              <a:pPr marL="285750" indent="-285750" algn="just">
                <a:buClr>
                  <a:srgbClr val="0070C0"/>
                </a:buClr>
                <a:buSzPct val="150000"/>
                <a:buFont typeface="Arial" panose="020B0604020202020204" pitchFamily="34" charset="0"/>
                <a:buChar char="•"/>
              </a:pPr>
              <a:endParaRPr lang="en-US" dirty="0">
                <a:solidFill>
                  <a:srgbClr val="000000"/>
                </a:solidFill>
                <a:latin typeface="DM Sans" pitchFamily="2" charset="0"/>
              </a:endParaRPr>
            </a:p>
            <a:p>
              <a:pPr marL="285750" indent="-285750" algn="just">
                <a:buClr>
                  <a:srgbClr val="0070C0"/>
                </a:buClr>
                <a:buSzPct val="150000"/>
                <a:buFont typeface="Arial" panose="020B0604020202020204" pitchFamily="34" charset="0"/>
                <a:buChar char="•"/>
              </a:pPr>
              <a:r>
                <a:rPr lang="en-US" b="1" dirty="0">
                  <a:solidFill>
                    <a:srgbClr val="000000"/>
                  </a:solidFill>
                  <a:latin typeface="DM Sans" pitchFamily="2" charset="0"/>
                </a:rPr>
                <a:t>PER-2: 95% </a:t>
              </a:r>
              <a:r>
                <a:rPr lang="en-US" dirty="0">
                  <a:solidFill>
                    <a:srgbClr val="000000"/>
                  </a:solidFill>
                  <a:latin typeface="DM Sans" pitchFamily="2" charset="0"/>
                </a:rPr>
                <a:t>of webpages generated by the system shall load completely within </a:t>
              </a:r>
              <a:r>
                <a:rPr lang="en-US" b="1" dirty="0">
                  <a:solidFill>
                    <a:srgbClr val="000000"/>
                  </a:solidFill>
                  <a:latin typeface="DM Sans" pitchFamily="2" charset="0"/>
                </a:rPr>
                <a:t>3 seconds </a:t>
              </a:r>
              <a:r>
                <a:rPr lang="en-US" dirty="0">
                  <a:solidFill>
                    <a:srgbClr val="000000"/>
                  </a:solidFill>
                  <a:latin typeface="DM Sans" pitchFamily="2" charset="0"/>
                </a:rPr>
                <a:t>from the time the user requests the page over a </a:t>
              </a:r>
              <a:r>
                <a:rPr lang="en-US" b="1" dirty="0">
                  <a:solidFill>
                    <a:srgbClr val="000000"/>
                  </a:solidFill>
                  <a:latin typeface="DM Sans" pitchFamily="2" charset="0"/>
                </a:rPr>
                <a:t>50 Mbps </a:t>
              </a:r>
              <a:r>
                <a:rPr lang="en-US" dirty="0">
                  <a:solidFill>
                    <a:srgbClr val="000000"/>
                  </a:solidFill>
                  <a:latin typeface="DM Sans" pitchFamily="2" charset="0"/>
                </a:rPr>
                <a:t>or faster Internet connection. This could be achieved through efficient front-end optimization techniques and CDN services like Cloudflare. </a:t>
              </a:r>
              <a:endParaRPr lang="en-US" sz="1800" kern="1200" dirty="0">
                <a:solidFill>
                  <a:srgbClr val="000000"/>
                </a:solidFill>
                <a:effectLst/>
                <a:latin typeface="DM Sans" pitchFamily="2" charset="0"/>
                <a:ea typeface="+mn-ea"/>
                <a:cs typeface="+mn-cs"/>
              </a:endParaRPr>
            </a:p>
          </p:txBody>
        </p:sp>
        <p:sp>
          <p:nvSpPr>
            <p:cNvPr id="10" name="TextBox 9">
              <a:extLst>
                <a:ext uri="{FF2B5EF4-FFF2-40B4-BE49-F238E27FC236}">
                  <a16:creationId xmlns:a16="http://schemas.microsoft.com/office/drawing/2014/main" id="{B0D25314-5199-752F-7BDB-EDBC4311A375}"/>
                </a:ext>
              </a:extLst>
            </p:cNvPr>
            <p:cNvSpPr txBox="1"/>
            <p:nvPr/>
          </p:nvSpPr>
          <p:spPr>
            <a:xfrm>
              <a:off x="2881745" y="903100"/>
              <a:ext cx="6096000" cy="523220"/>
            </a:xfrm>
            <a:prstGeom prst="rect">
              <a:avLst/>
            </a:prstGeom>
            <a:noFill/>
          </p:spPr>
          <p:txBody>
            <a:bodyPr wrap="square">
              <a:spAutoFit/>
            </a:bodyPr>
            <a:lstStyle/>
            <a:p>
              <a:pPr algn="ctr"/>
              <a:r>
                <a:rPr lang="en-US" sz="2800" b="1" i="0" u="none" strike="noStrike" dirty="0">
                  <a:solidFill>
                    <a:srgbClr val="000000"/>
                  </a:solidFill>
                  <a:effectLst/>
                  <a:latin typeface="DM Sans" pitchFamily="2" charset="0"/>
                </a:rPr>
                <a:t>Quality Attributes</a:t>
              </a:r>
              <a:endParaRPr lang="en-US" sz="2800" b="1" dirty="0">
                <a:latin typeface="DM Sans" pitchFamily="2" charset="0"/>
              </a:endParaRPr>
            </a:p>
          </p:txBody>
        </p:sp>
      </p:grpSp>
    </p:spTree>
    <p:extLst>
      <p:ext uri="{BB962C8B-B14F-4D97-AF65-F5344CB8AC3E}">
        <p14:creationId xmlns:p14="http://schemas.microsoft.com/office/powerpoint/2010/main" val="3165402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2909</Words>
  <Application>Microsoft Office PowerPoint</Application>
  <PresentationFormat>Widescreen</PresentationFormat>
  <Paragraphs>405</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vt:lpstr>
      <vt:lpstr>Calibri</vt:lpstr>
      <vt:lpstr>Calibri Light</vt:lpstr>
      <vt:lpstr>Courier New</vt:lpstr>
      <vt:lpstr>DM Sans</vt:lpstr>
      <vt:lpstr>Viga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Rayhan</dc:creator>
  <cp:lastModifiedBy>Rayhan</cp:lastModifiedBy>
  <cp:revision>111</cp:revision>
  <dcterms:created xsi:type="dcterms:W3CDTF">2023-12-05T16:38:02Z</dcterms:created>
  <dcterms:modified xsi:type="dcterms:W3CDTF">2023-12-05T19:45:40Z</dcterms:modified>
</cp:coreProperties>
</file>