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Quattrocento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QuattrocentoSans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QuattrocentoSans-italic.fntdata"/><Relationship Id="rId14" Type="http://schemas.openxmlformats.org/officeDocument/2006/relationships/slide" Target="slides/slide8.xml"/><Relationship Id="rId36" Type="http://schemas.openxmlformats.org/officeDocument/2006/relationships/font" Target="fonts/QuattrocentoSans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QuattrocentoSans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76ba0fc66_0_259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69" name="Google Shape;169;g2776ba0fc66_0_259:notes"/>
          <p:cNvSpPr/>
          <p:nvPr>
            <p:ph idx="2" type="sldImg"/>
          </p:nvPr>
        </p:nvSpPr>
        <p:spPr>
          <a:xfrm>
            <a:off x="114322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81263ac10_0_19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76" name="Google Shape;176;g2781263ac10_0_19:notes"/>
          <p:cNvSpPr/>
          <p:nvPr>
            <p:ph idx="2" type="sldImg"/>
          </p:nvPr>
        </p:nvSpPr>
        <p:spPr>
          <a:xfrm>
            <a:off x="114322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776ba0fc66_0_265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83" name="Google Shape;183;g2776ba0fc66_0_265:notes"/>
          <p:cNvSpPr/>
          <p:nvPr>
            <p:ph idx="2" type="sldImg"/>
          </p:nvPr>
        </p:nvSpPr>
        <p:spPr>
          <a:xfrm>
            <a:off x="114322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76ba0fc66_0_270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89" name="Google Shape;189;g2776ba0fc66_0_270:notes"/>
          <p:cNvSpPr/>
          <p:nvPr>
            <p:ph idx="2" type="sldImg"/>
          </p:nvPr>
        </p:nvSpPr>
        <p:spPr>
          <a:xfrm>
            <a:off x="114322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776ba0fc66_0_275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95" name="Google Shape;195;g2776ba0fc66_0_275:notes"/>
          <p:cNvSpPr/>
          <p:nvPr>
            <p:ph idx="2" type="sldImg"/>
          </p:nvPr>
        </p:nvSpPr>
        <p:spPr>
          <a:xfrm>
            <a:off x="114322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776ba0fc66_0_280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01" name="Google Shape;201;g2776ba0fc66_0_280:notes"/>
          <p:cNvSpPr/>
          <p:nvPr>
            <p:ph idx="2" type="sldImg"/>
          </p:nvPr>
        </p:nvSpPr>
        <p:spPr>
          <a:xfrm>
            <a:off x="114322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776ba0fc66_0_285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07" name="Google Shape;207;g2776ba0fc66_0_285:notes"/>
          <p:cNvSpPr/>
          <p:nvPr>
            <p:ph idx="2" type="sldImg"/>
          </p:nvPr>
        </p:nvSpPr>
        <p:spPr>
          <a:xfrm>
            <a:off x="114322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776ba0fc66_0_290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13" name="Google Shape;213;g2776ba0fc66_0_290:notes"/>
          <p:cNvSpPr/>
          <p:nvPr>
            <p:ph idx="2" type="sldImg"/>
          </p:nvPr>
        </p:nvSpPr>
        <p:spPr>
          <a:xfrm>
            <a:off x="114322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776ba0fc66_0_295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19" name="Google Shape;219;g2776ba0fc66_0_295:notes"/>
          <p:cNvSpPr/>
          <p:nvPr>
            <p:ph idx="2" type="sldImg"/>
          </p:nvPr>
        </p:nvSpPr>
        <p:spPr>
          <a:xfrm>
            <a:off x="114322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776ba0fc66_0_322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42" name="Google Shape;242;g2776ba0fc66_0_322:notes"/>
          <p:cNvSpPr/>
          <p:nvPr>
            <p:ph idx="2" type="sldImg"/>
          </p:nvPr>
        </p:nvSpPr>
        <p:spPr>
          <a:xfrm>
            <a:off x="114322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76ba0fc66_0_215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12" name="Google Shape;112;g2776ba0fc66_0_215:notes"/>
          <p:cNvSpPr/>
          <p:nvPr>
            <p:ph idx="2" type="sldImg"/>
          </p:nvPr>
        </p:nvSpPr>
        <p:spPr>
          <a:xfrm>
            <a:off x="114322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776ba0fc66_0_327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48" name="Google Shape;248;g2776ba0fc66_0_327:notes"/>
          <p:cNvSpPr/>
          <p:nvPr>
            <p:ph idx="2" type="sldImg"/>
          </p:nvPr>
        </p:nvSpPr>
        <p:spPr>
          <a:xfrm>
            <a:off x="114322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776ba0fc66_0_336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58" name="Google Shape;258;g2776ba0fc66_0_336:notes"/>
          <p:cNvSpPr/>
          <p:nvPr>
            <p:ph idx="2" type="sldImg"/>
          </p:nvPr>
        </p:nvSpPr>
        <p:spPr>
          <a:xfrm>
            <a:off x="114322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776ba0fc66_0_341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64" name="Google Shape;264;g2776ba0fc66_0_341:notes"/>
          <p:cNvSpPr/>
          <p:nvPr>
            <p:ph idx="2" type="sldImg"/>
          </p:nvPr>
        </p:nvSpPr>
        <p:spPr>
          <a:xfrm>
            <a:off x="114322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776ba0fc66_0_346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70" name="Google Shape;270;g2776ba0fc66_0_346:notes"/>
          <p:cNvSpPr/>
          <p:nvPr>
            <p:ph idx="2" type="sldImg"/>
          </p:nvPr>
        </p:nvSpPr>
        <p:spPr>
          <a:xfrm>
            <a:off x="114322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776ba0fc66_0_351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76" name="Google Shape;276;g2776ba0fc66_0_351:notes"/>
          <p:cNvSpPr/>
          <p:nvPr>
            <p:ph idx="2" type="sldImg"/>
          </p:nvPr>
        </p:nvSpPr>
        <p:spPr>
          <a:xfrm>
            <a:off x="114322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776ba0fc66_0_356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82" name="Google Shape;282;g2776ba0fc66_0_356:notes"/>
          <p:cNvSpPr/>
          <p:nvPr>
            <p:ph idx="2" type="sldImg"/>
          </p:nvPr>
        </p:nvSpPr>
        <p:spPr>
          <a:xfrm>
            <a:off x="114322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776ba0fc66_0_361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88" name="Google Shape;288;g2776ba0fc66_0_361:notes"/>
          <p:cNvSpPr/>
          <p:nvPr>
            <p:ph idx="2" type="sldImg"/>
          </p:nvPr>
        </p:nvSpPr>
        <p:spPr>
          <a:xfrm>
            <a:off x="114322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776ba0fc66_0_366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94" name="Google Shape;294;g2776ba0fc66_0_366:notes"/>
          <p:cNvSpPr/>
          <p:nvPr>
            <p:ph idx="2" type="sldImg"/>
          </p:nvPr>
        </p:nvSpPr>
        <p:spPr>
          <a:xfrm>
            <a:off x="114322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776ba0fc66_0_371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00" name="Google Shape;300;g2776ba0fc66_0_371:notes"/>
          <p:cNvSpPr/>
          <p:nvPr>
            <p:ph idx="2" type="sldImg"/>
          </p:nvPr>
        </p:nvSpPr>
        <p:spPr>
          <a:xfrm>
            <a:off x="114322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76ba0fc66_0_220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18" name="Google Shape;118;g2776ba0fc66_0_220:notes"/>
          <p:cNvSpPr/>
          <p:nvPr>
            <p:ph idx="2" type="sldImg"/>
          </p:nvPr>
        </p:nvSpPr>
        <p:spPr>
          <a:xfrm>
            <a:off x="114322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76ba0fc66_0_225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24" name="Google Shape;124;g2776ba0fc66_0_225:notes"/>
          <p:cNvSpPr/>
          <p:nvPr>
            <p:ph idx="2" type="sldImg"/>
          </p:nvPr>
        </p:nvSpPr>
        <p:spPr>
          <a:xfrm>
            <a:off x="114322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76ba0fc66_0_230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30" name="Google Shape;130;g2776ba0fc66_0_230:notes"/>
          <p:cNvSpPr/>
          <p:nvPr>
            <p:ph idx="2" type="sldImg"/>
          </p:nvPr>
        </p:nvSpPr>
        <p:spPr>
          <a:xfrm>
            <a:off x="114322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76ba0fc66_0_235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36" name="Google Shape;136;g2776ba0fc66_0_235:notes"/>
          <p:cNvSpPr/>
          <p:nvPr>
            <p:ph idx="2" type="sldImg"/>
          </p:nvPr>
        </p:nvSpPr>
        <p:spPr>
          <a:xfrm>
            <a:off x="114322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76ba0fc66_0_240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42" name="Google Shape;142;g2776ba0fc66_0_240:notes"/>
          <p:cNvSpPr/>
          <p:nvPr>
            <p:ph idx="2" type="sldImg"/>
          </p:nvPr>
        </p:nvSpPr>
        <p:spPr>
          <a:xfrm>
            <a:off x="114322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76ba0fc66_0_254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57" name="Google Shape;157;g2776ba0fc66_0_254:notes"/>
          <p:cNvSpPr/>
          <p:nvPr>
            <p:ph idx="2" type="sldImg"/>
          </p:nvPr>
        </p:nvSpPr>
        <p:spPr>
          <a:xfrm>
            <a:off x="114322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81263ac10_0_8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63" name="Google Shape;163;g2781263ac10_0_8:notes"/>
          <p:cNvSpPr/>
          <p:nvPr>
            <p:ph idx="2" type="sldImg"/>
          </p:nvPr>
        </p:nvSpPr>
        <p:spPr>
          <a:xfrm>
            <a:off x="114322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628560" y="1369170"/>
            <a:ext cx="7886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628560" y="1369170"/>
            <a:ext cx="7886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628560" y="1369170"/>
            <a:ext cx="3848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2" type="body"/>
          </p:nvPr>
        </p:nvSpPr>
        <p:spPr>
          <a:xfrm>
            <a:off x="4669650" y="1369170"/>
            <a:ext cx="3848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idx="1" type="subTitle"/>
          </p:nvPr>
        </p:nvSpPr>
        <p:spPr>
          <a:xfrm>
            <a:off x="628560" y="273780"/>
            <a:ext cx="7886400" cy="46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628560" y="1369170"/>
            <a:ext cx="38484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2" type="body"/>
          </p:nvPr>
        </p:nvSpPr>
        <p:spPr>
          <a:xfrm>
            <a:off x="4669650" y="1369170"/>
            <a:ext cx="3848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3" type="body"/>
          </p:nvPr>
        </p:nvSpPr>
        <p:spPr>
          <a:xfrm>
            <a:off x="628560" y="3073680"/>
            <a:ext cx="38484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628560" y="1369170"/>
            <a:ext cx="3848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4669650" y="1369170"/>
            <a:ext cx="38484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3" type="body"/>
          </p:nvPr>
        </p:nvSpPr>
        <p:spPr>
          <a:xfrm>
            <a:off x="4669650" y="3073680"/>
            <a:ext cx="38484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628560" y="1369170"/>
            <a:ext cx="38484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4669650" y="1369170"/>
            <a:ext cx="38484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3" type="body"/>
          </p:nvPr>
        </p:nvSpPr>
        <p:spPr>
          <a:xfrm>
            <a:off x="628560" y="3073680"/>
            <a:ext cx="78864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628560" y="1369170"/>
            <a:ext cx="78864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2" type="body"/>
          </p:nvPr>
        </p:nvSpPr>
        <p:spPr>
          <a:xfrm>
            <a:off x="628560" y="3073680"/>
            <a:ext cx="78864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>
            <a:off x="628560" y="1369170"/>
            <a:ext cx="38484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2" type="body"/>
          </p:nvPr>
        </p:nvSpPr>
        <p:spPr>
          <a:xfrm>
            <a:off x="4669650" y="1369170"/>
            <a:ext cx="38484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3" type="body"/>
          </p:nvPr>
        </p:nvSpPr>
        <p:spPr>
          <a:xfrm>
            <a:off x="628560" y="3073680"/>
            <a:ext cx="38484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4" type="body"/>
          </p:nvPr>
        </p:nvSpPr>
        <p:spPr>
          <a:xfrm>
            <a:off x="4669650" y="3073680"/>
            <a:ext cx="38484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628560" y="1369170"/>
            <a:ext cx="25395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2" type="body"/>
          </p:nvPr>
        </p:nvSpPr>
        <p:spPr>
          <a:xfrm>
            <a:off x="3295080" y="1369170"/>
            <a:ext cx="25395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3" type="body"/>
          </p:nvPr>
        </p:nvSpPr>
        <p:spPr>
          <a:xfrm>
            <a:off x="5961870" y="1369170"/>
            <a:ext cx="25395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4" type="body"/>
          </p:nvPr>
        </p:nvSpPr>
        <p:spPr>
          <a:xfrm>
            <a:off x="628560" y="3073680"/>
            <a:ext cx="25395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5" type="body"/>
          </p:nvPr>
        </p:nvSpPr>
        <p:spPr>
          <a:xfrm>
            <a:off x="3295080" y="3073680"/>
            <a:ext cx="25395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6" type="body"/>
          </p:nvPr>
        </p:nvSpPr>
        <p:spPr>
          <a:xfrm>
            <a:off x="5961870" y="3073680"/>
            <a:ext cx="25395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560" y="1369170"/>
            <a:ext cx="7886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560" y="4767390"/>
            <a:ext cx="2057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860" y="4767390"/>
            <a:ext cx="30858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860" y="4767390"/>
            <a:ext cx="2057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Constraints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3670" y="3303450"/>
            <a:ext cx="2367901" cy="172746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5"/>
          <p:cNvSpPr/>
          <p:nvPr/>
        </p:nvSpPr>
        <p:spPr>
          <a:xfrm>
            <a:off x="395550" y="1351350"/>
            <a:ext cx="7746900" cy="50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constraint is a restriction on the degree of freedom you have in providing a solution.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Constraints can be economic, political, technical, or environmental and pertain to your project resources, schedule, target environment, or to the system itself.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 and implementation </a:t>
            </a:r>
            <a:r>
              <a:rPr b="0" i="1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constraints </a:t>
            </a: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impose restrictions on the options available to the developer during construction of the product.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system will work on our existing technical infrastructure - no new technologies will be introduced.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system will only use the data contained in the existing corporate database.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system shall be available 99.99% of the time for any 24-hour period.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master's degree programs must include the development of a thesis.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Constraints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3670" y="3303450"/>
            <a:ext cx="2367901" cy="172746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6"/>
          <p:cNvSpPr/>
          <p:nvPr/>
        </p:nvSpPr>
        <p:spPr>
          <a:xfrm>
            <a:off x="395550" y="1351350"/>
            <a:ext cx="7746900" cy="50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Hardware Constraints: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The software must run on a specific operating system (e.g., Windows, Linux, macOS).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The software must be compatible with certain hardware configurations (e.g., minimum RAM, processor speed).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Performance Constraints: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The software must respond to user input within 2 seconds.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The application's memory usage should not exceed 100 MB.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Scalability Constraints: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The software should be able to handle a user base of at least 10,000 concurrent users.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The system must scale horizontally to accommodate increased demand.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7"/>
          <p:cNvSpPr txBox="1"/>
          <p:nvPr/>
        </p:nvSpPr>
        <p:spPr>
          <a:xfrm>
            <a:off x="628560" y="1369170"/>
            <a:ext cx="7886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-141446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1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 </a:t>
            </a: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consists of one or more logically related system capabilities that provide value to a user and are described by </a:t>
            </a:r>
            <a:r>
              <a:rPr b="0" i="1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set of functional requirements</a:t>
            </a: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1446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customer’s list of desired product features is not equivalent to a description of the user requirements. 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1446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feature can encompass </a:t>
            </a:r>
            <a:r>
              <a:rPr b="0" i="1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multiple user requirements</a:t>
            </a: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each of which implies that certain functional requirements must be implemented to allow the user to perform the task described by each user requirement.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1446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Examples: Web browser bookmarks, spelling checkers, the ability to define a custom workout program for a piece of exercise equipment, and automatic virus signature updating in an anti-malware product are examples of features. 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1446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following figure illustrates a </a:t>
            </a:r>
            <a:r>
              <a:rPr b="0" i="1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 tree</a:t>
            </a: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an analysis model that shows how a feature can be hierarchically decomposed into a set of smaller features, which relate to specific user requirements and lead to specifying sets of functional requirements (Beatty and Chen 2012).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8630" y="76200"/>
            <a:ext cx="6406560" cy="514323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8"/>
          <p:cNvSpPr/>
          <p:nvPr/>
        </p:nvSpPr>
        <p:spPr>
          <a:xfrm>
            <a:off x="3587220" y="4866480"/>
            <a:ext cx="1408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 Tree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Product vs Project Requirements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9"/>
          <p:cNvSpPr txBox="1"/>
          <p:nvPr/>
        </p:nvSpPr>
        <p:spPr>
          <a:xfrm>
            <a:off x="628560" y="1369170"/>
            <a:ext cx="7886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Product vs Project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685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○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project has a defined beginning and end in time and is unique in that it is not a routine operation, but a specific set of operations designed to accomplish a singular goal.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0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Product vs Project Requirements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40"/>
          <p:cNvSpPr txBox="1"/>
          <p:nvPr/>
        </p:nvSpPr>
        <p:spPr>
          <a:xfrm>
            <a:off x="628560" y="1369170"/>
            <a:ext cx="7886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 far we have been discussing requirements that describe properties of a software system to be built. These are </a:t>
            </a:r>
            <a:r>
              <a:rPr b="0" i="1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product </a:t>
            </a: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requirements. 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Projects certainly do have other expectations and deliverables that are not a part of the software the team implements, but that are necessary to the successful completion of the project as a whole. These are </a:t>
            </a:r>
            <a:r>
              <a:rPr b="0" i="1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 but not </a:t>
            </a:r>
            <a:r>
              <a:rPr b="0" i="1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product  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1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Examples of Project Requirements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41"/>
          <p:cNvSpPr txBox="1"/>
          <p:nvPr/>
        </p:nvSpPr>
        <p:spPr>
          <a:xfrm>
            <a:off x="628560" y="1369170"/>
            <a:ext cx="7886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1446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Physical resources the development team needs, such as workstations, special hardware devices, testing labs, testing tools and equipment, team rooms, and videoconferencing equipment.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1446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Staff training needs.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1446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documentation, including training materials, tutorials, reference manuals, and release notes.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1446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 documentation, such as help desk resources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1446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Infrastructure changes needed in the operating environment.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1446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 and procedures for releasing the product, installing it in the operating environment, configuring it, and testing the installation.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1446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 and procedures for transitioning from an old system to a new one, such as data migration and conversion requirements, security setup, production cutover, and training to close skills gaps; these are sometimes called </a:t>
            </a:r>
            <a:r>
              <a:rPr b="0" i="1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transition requirements</a:t>
            </a: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more examples of Project Requirements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42"/>
          <p:cNvSpPr txBox="1"/>
          <p:nvPr/>
        </p:nvSpPr>
        <p:spPr>
          <a:xfrm>
            <a:off x="628560" y="1369170"/>
            <a:ext cx="7886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Product certification and compliance requirements.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Sourcing, acquisition, and licensing of third-party software and hardware components.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Beta testing, manufacturing, packaging, marketing, and distribution requirements.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 for obtaining legal protection (patents, trademarks, or copyrights) for intellectual property related to the software.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 txBox="1"/>
          <p:nvPr/>
        </p:nvSpPr>
        <p:spPr>
          <a:xfrm>
            <a:off x="426330" y="16821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Example to demonstrate different types of Requirements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43"/>
          <p:cNvSpPr/>
          <p:nvPr/>
        </p:nvSpPr>
        <p:spPr>
          <a:xfrm>
            <a:off x="2614950" y="1401840"/>
            <a:ext cx="2553000" cy="6225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3750" lIns="67500" spcFirstLastPara="1" rIns="67500" wrap="square" tIns="3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Increase non-US sales by 25 percent within 6 months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3"/>
          <p:cNvSpPr/>
          <p:nvPr/>
        </p:nvSpPr>
        <p:spPr>
          <a:xfrm>
            <a:off x="2614950" y="2198340"/>
            <a:ext cx="2553000" cy="6225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3750" lIns="67500" spcFirstLastPara="1" rIns="67500" wrap="square" tIns="3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multi-language spelling checker feature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3"/>
          <p:cNvSpPr/>
          <p:nvPr/>
        </p:nvSpPr>
        <p:spPr>
          <a:xfrm>
            <a:off x="2915460" y="2940300"/>
            <a:ext cx="2553000" cy="6225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3750" lIns="67500" spcFirstLastPara="1" rIns="67500" wrap="square" tIns="3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Find spelling errors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3"/>
          <p:cNvSpPr/>
          <p:nvPr/>
        </p:nvSpPr>
        <p:spPr>
          <a:xfrm>
            <a:off x="212220" y="2921940"/>
            <a:ext cx="2553000" cy="6225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3750" lIns="67500" spcFirstLastPara="1" rIns="67500" wrap="square" tIns="3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Select language for spelling checker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3"/>
          <p:cNvSpPr/>
          <p:nvPr/>
        </p:nvSpPr>
        <p:spPr>
          <a:xfrm>
            <a:off x="5582250" y="2940300"/>
            <a:ext cx="2553000" cy="6225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3750" lIns="67500" spcFirstLastPara="1" rIns="67500" wrap="square" tIns="3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 a word to a dictionary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3"/>
          <p:cNvSpPr/>
          <p:nvPr/>
        </p:nvSpPr>
        <p:spPr>
          <a:xfrm>
            <a:off x="281340" y="3945510"/>
            <a:ext cx="1903200" cy="6225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3750" lIns="67500" spcFirstLastPara="1" rIns="67500" wrap="square" tIns="3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Highlighting misspelled words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3"/>
          <p:cNvSpPr/>
          <p:nvPr/>
        </p:nvSpPr>
        <p:spPr>
          <a:xfrm>
            <a:off x="6657660" y="3755700"/>
            <a:ext cx="2236500" cy="981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3750" lIns="67500" spcFirstLastPara="1" rIns="67500" wrap="square" tIns="3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Usability Requirement specifies how the software is to be localized for use with specific languages and character sets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3"/>
          <p:cNvSpPr/>
          <p:nvPr/>
        </p:nvSpPr>
        <p:spPr>
          <a:xfrm>
            <a:off x="4361040" y="3853980"/>
            <a:ext cx="2160000" cy="8757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3750" lIns="67500" spcFirstLastPara="1" rIns="67500" wrap="square" tIns="3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displaying suggested replacements, and globally replacing misspelled words with corrected words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3"/>
          <p:cNvSpPr/>
          <p:nvPr/>
        </p:nvSpPr>
        <p:spPr>
          <a:xfrm>
            <a:off x="2321190" y="3963060"/>
            <a:ext cx="1903200" cy="6225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3750" lIns="67500" spcFirstLastPara="1" rIns="67500" wrap="square" tIns="3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Autocorrect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3"/>
          <p:cNvSpPr/>
          <p:nvPr/>
        </p:nvSpPr>
        <p:spPr>
          <a:xfrm>
            <a:off x="3891510" y="2024460"/>
            <a:ext cx="270" cy="17361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32" name="Google Shape;232;p43"/>
          <p:cNvSpPr/>
          <p:nvPr/>
        </p:nvSpPr>
        <p:spPr>
          <a:xfrm flipH="1">
            <a:off x="1603800" y="2820690"/>
            <a:ext cx="2287440" cy="1009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33" name="Google Shape;233;p43"/>
          <p:cNvSpPr/>
          <p:nvPr/>
        </p:nvSpPr>
        <p:spPr>
          <a:xfrm flipH="1">
            <a:off x="1233090" y="3562650"/>
            <a:ext cx="2958660" cy="3825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34" name="Google Shape;234;p43"/>
          <p:cNvSpPr/>
          <p:nvPr/>
        </p:nvSpPr>
        <p:spPr>
          <a:xfrm flipH="1">
            <a:off x="3272940" y="3562650"/>
            <a:ext cx="919080" cy="4001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35" name="Google Shape;235;p43"/>
          <p:cNvSpPr/>
          <p:nvPr/>
        </p:nvSpPr>
        <p:spPr>
          <a:xfrm>
            <a:off x="4192290" y="3562650"/>
            <a:ext cx="1248750" cy="2910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36" name="Google Shape;236;p43"/>
          <p:cNvSpPr/>
          <p:nvPr/>
        </p:nvSpPr>
        <p:spPr>
          <a:xfrm>
            <a:off x="685800" y="1166670"/>
            <a:ext cx="62955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a project to develop the next version of a text editor program.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3"/>
          <p:cNvSpPr/>
          <p:nvPr/>
        </p:nvSpPr>
        <p:spPr>
          <a:xfrm>
            <a:off x="7111260" y="4347000"/>
            <a:ext cx="138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3"/>
          <p:cNvSpPr/>
          <p:nvPr/>
        </p:nvSpPr>
        <p:spPr>
          <a:xfrm>
            <a:off x="3891510" y="2820690"/>
            <a:ext cx="213300" cy="1009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39" name="Google Shape;239;p43"/>
          <p:cNvSpPr/>
          <p:nvPr/>
        </p:nvSpPr>
        <p:spPr>
          <a:xfrm>
            <a:off x="3891510" y="2820690"/>
            <a:ext cx="2765880" cy="11907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 Document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44"/>
          <p:cNvSpPr txBox="1"/>
          <p:nvPr/>
        </p:nvSpPr>
        <p:spPr>
          <a:xfrm>
            <a:off x="628560" y="1369170"/>
            <a:ext cx="7886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 documents do not have to be traditional paper or electronic documents. 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Think of them simply as containers in which to store requirements knowledge. 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Types of Requirements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628560" y="1369170"/>
            <a:ext cx="7886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 Requirements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Business Rules (not a type of requirement but affects the requirements)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Non-Functional Requirements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Product vs Project Requirements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Relationships among several types of requirements information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3510" y="1411290"/>
            <a:ext cx="5328720" cy="326322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5"/>
          <p:cNvSpPr/>
          <p:nvPr/>
        </p:nvSpPr>
        <p:spPr>
          <a:xfrm>
            <a:off x="221940" y="1167210"/>
            <a:ext cx="16983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ovals represent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types of requirements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5"/>
          <p:cNvSpPr/>
          <p:nvPr/>
        </p:nvSpPr>
        <p:spPr>
          <a:xfrm>
            <a:off x="161730" y="2235330"/>
            <a:ext cx="21063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rectangles indicate documents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which to store that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5"/>
          <p:cNvSpPr/>
          <p:nvPr/>
        </p:nvSpPr>
        <p:spPr>
          <a:xfrm>
            <a:off x="161730" y="3247290"/>
            <a:ext cx="29928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solid arrows indicate that a certain type of information typically is stored 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indicated document.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5"/>
          <p:cNvSpPr/>
          <p:nvPr/>
        </p:nvSpPr>
        <p:spPr>
          <a:xfrm>
            <a:off x="91800" y="4210380"/>
            <a:ext cx="45717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dotted arrows indicate that one type of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information is the origin of or influences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another type of requirement.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8000" y="878175"/>
            <a:ext cx="3313175" cy="498274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6"/>
          <p:cNvSpPr/>
          <p:nvPr/>
        </p:nvSpPr>
        <p:spPr>
          <a:xfrm>
            <a:off x="327843" y="170475"/>
            <a:ext cx="63693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Different Roles in Requirements Engineering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Activities in Requirements Engineering Process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7"/>
          <p:cNvSpPr txBox="1"/>
          <p:nvPr/>
        </p:nvSpPr>
        <p:spPr>
          <a:xfrm>
            <a:off x="628560" y="1369170"/>
            <a:ext cx="7886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 Elicitation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 Analysis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Requirements Specification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 Validation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 Management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8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 Elicitation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8"/>
          <p:cNvSpPr txBox="1"/>
          <p:nvPr/>
        </p:nvSpPr>
        <p:spPr>
          <a:xfrm>
            <a:off x="628560" y="1369170"/>
            <a:ext cx="7886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10000"/>
          </a:bodyPr>
          <a:lstStyle/>
          <a:p>
            <a:pPr indent="-151447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Elicit means “ to evoke or draw out (a reaction, answer, or fact) from someone”.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1447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Elicitation Techniques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0655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interviews,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0655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workshops,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0655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 analysis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0655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prototyping, and others.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1447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key actions are: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0655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Identifying the product’s expected user classes and other stakeholders.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0655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Understanding user tasks and goals and the business objectives with which those tasks align.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0655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Learning about the environment in which the new product will be used.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0655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Working with individuals who represent each user class to understand their functionality needs and their quality expectations.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9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 Analysis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9"/>
          <p:cNvSpPr txBox="1"/>
          <p:nvPr/>
        </p:nvSpPr>
        <p:spPr>
          <a:xfrm>
            <a:off x="628560" y="1369170"/>
            <a:ext cx="7886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151447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is the process of breaking a complex topic or substance into smaller parts in order to gain a better understanding of it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1447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Reaching a richer and more precise </a:t>
            </a:r>
            <a:r>
              <a:rPr b="1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understanding</a:t>
            </a: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each requirement and representing sets of requirements in multiple ways. 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1447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Principal activities: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0655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Analyzing the information received from users to distinguish their task goals from functional requirements, quality expectations, business rules, suggested solutions, and other information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0655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Decomposing high-level requirements into an appropriate level of detail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0655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Deriving functional requirements from other requirements information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0655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Understanding the relative importance of quality attributes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0655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Allocating requirements to software components defined in the system architecture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0655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Negotiating implementation priorities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0655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Identifying gaps in requirements or unnecessary requirements as they relate to the defined scope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 Specification 			 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50"/>
          <p:cNvSpPr txBox="1"/>
          <p:nvPr/>
        </p:nvSpPr>
        <p:spPr>
          <a:xfrm>
            <a:off x="628560" y="1369170"/>
            <a:ext cx="7886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 specification involves representing and storing the collected requirements knowledge in a persistent and well-organized fashion. 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principal activity is: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Translating the collected user needs into written requirements and diagrams suitable for comprehension, review, and use by their intended audiences.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1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 Validation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51"/>
          <p:cNvSpPr txBox="1"/>
          <p:nvPr/>
        </p:nvSpPr>
        <p:spPr>
          <a:xfrm>
            <a:off x="628560" y="1369170"/>
            <a:ext cx="7886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 validation confirms that you have the correct set of requirements information that will enable developers to build a solution that satisfies the business objectives. 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central activities are: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Reviewing the documented requirements </a:t>
            </a: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correct any problems before the development group accepts them.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Developing acceptance tests</a:t>
            </a: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criteria to confirm that a product based on the requirements would meet customer needs and achieve the business objectives.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 Management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8050" y="1369170"/>
            <a:ext cx="4707719" cy="3263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3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 Management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53"/>
          <p:cNvSpPr txBox="1"/>
          <p:nvPr/>
        </p:nvSpPr>
        <p:spPr>
          <a:xfrm>
            <a:off x="628560" y="1369170"/>
            <a:ext cx="7886400" cy="3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 management activities include the following: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Defining the requirements baseline, a snapshot in time that represents an agreed-upon, reviewed, and approved set of functional and nonfunctional requirements, often for a specific product release or development iteration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Evaluating the impact of proposed requirements changes and incorporating approved changes into the project in a controlled way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Negotiating new commitments based on the estimated impact of requirements changes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Defining the relationships and dependencies that exist between requirements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Tracing individual requirements to their corresponding designs, source code, and tests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Tracking requirements status and change activity throughout the project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 Requirements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8"/>
          <p:cNvSpPr txBox="1"/>
          <p:nvPr/>
        </p:nvSpPr>
        <p:spPr>
          <a:xfrm>
            <a:off x="628560" y="1369170"/>
            <a:ext cx="7886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1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 requirements </a:t>
            </a: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describe the requirements for a product that is composed of multiple components or subsystems.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system can be all software or it can include both software and hardware subsystems. People and processes are part of a system, too, so certain system functions might be allocated to human beings. 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term “system requirements” is also used to mean the detailed requirements for a software system, but that’s not how we use the term in this 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course.</a:t>
            </a: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of System Requirements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9"/>
          <p:cNvSpPr txBox="1"/>
          <p:nvPr/>
        </p:nvSpPr>
        <p:spPr>
          <a:xfrm>
            <a:off x="628560" y="1369170"/>
            <a:ext cx="7886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good example of a “system” is the cashier’s workstation in a supermarket.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There’s a </a:t>
            </a:r>
            <a:r>
              <a:rPr b="0" i="1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bar code scanner </a:t>
            </a: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integrated with a </a:t>
            </a:r>
            <a:r>
              <a:rPr b="0" i="1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scale</a:t>
            </a: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as well as a </a:t>
            </a:r>
            <a:r>
              <a:rPr b="0" i="1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hand-held bar code scanner</a:t>
            </a: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The cashier has </a:t>
            </a:r>
            <a:r>
              <a:rPr b="0" i="1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keyboard, a display, and a cash drawer</a:t>
            </a: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You’ll see </a:t>
            </a:r>
            <a:r>
              <a:rPr b="0" i="1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card reader</a:t>
            </a: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1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PIN pad </a:t>
            </a: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your loyalty card and credit or debit card, and perhaps </a:t>
            </a:r>
            <a:r>
              <a:rPr b="0" i="1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change dispenser</a:t>
            </a: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You might see up to </a:t>
            </a:r>
            <a:r>
              <a:rPr b="0" i="1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three printers </a:t>
            </a: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your purchase.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Business Rules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0"/>
          <p:cNvSpPr txBox="1"/>
          <p:nvPr/>
        </p:nvSpPr>
        <p:spPr>
          <a:xfrm>
            <a:off x="628560" y="1369170"/>
            <a:ext cx="7886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1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Business rules </a:t>
            </a: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include corporate policies, government regulations, industry standards, and computational algorithms.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Business rules are not themselves software requirements because they have an existence beyond the boundaries of any specific software application. 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However, they often dictate that the system must contain functionality to comply with the rules. 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can trace the origin of certain functional requirements back to a particular business rule.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Examples of Business Rules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31"/>
          <p:cNvSpPr txBox="1"/>
          <p:nvPr/>
        </p:nvSpPr>
        <p:spPr>
          <a:xfrm>
            <a:off x="628560" y="1369170"/>
            <a:ext cx="7886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-268446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b="1" lang="en" sz="2100">
                <a:latin typeface="Calibri"/>
                <a:ea typeface="Calibri"/>
                <a:cs typeface="Calibri"/>
                <a:sym typeface="Calibri"/>
              </a:rPr>
              <a:t>Credit Limit: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Customers with a credit limit above $1,000 can place orders without immediate payment, while others must pay upfront.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268446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b="1" lang="en" sz="2100">
                <a:latin typeface="Calibri"/>
                <a:ea typeface="Calibri"/>
                <a:cs typeface="Calibri"/>
                <a:sym typeface="Calibri"/>
              </a:rPr>
              <a:t>Refund Policy: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Refund requests can be made within 30 days of purchase, and refunds will be processed within 7 business days.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268446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b="1" lang="en" sz="2100">
                <a:latin typeface="Calibri"/>
                <a:ea typeface="Calibri"/>
                <a:cs typeface="Calibri"/>
                <a:sym typeface="Calibri"/>
              </a:rPr>
              <a:t>Pricing Calculation: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Calculate the total price of an order by summing up the prices of selected items and applying any applicable discounts or taxes.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268446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b="1" lang="en" sz="2100">
                <a:latin typeface="Calibri"/>
                <a:ea typeface="Calibri"/>
                <a:cs typeface="Calibri"/>
                <a:sym typeface="Calibri"/>
              </a:rPr>
              <a:t>Frequent Shopper Status: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8095"/>
              <a:buFont typeface="Arial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After making 10 purchases within a year, customers are eligible for a 'Frequent Shopper' status, which grants them exclusive offers.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Non-functional Requirements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2"/>
          <p:cNvSpPr txBox="1"/>
          <p:nvPr/>
        </p:nvSpPr>
        <p:spPr>
          <a:xfrm>
            <a:off x="628560" y="1369170"/>
            <a:ext cx="78864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addition to functional requirements, the SRS contains an assortment of non-functional requirements.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Non-functional (other-than functional) requirements might specify not </a:t>
            </a:r>
            <a:r>
              <a:rPr b="0" i="1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system does, but rather </a:t>
            </a:r>
            <a:r>
              <a:rPr b="0" i="1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well </a:t>
            </a: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does those things. 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32"/>
          <p:cNvGrpSpPr/>
          <p:nvPr/>
        </p:nvGrpSpPr>
        <p:grpSpPr>
          <a:xfrm>
            <a:off x="1253880" y="3142148"/>
            <a:ext cx="6291315" cy="1513080"/>
            <a:chOff x="1671840" y="3390480"/>
            <a:chExt cx="8388420" cy="2017440"/>
          </a:xfrm>
        </p:grpSpPr>
        <p:grpSp>
          <p:nvGrpSpPr>
            <p:cNvPr id="147" name="Google Shape;147;p32"/>
            <p:cNvGrpSpPr/>
            <p:nvPr/>
          </p:nvGrpSpPr>
          <p:grpSpPr>
            <a:xfrm>
              <a:off x="1671840" y="3390480"/>
              <a:ext cx="8388420" cy="2017440"/>
              <a:chOff x="1671840" y="3390480"/>
              <a:chExt cx="8388420" cy="2017440"/>
            </a:xfrm>
          </p:grpSpPr>
          <p:sp>
            <p:nvSpPr>
              <p:cNvPr id="148" name="Google Shape;148;p32"/>
              <p:cNvSpPr/>
              <p:nvPr/>
            </p:nvSpPr>
            <p:spPr>
              <a:xfrm>
                <a:off x="4782960" y="3390480"/>
                <a:ext cx="2208300" cy="6750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rgbClr val="42719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3750" lIns="67500" spcFirstLastPara="1" rIns="67500" wrap="square" tIns="337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Non-functional Requirements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32"/>
              <p:cNvSpPr/>
              <p:nvPr/>
            </p:nvSpPr>
            <p:spPr>
              <a:xfrm>
                <a:off x="1671840" y="4732920"/>
                <a:ext cx="2208300" cy="6750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rgbClr val="42719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3750" lIns="67500" spcFirstLastPara="1" rIns="67500" wrap="square" tIns="337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Quality Attributes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32"/>
              <p:cNvSpPr/>
              <p:nvPr/>
            </p:nvSpPr>
            <p:spPr>
              <a:xfrm>
                <a:off x="4762080" y="4732920"/>
                <a:ext cx="2208300" cy="6750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rgbClr val="42719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3750" lIns="67500" spcFirstLastPara="1" rIns="67500" wrap="square" tIns="337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Constraints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32"/>
              <p:cNvSpPr/>
              <p:nvPr/>
            </p:nvSpPr>
            <p:spPr>
              <a:xfrm>
                <a:off x="7851960" y="4732920"/>
                <a:ext cx="2208300" cy="6750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rgbClr val="42719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3750" lIns="67500" spcFirstLastPara="1" rIns="67500" wrap="square" tIns="337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External Interfaces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2" name="Google Shape;152;p32"/>
              <p:cNvCxnSpPr/>
              <p:nvPr/>
            </p:nvCxnSpPr>
            <p:spPr>
              <a:xfrm flipH="1">
                <a:off x="2616480" y="4065480"/>
                <a:ext cx="3270600" cy="66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597D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53" name="Google Shape;153;p32"/>
            <p:cNvCxnSpPr/>
            <p:nvPr/>
          </p:nvCxnSpPr>
          <p:spPr>
            <a:xfrm flipH="1">
              <a:off x="5866080" y="4065480"/>
              <a:ext cx="28200" cy="667200"/>
            </a:xfrm>
            <a:prstGeom prst="straightConnector1">
              <a:avLst/>
            </a:prstGeom>
            <a:noFill/>
            <a:ln cap="flat" cmpd="sng" w="9525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" name="Google Shape;154;p32"/>
            <p:cNvCxnSpPr/>
            <p:nvPr/>
          </p:nvCxnSpPr>
          <p:spPr>
            <a:xfrm>
              <a:off x="5887080" y="4065480"/>
              <a:ext cx="3256800" cy="667200"/>
            </a:xfrm>
            <a:prstGeom prst="straightConnector1">
              <a:avLst/>
            </a:prstGeom>
            <a:noFill/>
            <a:ln cap="flat" cmpd="sng" w="9525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Non-functional Requirements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3"/>
          <p:cNvSpPr txBox="1"/>
          <p:nvPr/>
        </p:nvSpPr>
        <p:spPr>
          <a:xfrm>
            <a:off x="628560" y="1369170"/>
            <a:ext cx="7886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1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Quality attributes </a:t>
            </a: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are also known as quality factors, quality of service requirements, and the “–ilities.”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They describe the product’s characteristics in various dimensions that are important either to users or to developers and maintainers, such as performance, safety, availability, and portability.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1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External Interfaces </a:t>
            </a: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include connections to other software systems, hardware components, and users, as well as communication interfaces. 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/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Examples of External Interface Requirements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4"/>
          <p:cNvSpPr txBox="1"/>
          <p:nvPr/>
        </p:nvSpPr>
        <p:spPr>
          <a:xfrm>
            <a:off x="628560" y="1369170"/>
            <a:ext cx="7886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55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i="1" lang="en" sz="21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en" sz="2100">
                <a:latin typeface="Calibri"/>
                <a:ea typeface="Calibri"/>
                <a:cs typeface="Calibri"/>
                <a:sym typeface="Calibri"/>
              </a:rPr>
              <a:t>ingle Sign-On (SSO):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The software may need to integrate with an SSO system, allowing users to use their existing credentials to access the software.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en" sz="2100">
                <a:latin typeface="Calibri"/>
                <a:ea typeface="Calibri"/>
                <a:cs typeface="Calibri"/>
                <a:sym typeface="Calibri"/>
              </a:rPr>
              <a:t>Notifications and Alerts: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The software might need to send notifications or alerts to users via email, SMS, or push notifications.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en" sz="2100">
                <a:latin typeface="Calibri"/>
                <a:ea typeface="Calibri"/>
                <a:cs typeface="Calibri"/>
                <a:sym typeface="Calibri"/>
              </a:rPr>
              <a:t>API Integration: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The software needs to integrate with third-party APIs to fetch data from external sources (e.g., weather data from a weather API).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The API endpoints, request formats, and response formats must be documented.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en" sz="2100">
                <a:latin typeface="Calibri"/>
                <a:ea typeface="Calibri"/>
                <a:cs typeface="Calibri"/>
                <a:sym typeface="Calibri"/>
              </a:rPr>
              <a:t>Hardware Compatibility: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The software must be compatible with specific hardware devices, such as printers, scanners, or sensors.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The software should handle device-specific protocols and configurations.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en" sz="2100">
                <a:latin typeface="Calibri"/>
                <a:ea typeface="Calibri"/>
                <a:cs typeface="Calibri"/>
                <a:sym typeface="Calibri"/>
              </a:rPr>
              <a:t>User Interfaces (UI) and User Experience (UX):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The software's UI should be consistent with the platform's design guidelines (e.g., Android Material Design or iOS Human Interface Guidelines).</a:t>
            </a:r>
            <a:endParaRPr i="1"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i="1"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