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Software Requirements Engineering</a:t>
            </a:r>
            <a:endParaRPr/>
          </a:p>
        </p:txBody>
      </p:sp>
      <p:sp>
        <p:nvSpPr>
          <p:cNvPr id="90" name="Google Shape;90;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Lecture 5</a:t>
            </a:r>
            <a:endParaRPr/>
          </a:p>
          <a:p>
            <a:pPr indent="0" lvl="0" marL="0" rtl="0" algn="ctr">
              <a:lnSpc>
                <a:spcPct val="90000"/>
              </a:lnSpc>
              <a:spcBef>
                <a:spcPts val="1000"/>
              </a:spcBef>
              <a:spcAft>
                <a:spcPts val="0"/>
              </a:spcAft>
              <a:buClr>
                <a:schemeClr val="dk1"/>
              </a:buClr>
              <a:buSzPts val="2400"/>
              <a:buNone/>
            </a:pPr>
            <a:r>
              <a:rPr lang="en-GB"/>
              <a:t>Customer-Developer Partnership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The customer-developer partnership</a:t>
            </a:r>
            <a:endParaRPr/>
          </a:p>
        </p:txBody>
      </p:sp>
      <p:sp>
        <p:nvSpPr>
          <p:cNvPr id="145" name="Google Shape;145;p22"/>
          <p:cNvSpPr/>
          <p:nvPr/>
        </p:nvSpPr>
        <p:spPr>
          <a:xfrm>
            <a:off x="4842456" y="2216620"/>
            <a:ext cx="1854558" cy="72121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Excellent Software Product</a:t>
            </a:r>
            <a:endParaRPr sz="1800">
              <a:solidFill>
                <a:schemeClr val="lt1"/>
              </a:solidFill>
              <a:latin typeface="Calibri"/>
              <a:ea typeface="Calibri"/>
              <a:cs typeface="Calibri"/>
              <a:sym typeface="Calibri"/>
            </a:endParaRPr>
          </a:p>
        </p:txBody>
      </p:sp>
      <p:sp>
        <p:nvSpPr>
          <p:cNvPr id="146" name="Google Shape;146;p22"/>
          <p:cNvSpPr/>
          <p:nvPr/>
        </p:nvSpPr>
        <p:spPr>
          <a:xfrm>
            <a:off x="4842456" y="3337671"/>
            <a:ext cx="1854558" cy="72121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Well-Executed Design</a:t>
            </a:r>
            <a:endParaRPr sz="1800">
              <a:solidFill>
                <a:schemeClr val="lt1"/>
              </a:solidFill>
              <a:latin typeface="Calibri"/>
              <a:ea typeface="Calibri"/>
              <a:cs typeface="Calibri"/>
              <a:sym typeface="Calibri"/>
            </a:endParaRPr>
          </a:p>
        </p:txBody>
      </p:sp>
      <p:sp>
        <p:nvSpPr>
          <p:cNvPr id="147" name="Google Shape;147;p22"/>
          <p:cNvSpPr/>
          <p:nvPr/>
        </p:nvSpPr>
        <p:spPr>
          <a:xfrm>
            <a:off x="4842456" y="4461521"/>
            <a:ext cx="1854558" cy="72121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Excellent Requirements</a:t>
            </a:r>
            <a:endParaRPr sz="1800">
              <a:solidFill>
                <a:schemeClr val="lt1"/>
              </a:solidFill>
              <a:latin typeface="Calibri"/>
              <a:ea typeface="Calibri"/>
              <a:cs typeface="Calibri"/>
              <a:sym typeface="Calibri"/>
            </a:endParaRPr>
          </a:p>
        </p:txBody>
      </p:sp>
      <p:sp>
        <p:nvSpPr>
          <p:cNvPr id="148" name="Google Shape;148;p22"/>
          <p:cNvSpPr/>
          <p:nvPr/>
        </p:nvSpPr>
        <p:spPr>
          <a:xfrm>
            <a:off x="4559121" y="5705870"/>
            <a:ext cx="2421228" cy="72121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Effective Collaboration b/w developers and customers</a:t>
            </a:r>
            <a:endParaRPr sz="1800">
              <a:solidFill>
                <a:schemeClr val="lt1"/>
              </a:solidFill>
              <a:latin typeface="Calibri"/>
              <a:ea typeface="Calibri"/>
              <a:cs typeface="Calibri"/>
              <a:sym typeface="Calibri"/>
            </a:endParaRPr>
          </a:p>
        </p:txBody>
      </p:sp>
      <p:cxnSp>
        <p:nvCxnSpPr>
          <p:cNvPr id="149" name="Google Shape;149;p22"/>
          <p:cNvCxnSpPr>
            <a:stCxn id="145" idx="2"/>
            <a:endCxn id="146" idx="0"/>
          </p:cNvCxnSpPr>
          <p:nvPr/>
        </p:nvCxnSpPr>
        <p:spPr>
          <a:xfrm>
            <a:off x="5769735" y="2937836"/>
            <a:ext cx="0" cy="399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0" name="Google Shape;150;p22"/>
          <p:cNvCxnSpPr>
            <a:stCxn id="146" idx="2"/>
            <a:endCxn id="147" idx="0"/>
          </p:cNvCxnSpPr>
          <p:nvPr/>
        </p:nvCxnSpPr>
        <p:spPr>
          <a:xfrm>
            <a:off x="5769735" y="4058887"/>
            <a:ext cx="0" cy="402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1" name="Google Shape;151;p22"/>
          <p:cNvCxnSpPr>
            <a:stCxn id="147" idx="2"/>
            <a:endCxn id="148" idx="0"/>
          </p:cNvCxnSpPr>
          <p:nvPr/>
        </p:nvCxnSpPr>
        <p:spPr>
          <a:xfrm>
            <a:off x="5769735" y="5182737"/>
            <a:ext cx="0" cy="5232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Requirements Bill of Rights for Software Customers</a:t>
            </a:r>
            <a:endParaRPr/>
          </a:p>
        </p:txBody>
      </p:sp>
      <p:sp>
        <p:nvSpPr>
          <p:cNvPr id="157" name="Google Shape;15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Expect BAs to speak your language. 	</a:t>
            </a:r>
            <a:endParaRPr/>
          </a:p>
          <a:p>
            <a:pPr indent="-228600" lvl="0" marL="228600" rtl="0" algn="l">
              <a:lnSpc>
                <a:spcPct val="90000"/>
              </a:lnSpc>
              <a:spcBef>
                <a:spcPts val="1000"/>
              </a:spcBef>
              <a:spcAft>
                <a:spcPts val="0"/>
              </a:spcAft>
              <a:buClr>
                <a:schemeClr val="dk1"/>
              </a:buClr>
              <a:buSzPct val="100000"/>
              <a:buChar char="•"/>
            </a:pPr>
            <a:r>
              <a:rPr lang="en-GB"/>
              <a:t>Expect BAs to learn about your business and your objectives. 	</a:t>
            </a:r>
            <a:endParaRPr/>
          </a:p>
          <a:p>
            <a:pPr indent="-228600" lvl="0" marL="228600" rtl="0" algn="l">
              <a:lnSpc>
                <a:spcPct val="90000"/>
              </a:lnSpc>
              <a:spcBef>
                <a:spcPts val="1000"/>
              </a:spcBef>
              <a:spcAft>
                <a:spcPts val="0"/>
              </a:spcAft>
              <a:buClr>
                <a:schemeClr val="dk1"/>
              </a:buClr>
              <a:buSzPct val="100000"/>
              <a:buChar char="•"/>
            </a:pPr>
            <a:r>
              <a:rPr lang="en-GB"/>
              <a:t>Expect BAs to record requirements in an appropriate form. 	</a:t>
            </a:r>
            <a:endParaRPr/>
          </a:p>
          <a:p>
            <a:pPr indent="-228600" lvl="0" marL="228600" rtl="0" algn="l">
              <a:lnSpc>
                <a:spcPct val="90000"/>
              </a:lnSpc>
              <a:spcBef>
                <a:spcPts val="1000"/>
              </a:spcBef>
              <a:spcAft>
                <a:spcPts val="0"/>
              </a:spcAft>
              <a:buClr>
                <a:schemeClr val="dk1"/>
              </a:buClr>
              <a:buSzPct val="100000"/>
              <a:buChar char="•"/>
            </a:pPr>
            <a:r>
              <a:rPr lang="en-GB"/>
              <a:t>Receive explanations of requirements practices and deliverables. 	</a:t>
            </a:r>
            <a:endParaRPr/>
          </a:p>
          <a:p>
            <a:pPr indent="-228600" lvl="0" marL="228600" rtl="0" algn="l">
              <a:lnSpc>
                <a:spcPct val="90000"/>
              </a:lnSpc>
              <a:spcBef>
                <a:spcPts val="1000"/>
              </a:spcBef>
              <a:spcAft>
                <a:spcPts val="0"/>
              </a:spcAft>
              <a:buClr>
                <a:schemeClr val="dk1"/>
              </a:buClr>
              <a:buSzPct val="100000"/>
              <a:buChar char="•"/>
            </a:pPr>
            <a:r>
              <a:rPr lang="en-GB"/>
              <a:t>Change your requirements. 	</a:t>
            </a:r>
            <a:endParaRPr/>
          </a:p>
          <a:p>
            <a:pPr indent="-228600" lvl="0" marL="228600" rtl="0" algn="l">
              <a:lnSpc>
                <a:spcPct val="90000"/>
              </a:lnSpc>
              <a:spcBef>
                <a:spcPts val="1000"/>
              </a:spcBef>
              <a:spcAft>
                <a:spcPts val="0"/>
              </a:spcAft>
              <a:buClr>
                <a:schemeClr val="dk1"/>
              </a:buClr>
              <a:buSzPct val="100000"/>
              <a:buChar char="•"/>
            </a:pPr>
            <a:r>
              <a:rPr lang="en-GB"/>
              <a:t>Expect an environment of mutual respect. 	</a:t>
            </a:r>
            <a:endParaRPr/>
          </a:p>
          <a:p>
            <a:pPr indent="-228600" lvl="0" marL="228600" rtl="0" algn="l">
              <a:lnSpc>
                <a:spcPct val="90000"/>
              </a:lnSpc>
              <a:spcBef>
                <a:spcPts val="1000"/>
              </a:spcBef>
              <a:spcAft>
                <a:spcPts val="0"/>
              </a:spcAft>
              <a:buClr>
                <a:schemeClr val="dk1"/>
              </a:buClr>
              <a:buSzPct val="100000"/>
              <a:buChar char="•"/>
            </a:pPr>
            <a:r>
              <a:rPr lang="en-GB"/>
              <a:t>Hear ideas and alternatives for your requirements and for their solution. 	</a:t>
            </a:r>
            <a:endParaRPr/>
          </a:p>
          <a:p>
            <a:pPr indent="-228600" lvl="0" marL="228600" rtl="0" algn="l">
              <a:lnSpc>
                <a:spcPct val="90000"/>
              </a:lnSpc>
              <a:spcBef>
                <a:spcPts val="1000"/>
              </a:spcBef>
              <a:spcAft>
                <a:spcPts val="0"/>
              </a:spcAft>
              <a:buClr>
                <a:schemeClr val="dk1"/>
              </a:buClr>
              <a:buSzPct val="100000"/>
              <a:buChar char="•"/>
            </a:pPr>
            <a:r>
              <a:rPr lang="en-GB"/>
              <a:t>Describe characteristics that will make the product easy to use. 	</a:t>
            </a:r>
            <a:endParaRPr/>
          </a:p>
          <a:p>
            <a:pPr indent="-228600" lvl="0" marL="228600" rtl="0" algn="l">
              <a:lnSpc>
                <a:spcPct val="90000"/>
              </a:lnSpc>
              <a:spcBef>
                <a:spcPts val="1000"/>
              </a:spcBef>
              <a:spcAft>
                <a:spcPts val="0"/>
              </a:spcAft>
              <a:buClr>
                <a:schemeClr val="dk1"/>
              </a:buClr>
              <a:buSzPct val="100000"/>
              <a:buChar char="•"/>
            </a:pPr>
            <a:r>
              <a:rPr lang="en-GB"/>
              <a:t>Hear about ways to adjust requirements to accelerate development through reuse.	</a:t>
            </a:r>
            <a:endParaRPr/>
          </a:p>
          <a:p>
            <a:pPr indent="-228600" lvl="0" marL="228600" rtl="0" algn="l">
              <a:lnSpc>
                <a:spcPct val="90000"/>
              </a:lnSpc>
              <a:spcBef>
                <a:spcPts val="1000"/>
              </a:spcBef>
              <a:spcAft>
                <a:spcPts val="0"/>
              </a:spcAft>
              <a:buClr>
                <a:schemeClr val="dk1"/>
              </a:buClr>
              <a:buSzPct val="100000"/>
              <a:buChar char="•"/>
            </a:pPr>
            <a:r>
              <a:rPr lang="en-GB"/>
              <a:t>Receive a system that meets your functional needs and quality expectations.	</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Requirements Bill of Responsibilities for Software Customers</a:t>
            </a:r>
            <a:endParaRPr/>
          </a:p>
        </p:txBody>
      </p:sp>
      <p:sp>
        <p:nvSpPr>
          <p:cNvPr id="163" name="Google Shape;16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GB"/>
              <a:t>Educate BAs and developers about your business. 	</a:t>
            </a:r>
            <a:endParaRPr/>
          </a:p>
          <a:p>
            <a:pPr indent="-228600" lvl="0" marL="228600" rtl="0" algn="l">
              <a:lnSpc>
                <a:spcPct val="90000"/>
              </a:lnSpc>
              <a:spcBef>
                <a:spcPts val="1000"/>
              </a:spcBef>
              <a:spcAft>
                <a:spcPts val="0"/>
              </a:spcAft>
              <a:buClr>
                <a:schemeClr val="dk1"/>
              </a:buClr>
              <a:buSzPct val="100000"/>
              <a:buChar char="•"/>
            </a:pPr>
            <a:r>
              <a:rPr lang="en-GB"/>
              <a:t>Dedicate the time that it takes to provide and clarify requirements. 	</a:t>
            </a:r>
            <a:endParaRPr/>
          </a:p>
          <a:p>
            <a:pPr indent="-228600" lvl="0" marL="228600" rtl="0" algn="l">
              <a:lnSpc>
                <a:spcPct val="90000"/>
              </a:lnSpc>
              <a:spcBef>
                <a:spcPts val="1000"/>
              </a:spcBef>
              <a:spcAft>
                <a:spcPts val="0"/>
              </a:spcAft>
              <a:buClr>
                <a:schemeClr val="dk1"/>
              </a:buClr>
              <a:buSzPct val="100000"/>
              <a:buChar char="•"/>
            </a:pPr>
            <a:r>
              <a:rPr lang="en-GB"/>
              <a:t>Be specific and precise when providing input about requirements. 	</a:t>
            </a:r>
            <a:endParaRPr/>
          </a:p>
          <a:p>
            <a:pPr indent="-228600" lvl="0" marL="228600" rtl="0" algn="l">
              <a:lnSpc>
                <a:spcPct val="90000"/>
              </a:lnSpc>
              <a:spcBef>
                <a:spcPts val="1000"/>
              </a:spcBef>
              <a:spcAft>
                <a:spcPts val="0"/>
              </a:spcAft>
              <a:buClr>
                <a:schemeClr val="dk1"/>
              </a:buClr>
              <a:buSzPct val="100000"/>
              <a:buChar char="•"/>
            </a:pPr>
            <a:r>
              <a:rPr lang="en-GB"/>
              <a:t>Make timely decisions about requirements when asked. 	</a:t>
            </a:r>
            <a:endParaRPr/>
          </a:p>
          <a:p>
            <a:pPr indent="-228600" lvl="0" marL="228600" rtl="0" algn="l">
              <a:lnSpc>
                <a:spcPct val="90000"/>
              </a:lnSpc>
              <a:spcBef>
                <a:spcPts val="1000"/>
              </a:spcBef>
              <a:spcAft>
                <a:spcPts val="0"/>
              </a:spcAft>
              <a:buClr>
                <a:schemeClr val="dk1"/>
              </a:buClr>
              <a:buSzPct val="100000"/>
              <a:buChar char="•"/>
            </a:pPr>
            <a:r>
              <a:rPr lang="en-GB"/>
              <a:t>Respect a developer’s assessment of the cost and feasibility of requirements. 	</a:t>
            </a:r>
            <a:endParaRPr/>
          </a:p>
          <a:p>
            <a:pPr indent="-228600" lvl="0" marL="228600" rtl="0" algn="l">
              <a:lnSpc>
                <a:spcPct val="90000"/>
              </a:lnSpc>
              <a:spcBef>
                <a:spcPts val="1000"/>
              </a:spcBef>
              <a:spcAft>
                <a:spcPts val="0"/>
              </a:spcAft>
              <a:buClr>
                <a:schemeClr val="dk1"/>
              </a:buClr>
              <a:buSzPct val="100000"/>
              <a:buChar char="•"/>
            </a:pPr>
            <a:r>
              <a:rPr lang="en-GB"/>
              <a:t>Set realistic requirement priorities in collaboration with developers. 	</a:t>
            </a:r>
            <a:endParaRPr/>
          </a:p>
          <a:p>
            <a:pPr indent="-228600" lvl="0" marL="228600" rtl="0" algn="l">
              <a:lnSpc>
                <a:spcPct val="90000"/>
              </a:lnSpc>
              <a:spcBef>
                <a:spcPts val="1000"/>
              </a:spcBef>
              <a:spcAft>
                <a:spcPts val="0"/>
              </a:spcAft>
              <a:buClr>
                <a:schemeClr val="dk1"/>
              </a:buClr>
              <a:buSzPct val="100000"/>
              <a:buChar char="•"/>
            </a:pPr>
            <a:r>
              <a:rPr lang="en-GB"/>
              <a:t>Review requirements and evaluate prototypes. 	</a:t>
            </a:r>
            <a:endParaRPr/>
          </a:p>
          <a:p>
            <a:pPr indent="-228600" lvl="0" marL="228600" rtl="0" algn="l">
              <a:lnSpc>
                <a:spcPct val="90000"/>
              </a:lnSpc>
              <a:spcBef>
                <a:spcPts val="1000"/>
              </a:spcBef>
              <a:spcAft>
                <a:spcPts val="0"/>
              </a:spcAft>
              <a:buClr>
                <a:schemeClr val="dk1"/>
              </a:buClr>
              <a:buSzPct val="100000"/>
              <a:buChar char="•"/>
            </a:pPr>
            <a:r>
              <a:rPr lang="en-GB"/>
              <a:t>Establish acceptance criteria. 	</a:t>
            </a:r>
            <a:endParaRPr/>
          </a:p>
          <a:p>
            <a:pPr indent="-228600" lvl="0" marL="228600" rtl="0" algn="l">
              <a:lnSpc>
                <a:spcPct val="90000"/>
              </a:lnSpc>
              <a:spcBef>
                <a:spcPts val="1000"/>
              </a:spcBef>
              <a:spcAft>
                <a:spcPts val="0"/>
              </a:spcAft>
              <a:buClr>
                <a:schemeClr val="dk1"/>
              </a:buClr>
              <a:buSzPct val="100000"/>
              <a:buChar char="•"/>
            </a:pPr>
            <a:r>
              <a:rPr lang="en-GB"/>
              <a:t>Promptly communicate changes to the requirements.	</a:t>
            </a:r>
            <a:endParaRPr/>
          </a:p>
          <a:p>
            <a:pPr indent="-228600" lvl="0" marL="228600" rtl="0" algn="l">
              <a:lnSpc>
                <a:spcPct val="90000"/>
              </a:lnSpc>
              <a:spcBef>
                <a:spcPts val="1000"/>
              </a:spcBef>
              <a:spcAft>
                <a:spcPts val="0"/>
              </a:spcAft>
              <a:buClr>
                <a:schemeClr val="dk1"/>
              </a:buClr>
              <a:buSzPct val="100000"/>
              <a:buChar char="•"/>
            </a:pPr>
            <a:r>
              <a:rPr lang="en-GB"/>
              <a:t>Respect the requirements development process.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Creating a culture that respects requirements</a:t>
            </a:r>
            <a:endParaRPr/>
          </a:p>
        </p:txBody>
      </p:sp>
      <p:sp>
        <p:nvSpPr>
          <p:cNvPr id="170" name="Google Shape;17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GB"/>
              <a:t>BAs, developers, and customers all should be engaged in a collaborative requirements partnership. </a:t>
            </a:r>
            <a:endParaRPr/>
          </a:p>
          <a:p>
            <a:pPr indent="-228600" lvl="0" marL="228600" rtl="0" algn="l">
              <a:lnSpc>
                <a:spcPct val="90000"/>
              </a:lnSpc>
              <a:spcBef>
                <a:spcPts val="1000"/>
              </a:spcBef>
              <a:spcAft>
                <a:spcPts val="0"/>
              </a:spcAft>
              <a:buClr>
                <a:schemeClr val="dk1"/>
              </a:buClr>
              <a:buSzPct val="100000"/>
              <a:buChar char="•"/>
            </a:pPr>
            <a:r>
              <a:rPr lang="en-GB"/>
              <a:t>Understanding why people resist participating in requirements development is the first step to being able to address it.</a:t>
            </a:r>
            <a:endParaRPr/>
          </a:p>
          <a:p>
            <a:pPr indent="-228600" lvl="0" marL="228600" rtl="0" algn="l">
              <a:lnSpc>
                <a:spcPct val="90000"/>
              </a:lnSpc>
              <a:spcBef>
                <a:spcPts val="1000"/>
              </a:spcBef>
              <a:spcAft>
                <a:spcPts val="0"/>
              </a:spcAft>
              <a:buClr>
                <a:schemeClr val="dk1"/>
              </a:buClr>
              <a:buSzPct val="100000"/>
              <a:buChar char="•"/>
            </a:pPr>
            <a:r>
              <a:rPr lang="en-GB"/>
              <a:t>The customers may haven’t been exposed to solid requirements practices or they might have suffered from poor implementation of requirements processes, perhaps working on a project that produced a large, incomplete, and ignored requirements specification. </a:t>
            </a:r>
            <a:endParaRPr/>
          </a:p>
          <a:p>
            <a:pPr indent="-228600" lvl="0" marL="228600" rtl="0" algn="l">
              <a:lnSpc>
                <a:spcPct val="90000"/>
              </a:lnSpc>
              <a:spcBef>
                <a:spcPts val="1000"/>
              </a:spcBef>
              <a:spcAft>
                <a:spcPts val="0"/>
              </a:spcAft>
              <a:buClr>
                <a:schemeClr val="dk1"/>
              </a:buClr>
              <a:buSzPct val="100000"/>
              <a:buChar char="•"/>
            </a:pPr>
            <a:r>
              <a:rPr lang="en-GB"/>
              <a:t>The developers may not see the rework due to bad requirements as a serious inefficiency.</a:t>
            </a:r>
            <a:endParaRPr/>
          </a:p>
          <a:p>
            <a:pPr indent="-228600" lvl="0" marL="228600" rtl="0" algn="l">
              <a:lnSpc>
                <a:spcPct val="90000"/>
              </a:lnSpc>
              <a:spcBef>
                <a:spcPts val="1000"/>
              </a:spcBef>
              <a:spcAft>
                <a:spcPts val="0"/>
              </a:spcAft>
              <a:buClr>
                <a:schemeClr val="dk1"/>
              </a:buClr>
              <a:buSzPct val="100000"/>
              <a:buChar char="•"/>
            </a:pPr>
            <a:r>
              <a:rPr lang="en-GB"/>
              <a:t>Being a BA, you have to make both the customers and the developers understand the need for a collaboration.</a:t>
            </a:r>
            <a:endParaRPr/>
          </a:p>
          <a:p>
            <a:pPr indent="-228600" lvl="1" marL="685800" rtl="0" algn="l">
              <a:lnSpc>
                <a:spcPct val="90000"/>
              </a:lnSpc>
              <a:spcBef>
                <a:spcPts val="500"/>
              </a:spcBef>
              <a:spcAft>
                <a:spcPts val="0"/>
              </a:spcAft>
              <a:buClr>
                <a:schemeClr val="dk1"/>
              </a:buClr>
              <a:buSzPct val="100000"/>
              <a:buChar char="•"/>
            </a:pPr>
            <a:r>
              <a:rPr lang="en-GB"/>
              <a:t>Express the cost in units that are meaningful to the organization, be it dollars, time, customer dissatisfaction, or lost business opportunities. </a:t>
            </a:r>
            <a:endParaRPr/>
          </a:p>
          <a:p>
            <a:pPr indent="-228600" lvl="1" marL="685800" rtl="0" algn="l">
              <a:lnSpc>
                <a:spcPct val="90000"/>
              </a:lnSpc>
              <a:spcBef>
                <a:spcPts val="500"/>
              </a:spcBef>
              <a:spcAft>
                <a:spcPts val="0"/>
              </a:spcAft>
              <a:buClr>
                <a:schemeClr val="dk1"/>
              </a:buClr>
              <a:buSzPct val="100000"/>
              <a:buChar char="•"/>
            </a:pPr>
            <a:r>
              <a:rPr lang="en-GB"/>
              <a:t>Show the development managers how poor requirements slow down design and lead to excessive—and expensive—course corrections.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Role of Developers and Testers in Requirements Process</a:t>
            </a:r>
            <a:endParaRPr/>
          </a:p>
        </p:txBody>
      </p:sp>
      <p:sp>
        <p:nvSpPr>
          <p:cNvPr id="177" name="Google Shape;17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Developers can offer valuable suggestions such as </a:t>
            </a:r>
            <a:endParaRPr/>
          </a:p>
          <a:p>
            <a:pPr indent="-228600" lvl="1" marL="685800" rtl="0" algn="l">
              <a:lnSpc>
                <a:spcPct val="90000"/>
              </a:lnSpc>
              <a:spcBef>
                <a:spcPts val="500"/>
              </a:spcBef>
              <a:spcAft>
                <a:spcPts val="0"/>
              </a:spcAft>
              <a:buClr>
                <a:schemeClr val="dk1"/>
              </a:buClr>
              <a:buSzPts val="2400"/>
              <a:buChar char="•"/>
            </a:pPr>
            <a:r>
              <a:rPr lang="en-GB"/>
              <a:t>easier ways to do certain things; </a:t>
            </a:r>
            <a:endParaRPr/>
          </a:p>
          <a:p>
            <a:pPr indent="-228600" lvl="1" marL="685800" rtl="0" algn="l">
              <a:lnSpc>
                <a:spcPct val="90000"/>
              </a:lnSpc>
              <a:spcBef>
                <a:spcPts val="500"/>
              </a:spcBef>
              <a:spcAft>
                <a:spcPts val="0"/>
              </a:spcAft>
              <a:buClr>
                <a:schemeClr val="dk1"/>
              </a:buClr>
              <a:buSzPts val="2400"/>
              <a:buChar char="•"/>
            </a:pPr>
            <a:r>
              <a:rPr lang="en-GB"/>
              <a:t>functionality that would be very time-consuming to implement; </a:t>
            </a:r>
            <a:endParaRPr/>
          </a:p>
          <a:p>
            <a:pPr indent="-228600" lvl="1" marL="685800" rtl="0" algn="l">
              <a:lnSpc>
                <a:spcPct val="90000"/>
              </a:lnSpc>
              <a:spcBef>
                <a:spcPts val="500"/>
              </a:spcBef>
              <a:spcAft>
                <a:spcPts val="0"/>
              </a:spcAft>
              <a:buClr>
                <a:schemeClr val="dk1"/>
              </a:buClr>
              <a:buSzPts val="2400"/>
              <a:buChar char="•"/>
            </a:pPr>
            <a:r>
              <a:rPr lang="en-GB"/>
              <a:t>unnecessary imposed design constraints; </a:t>
            </a:r>
            <a:endParaRPr/>
          </a:p>
          <a:p>
            <a:pPr indent="-228600" lvl="1" marL="685800" rtl="0" algn="l">
              <a:lnSpc>
                <a:spcPct val="90000"/>
              </a:lnSpc>
              <a:spcBef>
                <a:spcPts val="500"/>
              </a:spcBef>
              <a:spcAft>
                <a:spcPts val="0"/>
              </a:spcAft>
              <a:buClr>
                <a:schemeClr val="dk1"/>
              </a:buClr>
              <a:buSzPts val="2400"/>
              <a:buChar char="•"/>
            </a:pPr>
            <a:r>
              <a:rPr lang="en-GB"/>
              <a:t>missing requirements, such as how exceptions should be handled; </a:t>
            </a:r>
            <a:endParaRPr/>
          </a:p>
          <a:p>
            <a:pPr indent="-228600" lvl="1" marL="685800" rtl="0" algn="l">
              <a:lnSpc>
                <a:spcPct val="90000"/>
              </a:lnSpc>
              <a:spcBef>
                <a:spcPts val="500"/>
              </a:spcBef>
              <a:spcAft>
                <a:spcPts val="0"/>
              </a:spcAft>
              <a:buClr>
                <a:schemeClr val="dk1"/>
              </a:buClr>
              <a:buSzPts val="2400"/>
              <a:buChar char="•"/>
            </a:pPr>
            <a:r>
              <a:rPr lang="en-GB"/>
              <a:t>creative opportunities to take advantage of technologies.</a:t>
            </a:r>
            <a:endParaRPr/>
          </a:p>
          <a:p>
            <a:pPr indent="-228600" lvl="0" marL="228600" rtl="0" algn="l">
              <a:lnSpc>
                <a:spcPct val="90000"/>
              </a:lnSpc>
              <a:spcBef>
                <a:spcPts val="1000"/>
              </a:spcBef>
              <a:spcAft>
                <a:spcPts val="0"/>
              </a:spcAft>
              <a:buClr>
                <a:schemeClr val="dk1"/>
              </a:buClr>
              <a:buSzPts val="2800"/>
              <a:buChar char="•"/>
            </a:pPr>
            <a:r>
              <a:rPr lang="en-GB"/>
              <a:t>Quality assurance staff and testers are likely to find many ambiguities, conflicts, and concerns with the requirements as they are developing their test cases and scenarios from the requirements. </a:t>
            </a:r>
            <a:endParaRPr/>
          </a:p>
          <a:p>
            <a:pPr indent="-228600" lvl="0" marL="228600" rtl="0" algn="l">
              <a:lnSpc>
                <a:spcPct val="90000"/>
              </a:lnSpc>
              <a:spcBef>
                <a:spcPts val="1000"/>
              </a:spcBef>
              <a:spcAft>
                <a:spcPts val="0"/>
              </a:spcAft>
              <a:buClr>
                <a:schemeClr val="dk1"/>
              </a:buClr>
              <a:buSzPts val="2800"/>
              <a:buChar char="•"/>
            </a:pPr>
            <a:r>
              <a:rPr lang="en-GB"/>
              <a:t>Testers can also provide input on specifying verifiable quality attribute requirements.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Identifying decision makers</a:t>
            </a:r>
            <a:endParaRPr/>
          </a:p>
        </p:txBody>
      </p:sp>
      <p:sp>
        <p:nvSpPr>
          <p:cNvPr id="184" name="Google Shape;18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Decisions need to be made to resolve some conflict, accept (or reject) a proposed change, or approve a set of requirements for a specific release. </a:t>
            </a:r>
            <a:endParaRPr/>
          </a:p>
          <a:p>
            <a:pPr indent="-228600" lvl="0" marL="228600" rtl="0" algn="l">
              <a:lnSpc>
                <a:spcPct val="90000"/>
              </a:lnSpc>
              <a:spcBef>
                <a:spcPts val="1000"/>
              </a:spcBef>
              <a:spcAft>
                <a:spcPts val="0"/>
              </a:spcAft>
              <a:buClr>
                <a:schemeClr val="dk1"/>
              </a:buClr>
              <a:buSzPts val="2800"/>
              <a:buChar char="•"/>
            </a:pPr>
            <a:r>
              <a:rPr lang="en-GB"/>
              <a:t>Early in your project, determine who the requirements decision makers will be and how they will make decisions</a:t>
            </a:r>
            <a:endParaRPr/>
          </a:p>
          <a:p>
            <a:pPr indent="-228600" lvl="0" marL="228600" rtl="0" algn="l">
              <a:lnSpc>
                <a:spcPct val="90000"/>
              </a:lnSpc>
              <a:spcBef>
                <a:spcPts val="1000"/>
              </a:spcBef>
              <a:spcAft>
                <a:spcPts val="0"/>
              </a:spcAft>
              <a:buClr>
                <a:schemeClr val="dk1"/>
              </a:buClr>
              <a:buSzPts val="2800"/>
              <a:buChar char="•"/>
            </a:pPr>
            <a:r>
              <a:rPr lang="en-GB"/>
              <a:t>There’s no single correct answer as to who should make key decisions. A small group representing key areas—such as management, customers, business analysis, development, and marketing—generally works best.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Identifying decision makers</a:t>
            </a:r>
            <a:endParaRPr/>
          </a:p>
        </p:txBody>
      </p:sp>
      <p:sp>
        <p:nvSpPr>
          <p:cNvPr id="191" name="Google Shape;19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GB"/>
              <a:t>The decision-making group needs to identify its </a:t>
            </a:r>
            <a:r>
              <a:rPr i="1" lang="en-GB"/>
              <a:t>decision leader </a:t>
            </a:r>
            <a:r>
              <a:rPr lang="en-GB"/>
              <a:t>and to select a </a:t>
            </a:r>
            <a:r>
              <a:rPr i="1" lang="en-GB"/>
              <a:t>decision rule</a:t>
            </a:r>
            <a:r>
              <a:rPr lang="en-GB"/>
              <a:t>, which describes how they will arrive at their decisions. There are numerous decision rules to choose from, including the following:</a:t>
            </a:r>
            <a:endParaRPr/>
          </a:p>
          <a:p>
            <a:pPr indent="-228600" lvl="1" marL="685800" rtl="0" algn="l">
              <a:lnSpc>
                <a:spcPct val="90000"/>
              </a:lnSpc>
              <a:spcBef>
                <a:spcPts val="500"/>
              </a:spcBef>
              <a:spcAft>
                <a:spcPts val="0"/>
              </a:spcAft>
              <a:buClr>
                <a:schemeClr val="dk1"/>
              </a:buClr>
              <a:buSzPct val="100000"/>
              <a:buChar char="•"/>
            </a:pPr>
            <a:r>
              <a:rPr lang="en-GB"/>
              <a:t>The decision leader makes the choice, either with or without discussion with others.</a:t>
            </a:r>
            <a:endParaRPr/>
          </a:p>
          <a:p>
            <a:pPr indent="-228600" lvl="1" marL="685800" rtl="0" algn="l">
              <a:lnSpc>
                <a:spcPct val="90000"/>
              </a:lnSpc>
              <a:spcBef>
                <a:spcPts val="500"/>
              </a:spcBef>
              <a:spcAft>
                <a:spcPts val="0"/>
              </a:spcAft>
              <a:buClr>
                <a:schemeClr val="dk1"/>
              </a:buClr>
              <a:buSzPct val="100000"/>
              <a:buChar char="•"/>
            </a:pPr>
            <a:r>
              <a:rPr lang="en-GB"/>
              <a:t>The group votes and the majority rules.</a:t>
            </a:r>
            <a:endParaRPr/>
          </a:p>
          <a:p>
            <a:pPr indent="-228600" lvl="1" marL="685800" rtl="0" algn="l">
              <a:lnSpc>
                <a:spcPct val="90000"/>
              </a:lnSpc>
              <a:spcBef>
                <a:spcPts val="500"/>
              </a:spcBef>
              <a:spcAft>
                <a:spcPts val="0"/>
              </a:spcAft>
              <a:buClr>
                <a:schemeClr val="dk1"/>
              </a:buClr>
              <a:buSzPct val="100000"/>
              <a:buChar char="•"/>
            </a:pPr>
            <a:r>
              <a:rPr lang="en-GB"/>
              <a:t>The group votes, but the result must be unanimous to approve the decision.</a:t>
            </a:r>
            <a:endParaRPr/>
          </a:p>
          <a:p>
            <a:pPr indent="-228600" lvl="1" marL="685800" rtl="0" algn="l">
              <a:lnSpc>
                <a:spcPct val="90000"/>
              </a:lnSpc>
              <a:spcBef>
                <a:spcPts val="500"/>
              </a:spcBef>
              <a:spcAft>
                <a:spcPts val="0"/>
              </a:spcAft>
              <a:buClr>
                <a:schemeClr val="dk1"/>
              </a:buClr>
              <a:buSzPct val="100000"/>
              <a:buChar char="•"/>
            </a:pPr>
            <a:r>
              <a:rPr lang="en-GB"/>
              <a:t>The group discusses and negotiates to reach a consensus. Everyone can live with the decision and commits to supporting it.</a:t>
            </a:r>
            <a:endParaRPr/>
          </a:p>
          <a:p>
            <a:pPr indent="-228600" lvl="1" marL="685800" rtl="0" algn="l">
              <a:lnSpc>
                <a:spcPct val="90000"/>
              </a:lnSpc>
              <a:spcBef>
                <a:spcPts val="500"/>
              </a:spcBef>
              <a:spcAft>
                <a:spcPts val="0"/>
              </a:spcAft>
              <a:buClr>
                <a:schemeClr val="dk1"/>
              </a:buClr>
              <a:buSzPct val="100000"/>
              <a:buChar char="•"/>
            </a:pPr>
            <a:r>
              <a:rPr lang="en-GB"/>
              <a:t>The decision leader delegates authority for making the decision to one individual.</a:t>
            </a:r>
            <a:endParaRPr/>
          </a:p>
          <a:p>
            <a:pPr indent="-228600" lvl="1" marL="685800" rtl="0" algn="l">
              <a:lnSpc>
                <a:spcPct val="90000"/>
              </a:lnSpc>
              <a:spcBef>
                <a:spcPts val="500"/>
              </a:spcBef>
              <a:spcAft>
                <a:spcPts val="0"/>
              </a:spcAft>
              <a:buClr>
                <a:schemeClr val="dk1"/>
              </a:buClr>
              <a:buSzPct val="100000"/>
              <a:buChar char="•"/>
            </a:pPr>
            <a:r>
              <a:rPr lang="en-GB"/>
              <a:t>The group reaches a decision, but some individual has veto authority over that decision.</a:t>
            </a:r>
            <a:endParaRPr/>
          </a:p>
          <a:p>
            <a:pPr indent="-228600" lvl="0" marL="228600" rtl="0" algn="l">
              <a:lnSpc>
                <a:spcPct val="90000"/>
              </a:lnSpc>
              <a:spcBef>
                <a:spcPts val="1000"/>
              </a:spcBef>
              <a:spcAft>
                <a:spcPts val="0"/>
              </a:spcAft>
              <a:buClr>
                <a:schemeClr val="dk1"/>
              </a:buClr>
              <a:buSzPct val="100000"/>
              <a:buChar char="•"/>
            </a:pPr>
            <a:r>
              <a:rPr lang="en-GB"/>
              <a:t>There is no globally correct or appropriate decision rule.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Reaching agreement on requirements</a:t>
            </a:r>
            <a:endParaRPr/>
          </a:p>
        </p:txBody>
      </p:sp>
      <p:sp>
        <p:nvSpPr>
          <p:cNvPr id="198" name="Google Shape;19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Reaching agreement on the requirements for the product to be built, or for a specific portion of it, is at the core of the customer-developer partnership. </a:t>
            </a:r>
            <a:endParaRPr/>
          </a:p>
          <a:p>
            <a:pPr indent="-228600" lvl="0" marL="228600" rtl="0" algn="l">
              <a:lnSpc>
                <a:spcPct val="90000"/>
              </a:lnSpc>
              <a:spcBef>
                <a:spcPts val="1000"/>
              </a:spcBef>
              <a:spcAft>
                <a:spcPts val="0"/>
              </a:spcAft>
              <a:buClr>
                <a:schemeClr val="dk1"/>
              </a:buClr>
              <a:buSzPts val="2800"/>
              <a:buChar char="•"/>
            </a:pPr>
            <a:r>
              <a:rPr lang="en-GB"/>
              <a:t>Multiple parties are involved in this agreement:</a:t>
            </a:r>
            <a:endParaRPr/>
          </a:p>
          <a:p>
            <a:pPr indent="-228600" lvl="1" marL="685800" rtl="0" algn="l">
              <a:lnSpc>
                <a:spcPct val="90000"/>
              </a:lnSpc>
              <a:spcBef>
                <a:spcPts val="500"/>
              </a:spcBef>
              <a:spcAft>
                <a:spcPts val="0"/>
              </a:spcAft>
              <a:buClr>
                <a:schemeClr val="dk1"/>
              </a:buClr>
              <a:buSzPts val="2400"/>
              <a:buChar char="•"/>
            </a:pPr>
            <a:r>
              <a:rPr lang="en-GB"/>
              <a:t>Customers agree that the requirements address their needs.</a:t>
            </a:r>
            <a:endParaRPr/>
          </a:p>
          <a:p>
            <a:pPr indent="-228600" lvl="1" marL="685800" rtl="0" algn="l">
              <a:lnSpc>
                <a:spcPct val="90000"/>
              </a:lnSpc>
              <a:spcBef>
                <a:spcPts val="500"/>
              </a:spcBef>
              <a:spcAft>
                <a:spcPts val="0"/>
              </a:spcAft>
              <a:buClr>
                <a:schemeClr val="dk1"/>
              </a:buClr>
              <a:buSzPts val="2400"/>
              <a:buChar char="•"/>
            </a:pPr>
            <a:r>
              <a:rPr lang="en-GB"/>
              <a:t>Developers agree that they understand the requirements and that they are feasible.</a:t>
            </a:r>
            <a:endParaRPr/>
          </a:p>
          <a:p>
            <a:pPr indent="-228600" lvl="1" marL="685800" rtl="0" algn="l">
              <a:lnSpc>
                <a:spcPct val="90000"/>
              </a:lnSpc>
              <a:spcBef>
                <a:spcPts val="500"/>
              </a:spcBef>
              <a:spcAft>
                <a:spcPts val="0"/>
              </a:spcAft>
              <a:buClr>
                <a:schemeClr val="dk1"/>
              </a:buClr>
              <a:buSzPts val="2400"/>
              <a:buChar char="•"/>
            </a:pPr>
            <a:r>
              <a:rPr lang="en-GB"/>
              <a:t>Testers agree that the requirements are verifiable.</a:t>
            </a:r>
            <a:endParaRPr/>
          </a:p>
          <a:p>
            <a:pPr indent="-228600" lvl="1" marL="685800" rtl="0" algn="l">
              <a:lnSpc>
                <a:spcPct val="90000"/>
              </a:lnSpc>
              <a:spcBef>
                <a:spcPts val="500"/>
              </a:spcBef>
              <a:spcAft>
                <a:spcPts val="0"/>
              </a:spcAft>
              <a:buClr>
                <a:schemeClr val="dk1"/>
              </a:buClr>
              <a:buSzPts val="2400"/>
              <a:buChar char="•"/>
            </a:pPr>
            <a:r>
              <a:rPr lang="en-GB"/>
              <a:t>Management agrees that the requirements will achieve their business objectives.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Reaching agreement on requirements</a:t>
            </a:r>
            <a:endParaRPr/>
          </a:p>
        </p:txBody>
      </p:sp>
      <p:sp>
        <p:nvSpPr>
          <p:cNvPr id="205" name="Google Shape;20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All participants in the requirements approval process should know exactly what sign-off means or problems could ensue. </a:t>
            </a:r>
            <a:endParaRPr/>
          </a:p>
          <a:p>
            <a:pPr indent="-228600" lvl="0" marL="228600" rtl="0" algn="l">
              <a:lnSpc>
                <a:spcPct val="90000"/>
              </a:lnSpc>
              <a:spcBef>
                <a:spcPts val="1000"/>
              </a:spcBef>
              <a:spcAft>
                <a:spcPts val="0"/>
              </a:spcAft>
              <a:buClr>
                <a:schemeClr val="dk1"/>
              </a:buClr>
              <a:buSzPct val="100000"/>
              <a:buChar char="•"/>
            </a:pPr>
            <a:r>
              <a:rPr lang="en-GB"/>
              <a:t>On the customer side, the customer representative or manager may regard signing off on the requirements as a meaningless ritual which may result into expectation gap.</a:t>
            </a:r>
            <a:endParaRPr/>
          </a:p>
          <a:p>
            <a:pPr indent="-228600" lvl="0" marL="228600" rtl="0" algn="l">
              <a:lnSpc>
                <a:spcPct val="90000"/>
              </a:lnSpc>
              <a:spcBef>
                <a:spcPts val="1000"/>
              </a:spcBef>
              <a:spcAft>
                <a:spcPts val="0"/>
              </a:spcAft>
              <a:buClr>
                <a:schemeClr val="dk1"/>
              </a:buClr>
              <a:buSzPct val="100000"/>
              <a:buChar char="•"/>
            </a:pPr>
            <a:r>
              <a:rPr lang="en-GB"/>
              <a:t>On the development side, the manager may view sign-off as a way to freeze the requirements.</a:t>
            </a:r>
            <a:endParaRPr/>
          </a:p>
          <a:p>
            <a:pPr indent="-228600" lvl="0" marL="228600" rtl="0" algn="l">
              <a:lnSpc>
                <a:spcPct val="90000"/>
              </a:lnSpc>
              <a:spcBef>
                <a:spcPts val="1000"/>
              </a:spcBef>
              <a:spcAft>
                <a:spcPts val="0"/>
              </a:spcAft>
              <a:buClr>
                <a:schemeClr val="dk1"/>
              </a:buClr>
              <a:buSzPct val="100000"/>
              <a:buChar char="•"/>
            </a:pPr>
            <a:r>
              <a:rPr lang="en-GB"/>
              <a:t>Both of these attitudes ignore the reality that it’s impossible to know all the requirements early in the project and that requirements will undoubtedly change over time. </a:t>
            </a:r>
            <a:endParaRPr/>
          </a:p>
          <a:p>
            <a:pPr indent="-228600" lvl="0" marL="228600" rtl="0" algn="l">
              <a:lnSpc>
                <a:spcPct val="90000"/>
              </a:lnSpc>
              <a:spcBef>
                <a:spcPts val="1000"/>
              </a:spcBef>
              <a:spcAft>
                <a:spcPts val="0"/>
              </a:spcAft>
              <a:buClr>
                <a:schemeClr val="dk1"/>
              </a:buClr>
              <a:buSzPct val="100000"/>
              <a:buChar char="•"/>
            </a:pPr>
            <a:r>
              <a:rPr lang="en-GB"/>
              <a:t>Approving a set of requirements is an appropriate action that brings closure to some stage of requirements development. </a:t>
            </a:r>
            <a:endParaRPr/>
          </a:p>
          <a:p>
            <a:pPr indent="-228600" lvl="0" marL="228600" rtl="0" algn="l">
              <a:lnSpc>
                <a:spcPct val="90000"/>
              </a:lnSpc>
              <a:spcBef>
                <a:spcPts val="1000"/>
              </a:spcBef>
              <a:spcAft>
                <a:spcPts val="0"/>
              </a:spcAft>
              <a:buClr>
                <a:schemeClr val="dk1"/>
              </a:buClr>
              <a:buSzPct val="100000"/>
              <a:buChar char="•"/>
            </a:pPr>
            <a:r>
              <a:rPr lang="en-GB"/>
              <a:t>The participants have to agree on precisely what they’re saying with their signatures.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The requirements baseline</a:t>
            </a:r>
            <a:endParaRPr/>
          </a:p>
        </p:txBody>
      </p:sp>
      <p:sp>
        <p:nvSpPr>
          <p:cNvPr id="212" name="Google Shape;21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GB"/>
              <a:t>Important concept is that of establishing a </a:t>
            </a:r>
            <a:r>
              <a:rPr i="1" lang="en-GB"/>
              <a:t>baseline </a:t>
            </a:r>
            <a:r>
              <a:rPr lang="en-GB"/>
              <a:t>of the requirements agreement, a snapshot of it at a point in time (Wiegers 2006). </a:t>
            </a:r>
            <a:endParaRPr/>
          </a:p>
          <a:p>
            <a:pPr indent="-228600" lvl="0" marL="228600" rtl="0" algn="l">
              <a:lnSpc>
                <a:spcPct val="90000"/>
              </a:lnSpc>
              <a:spcBef>
                <a:spcPts val="1000"/>
              </a:spcBef>
              <a:spcAft>
                <a:spcPts val="0"/>
              </a:spcAft>
              <a:buClr>
                <a:schemeClr val="dk1"/>
              </a:buClr>
              <a:buSzPct val="100000"/>
              <a:buChar char="•"/>
            </a:pPr>
            <a:r>
              <a:rPr lang="en-GB"/>
              <a:t>A requirements baseline is a set of requirements that has been reviewed and agreed upon and serves as the basis for further development. </a:t>
            </a:r>
            <a:endParaRPr/>
          </a:p>
          <a:p>
            <a:pPr indent="-228600" lvl="0" marL="228600" rtl="0" algn="l">
              <a:lnSpc>
                <a:spcPct val="90000"/>
              </a:lnSpc>
              <a:spcBef>
                <a:spcPts val="1000"/>
              </a:spcBef>
              <a:spcAft>
                <a:spcPts val="0"/>
              </a:spcAft>
              <a:buClr>
                <a:schemeClr val="dk1"/>
              </a:buClr>
              <a:buSzPct val="100000"/>
              <a:buChar char="•"/>
            </a:pPr>
            <a:r>
              <a:rPr lang="en-GB"/>
              <a:t>Whether your team uses a formal sign-off process or some other means of reaching agreement on requirements, the subtext of that agreement should read something like this:</a:t>
            </a:r>
            <a:endParaRPr/>
          </a:p>
          <a:p>
            <a:pPr indent="-228600" lvl="1" marL="685800" rtl="0" algn="l">
              <a:lnSpc>
                <a:spcPct val="90000"/>
              </a:lnSpc>
              <a:spcBef>
                <a:spcPts val="500"/>
              </a:spcBef>
              <a:spcAft>
                <a:spcPts val="0"/>
              </a:spcAft>
              <a:buClr>
                <a:schemeClr val="dk1"/>
              </a:buClr>
              <a:buSzPct val="100000"/>
              <a:buChar char="•"/>
            </a:pPr>
            <a:r>
              <a:rPr i="1" lang="en-GB"/>
              <a:t>“I agree that this set of requirements represents our best understanding of the requirements for the next portion of this project and that the solution described will meet our needs as we understand them today. I agree to make future changes in this baseline through the project’s defined change process. I realize that changes might require us to renegotiate cost, resource, and schedule commitments.”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Contents</a:t>
            </a:r>
            <a:endParaRPr/>
          </a:p>
        </p:txBody>
      </p:sp>
      <p:sp>
        <p:nvSpPr>
          <p:cNvPr id="96" name="Google Shape;9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90000"/>
              </a:lnSpc>
              <a:spcBef>
                <a:spcPts val="0"/>
              </a:spcBef>
              <a:spcAft>
                <a:spcPts val="0"/>
              </a:spcAft>
              <a:buClr>
                <a:schemeClr val="dk1"/>
              </a:buClr>
              <a:buSzPct val="100000"/>
              <a:buFont typeface="Calibri"/>
              <a:buAutoNum type="arabicPeriod"/>
            </a:pPr>
            <a:r>
              <a:rPr lang="en-GB"/>
              <a:t>Expectation gap</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GB"/>
              <a:t>Customer, Stakeholder and User</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GB"/>
              <a:t>Customer-Developer Partnership</a:t>
            </a:r>
            <a:endParaRPr/>
          </a:p>
          <a:p>
            <a:pPr indent="-228600" lvl="1" marL="685800" rtl="0" algn="l">
              <a:lnSpc>
                <a:spcPct val="90000"/>
              </a:lnSpc>
              <a:spcBef>
                <a:spcPts val="500"/>
              </a:spcBef>
              <a:spcAft>
                <a:spcPts val="0"/>
              </a:spcAft>
              <a:buClr>
                <a:schemeClr val="dk1"/>
              </a:buClr>
              <a:buSzPct val="100000"/>
              <a:buChar char="•"/>
            </a:pPr>
            <a:r>
              <a:rPr lang="en-GB"/>
              <a:t>Requirements Bill of Rights for Software Customers</a:t>
            </a:r>
            <a:endParaRPr/>
          </a:p>
          <a:p>
            <a:pPr indent="-228600" lvl="1" marL="685800" rtl="0" algn="l">
              <a:lnSpc>
                <a:spcPct val="90000"/>
              </a:lnSpc>
              <a:spcBef>
                <a:spcPts val="500"/>
              </a:spcBef>
              <a:spcAft>
                <a:spcPts val="0"/>
              </a:spcAft>
              <a:buClr>
                <a:schemeClr val="dk1"/>
              </a:buClr>
              <a:buSzPct val="100000"/>
              <a:buChar char="•"/>
            </a:pPr>
            <a:r>
              <a:rPr lang="en-GB"/>
              <a:t>Requirements Bill of Responsibilities for Software Customers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GB"/>
              <a:t>Creating a culture that respects requirements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GB"/>
              <a:t>Identifying decision makers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GB"/>
              <a:t>Reaching agreement on requirements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GB"/>
              <a:t>The requirements baseline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GB"/>
              <a:t>Agreeing on Requirements in Agile Projects</a:t>
            </a:r>
            <a:endParaRPr/>
          </a:p>
          <a:p>
            <a:pPr indent="-349885" lvl="0" marL="514350" rtl="0" algn="l">
              <a:lnSpc>
                <a:spcPct val="90000"/>
              </a:lnSpc>
              <a:spcBef>
                <a:spcPts val="1000"/>
              </a:spcBef>
              <a:spcAft>
                <a:spcPts val="0"/>
              </a:spcAft>
              <a:buClr>
                <a:schemeClr val="dk1"/>
              </a:buClr>
              <a:buSzPct val="100000"/>
              <a:buFont typeface="Calibri"/>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The requirements baseline</a:t>
            </a:r>
            <a:endParaRPr/>
          </a:p>
        </p:txBody>
      </p:sp>
      <p:sp>
        <p:nvSpPr>
          <p:cNvPr id="219" name="Google Shape;21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A meaningful baselining process gives all the major stakeholders confidence in the following ways:</a:t>
            </a:r>
            <a:endParaRPr/>
          </a:p>
          <a:p>
            <a:pPr indent="-228600" lvl="1" marL="685800" rtl="0" algn="l">
              <a:lnSpc>
                <a:spcPct val="90000"/>
              </a:lnSpc>
              <a:spcBef>
                <a:spcPts val="500"/>
              </a:spcBef>
              <a:spcAft>
                <a:spcPts val="0"/>
              </a:spcAft>
              <a:buClr>
                <a:schemeClr val="dk1"/>
              </a:buClr>
              <a:buSzPct val="100000"/>
              <a:buChar char="•"/>
            </a:pPr>
            <a:r>
              <a:rPr lang="en-GB"/>
              <a:t>Customer management or marketing is confident that the project scope won’t explode out of control, because customers manage the scope change decisions.</a:t>
            </a:r>
            <a:endParaRPr/>
          </a:p>
          <a:p>
            <a:pPr indent="-228600" lvl="1" marL="685800" rtl="0" algn="l">
              <a:lnSpc>
                <a:spcPct val="90000"/>
              </a:lnSpc>
              <a:spcBef>
                <a:spcPts val="500"/>
              </a:spcBef>
              <a:spcAft>
                <a:spcPts val="0"/>
              </a:spcAft>
              <a:buClr>
                <a:schemeClr val="dk1"/>
              </a:buClr>
              <a:buSzPct val="100000"/>
              <a:buChar char="•"/>
            </a:pPr>
            <a:r>
              <a:rPr lang="en-GB"/>
              <a:t>User representatives have confidence that the development team will work with them to deliver the right solution, even if they didn’t think of every requirement before construction began.</a:t>
            </a:r>
            <a:endParaRPr/>
          </a:p>
          <a:p>
            <a:pPr indent="-228600" lvl="1" marL="685800" rtl="0" algn="l">
              <a:lnSpc>
                <a:spcPct val="90000"/>
              </a:lnSpc>
              <a:spcBef>
                <a:spcPts val="500"/>
              </a:spcBef>
              <a:spcAft>
                <a:spcPts val="0"/>
              </a:spcAft>
              <a:buClr>
                <a:schemeClr val="dk1"/>
              </a:buClr>
              <a:buSzPct val="100000"/>
              <a:buChar char="•"/>
            </a:pPr>
            <a:r>
              <a:rPr lang="en-GB"/>
              <a:t>Development management has confidence because the development team has a business partner who will keep the project focused on achieving its objectives and will work with development to balance schedule, cost, functionality, and quality.</a:t>
            </a:r>
            <a:endParaRPr/>
          </a:p>
          <a:p>
            <a:pPr indent="-228600" lvl="1" marL="685800" rtl="0" algn="l">
              <a:lnSpc>
                <a:spcPct val="90000"/>
              </a:lnSpc>
              <a:spcBef>
                <a:spcPts val="500"/>
              </a:spcBef>
              <a:spcAft>
                <a:spcPts val="0"/>
              </a:spcAft>
              <a:buClr>
                <a:schemeClr val="dk1"/>
              </a:buClr>
              <a:buSzPct val="100000"/>
              <a:buChar char="•"/>
            </a:pPr>
            <a:r>
              <a:rPr lang="en-GB"/>
              <a:t>Business analysts and project managers are confident that they can manage changes to the project in a way that will keep chaos to a minimum.</a:t>
            </a:r>
            <a:endParaRPr/>
          </a:p>
          <a:p>
            <a:pPr indent="-228600" lvl="1" marL="685800" rtl="0" algn="l">
              <a:lnSpc>
                <a:spcPct val="90000"/>
              </a:lnSpc>
              <a:spcBef>
                <a:spcPts val="500"/>
              </a:spcBef>
              <a:spcAft>
                <a:spcPts val="0"/>
              </a:spcAft>
              <a:buClr>
                <a:schemeClr val="dk1"/>
              </a:buClr>
              <a:buSzPct val="100000"/>
              <a:buChar char="•"/>
            </a:pPr>
            <a:r>
              <a:rPr lang="en-GB"/>
              <a:t>Quality assurance and test teams can confidently develop their test scripts and be fully prepared for their project activities.</a:t>
            </a:r>
            <a:endParaRPr/>
          </a:p>
          <a:p>
            <a:pPr indent="-228600" lvl="0" marL="228600" rtl="0" algn="l">
              <a:lnSpc>
                <a:spcPct val="90000"/>
              </a:lnSpc>
              <a:spcBef>
                <a:spcPts val="1000"/>
              </a:spcBef>
              <a:spcAft>
                <a:spcPts val="0"/>
              </a:spcAft>
              <a:buClr>
                <a:schemeClr val="dk1"/>
              </a:buClr>
              <a:buSzPct val="100000"/>
              <a:buChar char="•"/>
            </a:pPr>
            <a:r>
              <a:rPr lang="en-GB"/>
              <a:t>After the decision makers define a baseline, the BA should place the requirements under change control.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What if you don’t reach agreement?</a:t>
            </a:r>
            <a:endParaRPr/>
          </a:p>
        </p:txBody>
      </p:sp>
      <p:sp>
        <p:nvSpPr>
          <p:cNvPr id="226" name="Google Shape;22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GB"/>
              <a:t>It can be hard to achieve sign-off from all the relevant stakeholders. </a:t>
            </a:r>
            <a:endParaRPr/>
          </a:p>
          <a:p>
            <a:pPr indent="-228600" lvl="1" marL="685800" rtl="0" algn="l">
              <a:lnSpc>
                <a:spcPct val="90000"/>
              </a:lnSpc>
              <a:spcBef>
                <a:spcPts val="500"/>
              </a:spcBef>
              <a:spcAft>
                <a:spcPts val="0"/>
              </a:spcAft>
              <a:buClr>
                <a:schemeClr val="dk1"/>
              </a:buClr>
              <a:buSzPct val="100000"/>
              <a:buChar char="•"/>
            </a:pPr>
            <a:r>
              <a:rPr lang="en-GB"/>
              <a:t>Issues of logistics, busy schedules, and people who are reluctant to commit and be held accountable later, people who think signing off will not allow them to demand changes in future.</a:t>
            </a:r>
            <a:endParaRPr/>
          </a:p>
          <a:p>
            <a:pPr indent="-228600" lvl="0" marL="228600" rtl="0" algn="l">
              <a:lnSpc>
                <a:spcPct val="90000"/>
              </a:lnSpc>
              <a:spcBef>
                <a:spcPts val="1000"/>
              </a:spcBef>
              <a:spcAft>
                <a:spcPts val="0"/>
              </a:spcAft>
              <a:buClr>
                <a:schemeClr val="dk1"/>
              </a:buClr>
              <a:buSzPct val="100000"/>
              <a:buChar char="•"/>
            </a:pPr>
            <a:r>
              <a:rPr lang="en-GB"/>
              <a:t>Many teams have tried sending out an email message that says, “If you don’t reply by next Friday with your changes and/or sign-off, I’m going to assume you are agreeing to these requirements.”</a:t>
            </a:r>
            <a:endParaRPr/>
          </a:p>
          <a:p>
            <a:pPr indent="-228600" lvl="0" marL="228600" rtl="0" algn="l">
              <a:lnSpc>
                <a:spcPct val="90000"/>
              </a:lnSpc>
              <a:spcBef>
                <a:spcPts val="1000"/>
              </a:spcBef>
              <a:spcAft>
                <a:spcPts val="0"/>
              </a:spcAft>
              <a:buClr>
                <a:schemeClr val="dk1"/>
              </a:buClr>
              <a:buSzPct val="100000"/>
              <a:buChar char="•"/>
            </a:pPr>
            <a:r>
              <a:rPr lang="en-GB"/>
              <a:t> That’s one option, but really it equates to </a:t>
            </a:r>
            <a:r>
              <a:rPr i="1" lang="en-GB"/>
              <a:t>not </a:t>
            </a:r>
            <a:r>
              <a:rPr lang="en-GB"/>
              <a:t>reaching agreement and it risks straining the relationship.</a:t>
            </a:r>
            <a:endParaRPr/>
          </a:p>
          <a:p>
            <a:pPr indent="-228600" lvl="0" marL="228600" rtl="0" algn="l">
              <a:lnSpc>
                <a:spcPct val="90000"/>
              </a:lnSpc>
              <a:spcBef>
                <a:spcPts val="1000"/>
              </a:spcBef>
              <a:spcAft>
                <a:spcPts val="0"/>
              </a:spcAft>
              <a:buClr>
                <a:schemeClr val="dk1"/>
              </a:buClr>
              <a:buSzPct val="100000"/>
              <a:buChar char="•"/>
            </a:pPr>
            <a:r>
              <a:rPr lang="en-GB"/>
              <a:t>Try to understand why they didn’t feel comfortable with a sign-off and address that directly.</a:t>
            </a:r>
            <a:endParaRPr/>
          </a:p>
          <a:p>
            <a:pPr indent="-228600" lvl="0" marL="228600" rtl="0" algn="l">
              <a:lnSpc>
                <a:spcPct val="90000"/>
              </a:lnSpc>
              <a:spcBef>
                <a:spcPts val="1000"/>
              </a:spcBef>
              <a:spcAft>
                <a:spcPts val="0"/>
              </a:spcAft>
              <a:buClr>
                <a:schemeClr val="dk1"/>
              </a:buClr>
              <a:buSzPct val="100000"/>
              <a:buChar char="•"/>
            </a:pPr>
            <a:r>
              <a:rPr lang="en-GB"/>
              <a:t>Document the fact that certain stakeholders didn’t sign off on the requirements in your risk list, along with the likely impact of some of the requirements being missing or wrong.</a:t>
            </a:r>
            <a:endParaRPr/>
          </a:p>
          <a:p>
            <a:pPr indent="-228600" lvl="0" marL="228600" rtl="0" algn="l">
              <a:lnSpc>
                <a:spcPct val="90000"/>
              </a:lnSpc>
              <a:spcBef>
                <a:spcPts val="1000"/>
              </a:spcBef>
              <a:spcAft>
                <a:spcPts val="0"/>
              </a:spcAft>
              <a:buClr>
                <a:schemeClr val="dk1"/>
              </a:buClr>
              <a:buSzPct val="100000"/>
              <a:buChar char="•"/>
            </a:pPr>
            <a:r>
              <a:rPr lang="en-GB"/>
              <a:t> Follow up with these people as part of risk management.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Agreeing on requirements on agile projects</a:t>
            </a:r>
            <a:endParaRPr/>
          </a:p>
        </p:txBody>
      </p:sp>
      <p:sp>
        <p:nvSpPr>
          <p:cNvPr id="233" name="Google Shape;23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Agile projects generally maintain requirements in the form of user stories in a product backlog. </a:t>
            </a:r>
            <a:endParaRPr/>
          </a:p>
          <a:p>
            <a:pPr indent="-228600" lvl="0" marL="228600" rtl="0" algn="l">
              <a:lnSpc>
                <a:spcPct val="90000"/>
              </a:lnSpc>
              <a:spcBef>
                <a:spcPts val="1000"/>
              </a:spcBef>
              <a:spcAft>
                <a:spcPts val="0"/>
              </a:spcAft>
              <a:buClr>
                <a:schemeClr val="dk1"/>
              </a:buClr>
              <a:buSzPct val="100000"/>
              <a:buChar char="•"/>
            </a:pPr>
            <a:r>
              <a:rPr lang="en-GB"/>
              <a:t>The product owner and the team reach agreement on what stories will be developed in the next iteration in a planning session. </a:t>
            </a:r>
            <a:endParaRPr/>
          </a:p>
          <a:p>
            <a:pPr indent="-228600" lvl="0" marL="228600" rtl="0" algn="l">
              <a:lnSpc>
                <a:spcPct val="90000"/>
              </a:lnSpc>
              <a:spcBef>
                <a:spcPts val="1000"/>
              </a:spcBef>
              <a:spcAft>
                <a:spcPts val="0"/>
              </a:spcAft>
              <a:buClr>
                <a:schemeClr val="dk1"/>
              </a:buClr>
              <a:buSzPct val="100000"/>
              <a:buChar char="•"/>
            </a:pPr>
            <a:r>
              <a:rPr lang="en-GB"/>
              <a:t>The set of stories is chosen based on their priority and the team’s velocity (productivity). </a:t>
            </a:r>
            <a:endParaRPr/>
          </a:p>
          <a:p>
            <a:pPr indent="-228600" lvl="0" marL="228600" rtl="0" algn="l">
              <a:lnSpc>
                <a:spcPct val="90000"/>
              </a:lnSpc>
              <a:spcBef>
                <a:spcPts val="1000"/>
              </a:spcBef>
              <a:spcAft>
                <a:spcPts val="0"/>
              </a:spcAft>
              <a:buClr>
                <a:schemeClr val="dk1"/>
              </a:buClr>
              <a:buSzPct val="100000"/>
              <a:buChar char="•"/>
            </a:pPr>
            <a:r>
              <a:rPr lang="en-GB"/>
              <a:t>After that set has been established and agreed to, the stories contained in the iteration are frozen. </a:t>
            </a:r>
            <a:endParaRPr/>
          </a:p>
          <a:p>
            <a:pPr indent="-228600" lvl="0" marL="228600" rtl="0" algn="l">
              <a:lnSpc>
                <a:spcPct val="90000"/>
              </a:lnSpc>
              <a:spcBef>
                <a:spcPts val="1000"/>
              </a:spcBef>
              <a:spcAft>
                <a:spcPts val="0"/>
              </a:spcAft>
              <a:buClr>
                <a:schemeClr val="dk1"/>
              </a:buClr>
              <a:buSzPct val="100000"/>
              <a:buChar char="•"/>
            </a:pPr>
            <a:r>
              <a:rPr lang="en-GB"/>
              <a:t>Requested changes that come in are considered for future iterations. </a:t>
            </a:r>
            <a:endParaRPr/>
          </a:p>
          <a:p>
            <a:pPr indent="-228600" lvl="0" marL="228600" rtl="0" algn="l">
              <a:lnSpc>
                <a:spcPct val="90000"/>
              </a:lnSpc>
              <a:spcBef>
                <a:spcPts val="1000"/>
              </a:spcBef>
              <a:spcAft>
                <a:spcPts val="0"/>
              </a:spcAft>
              <a:buClr>
                <a:schemeClr val="dk1"/>
              </a:buClr>
              <a:buSzPct val="100000"/>
              <a:buChar char="•"/>
            </a:pPr>
            <a:r>
              <a:rPr lang="en-GB"/>
              <a:t>There’s no attempt on an agile project to achieve stakeholder approval on the full scope of requirements for the project up front, however. In agile projects the full set of functionality is identified over time, although the vision and other business requirements do need to be established at the outset.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Expectation Gap - Definition</a:t>
            </a:r>
            <a:br>
              <a:rPr lang="en-GB"/>
            </a:br>
            <a:endParaRPr/>
          </a:p>
        </p:txBody>
      </p:sp>
      <p:sp>
        <p:nvSpPr>
          <p:cNvPr id="102" name="Google Shape;102;p15"/>
          <p:cNvSpPr txBox="1"/>
          <p:nvPr>
            <p:ph idx="1" type="body"/>
          </p:nvPr>
        </p:nvSpPr>
        <p:spPr>
          <a:xfrm>
            <a:off x="838200" y="1825625"/>
            <a:ext cx="10515600" cy="180621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GB"/>
              <a:t>Expectation gap is a gulf between what customers really need and what developers deliver based on what they heard at the beginning of the project (Wiegers 1996). </a:t>
            </a:r>
            <a:endParaRPr/>
          </a:p>
          <a:p>
            <a:pPr indent="-228600" lvl="1" marL="685800" rtl="0" algn="l">
              <a:lnSpc>
                <a:spcPct val="90000"/>
              </a:lnSpc>
              <a:spcBef>
                <a:spcPts val="500"/>
              </a:spcBef>
              <a:spcAft>
                <a:spcPts val="0"/>
              </a:spcAft>
              <a:buClr>
                <a:schemeClr val="dk1"/>
              </a:buClr>
              <a:buSzPct val="100000"/>
              <a:buChar char="•"/>
            </a:pPr>
            <a:r>
              <a:rPr lang="en-GB"/>
              <a:t>Due to insufficient user involvement</a:t>
            </a:r>
            <a:endParaRPr/>
          </a:p>
          <a:p>
            <a:pPr indent="0" lvl="0" marL="0" rtl="0" algn="l">
              <a:lnSpc>
                <a:spcPct val="90000"/>
              </a:lnSpc>
              <a:spcBef>
                <a:spcPts val="1000"/>
              </a:spcBef>
              <a:spcAft>
                <a:spcPts val="0"/>
              </a:spcAft>
              <a:buClr>
                <a:schemeClr val="dk1"/>
              </a:buClr>
              <a:buSzPct val="100000"/>
              <a:buNone/>
            </a:pPr>
            <a:r>
              <a:rPr lang="en-GB"/>
              <a:t> </a:t>
            </a:r>
            <a:endParaRPr/>
          </a:p>
        </p:txBody>
      </p:sp>
      <p:pic>
        <p:nvPicPr>
          <p:cNvPr id="103" name="Google Shape;103;p15"/>
          <p:cNvPicPr preferRelativeResize="0"/>
          <p:nvPr/>
        </p:nvPicPr>
        <p:blipFill rotWithShape="1">
          <a:blip r:embed="rId3">
            <a:alphaModFix/>
          </a:blip>
          <a:srcRect b="0" l="0" r="0" t="0"/>
          <a:stretch/>
        </p:blipFill>
        <p:spPr>
          <a:xfrm>
            <a:off x="3471315" y="3142755"/>
            <a:ext cx="5943141" cy="3631241"/>
          </a:xfrm>
          <a:prstGeom prst="rect">
            <a:avLst/>
          </a:prstGeom>
          <a:noFill/>
          <a:ln>
            <a:noFill/>
          </a:ln>
        </p:spPr>
      </p:pic>
      <p:sp>
        <p:nvSpPr>
          <p:cNvPr id="104" name="Google Shape;104;p15"/>
          <p:cNvSpPr txBox="1"/>
          <p:nvPr/>
        </p:nvSpPr>
        <p:spPr>
          <a:xfrm>
            <a:off x="8228590" y="5773744"/>
            <a:ext cx="27934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The pictorial representation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Of Expectation Gap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Expectation Gap – How to minimize it</a:t>
            </a:r>
            <a:endParaRPr/>
          </a:p>
        </p:txBody>
      </p:sp>
      <p:sp>
        <p:nvSpPr>
          <p:cNvPr id="110" name="Google Shape;11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best way to minimize the expectation gap is to arrange frequent contact points with suitable customer representatives. </a:t>
            </a:r>
            <a:endParaRPr/>
          </a:p>
          <a:p>
            <a:pPr indent="-228600" lvl="1" marL="685800" rtl="0" algn="l">
              <a:lnSpc>
                <a:spcPct val="90000"/>
              </a:lnSpc>
              <a:spcBef>
                <a:spcPts val="500"/>
              </a:spcBef>
              <a:spcAft>
                <a:spcPts val="0"/>
              </a:spcAft>
              <a:buClr>
                <a:schemeClr val="dk1"/>
              </a:buClr>
              <a:buSzPts val="2400"/>
              <a:buChar char="•"/>
            </a:pPr>
            <a:r>
              <a:rPr lang="en-GB"/>
              <a:t>interviews, conversations, requirements reviews, user interface design walkthroughs, prototype evaluations</a:t>
            </a:r>
            <a:endParaRPr/>
          </a:p>
          <a:p>
            <a:pPr indent="-228600" lvl="1" marL="685800" rtl="0" algn="l">
              <a:lnSpc>
                <a:spcPct val="90000"/>
              </a:lnSpc>
              <a:spcBef>
                <a:spcPts val="500"/>
              </a:spcBef>
              <a:spcAft>
                <a:spcPts val="0"/>
              </a:spcAft>
              <a:buClr>
                <a:schemeClr val="dk1"/>
              </a:buClr>
              <a:buSzPts val="2400"/>
              <a:buChar char="•"/>
            </a:pPr>
            <a:r>
              <a:rPr lang="en-GB"/>
              <a:t>feedback on small increments of executable software (in case of agile methods)</a:t>
            </a:r>
            <a:endParaRPr/>
          </a:p>
          <a:p>
            <a:pPr indent="-228600" lvl="0" marL="228600" rtl="0" algn="l">
              <a:lnSpc>
                <a:spcPct val="90000"/>
              </a:lnSpc>
              <a:spcBef>
                <a:spcPts val="1000"/>
              </a:spcBef>
              <a:spcAft>
                <a:spcPts val="0"/>
              </a:spcAft>
              <a:buClr>
                <a:schemeClr val="dk1"/>
              </a:buClr>
              <a:buSzPts val="2800"/>
              <a:buChar char="•"/>
            </a:pPr>
            <a:r>
              <a:rPr lang="en-GB"/>
              <a:t>Contact points ensure that what the developer builds is more closely aligned with what the customer needs.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2. Stakeholder, Customer, User</a:t>
            </a:r>
            <a:br>
              <a:rPr lang="en-GB"/>
            </a:br>
            <a:r>
              <a:rPr lang="en-GB"/>
              <a:t>2.1 Stakeholder</a:t>
            </a:r>
            <a:endParaRPr/>
          </a:p>
        </p:txBody>
      </p:sp>
      <p:sp>
        <p:nvSpPr>
          <p:cNvPr id="116" name="Google Shape;11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 </a:t>
            </a:r>
            <a:r>
              <a:rPr i="1" lang="en-GB"/>
              <a:t>stakeholder </a:t>
            </a:r>
            <a:r>
              <a:rPr lang="en-GB"/>
              <a:t>is a person, group, or organization that is actively involved in a project, is affected by its process or outcome, or can influence its process or outcome. </a:t>
            </a:r>
            <a:endParaRPr/>
          </a:p>
          <a:p>
            <a:pPr indent="-228600" lvl="0" marL="228600" rtl="0" algn="l">
              <a:lnSpc>
                <a:spcPct val="90000"/>
              </a:lnSpc>
              <a:spcBef>
                <a:spcPts val="1000"/>
              </a:spcBef>
              <a:spcAft>
                <a:spcPts val="0"/>
              </a:spcAft>
              <a:buClr>
                <a:schemeClr val="dk1"/>
              </a:buClr>
              <a:buSzPts val="2800"/>
              <a:buChar char="•"/>
            </a:pPr>
            <a:r>
              <a:rPr lang="en-GB"/>
              <a:t>Stakeholders can be internal or external to the project team and to the developing organization.</a:t>
            </a:r>
            <a:endParaRPr/>
          </a:p>
          <a:p>
            <a:pPr indent="-228600" lvl="0" marL="228600" rtl="0" algn="l">
              <a:lnSpc>
                <a:spcPct val="90000"/>
              </a:lnSpc>
              <a:spcBef>
                <a:spcPts val="1000"/>
              </a:spcBef>
              <a:spcAft>
                <a:spcPts val="0"/>
              </a:spcAft>
              <a:buClr>
                <a:schemeClr val="dk1"/>
              </a:buClr>
              <a:buSzPts val="2800"/>
              <a:buChar char="•"/>
            </a:pPr>
            <a:r>
              <a:rPr lang="en-GB"/>
              <a:t>Have </a:t>
            </a:r>
            <a:r>
              <a:rPr i="1" lang="en-GB"/>
              <a:t>candidate stakeholder </a:t>
            </a:r>
            <a:r>
              <a:rPr lang="en-GB"/>
              <a:t>list first and then filter it down to the core set whose input you really need, to make sure you understand all of the project’s requirements and constraints so your team can deliver the right 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ph idx="1" type="body"/>
          </p:nvPr>
        </p:nvPicPr>
        <p:blipFill rotWithShape="1">
          <a:blip r:embed="rId3">
            <a:alphaModFix/>
          </a:blip>
          <a:srcRect b="0" l="0" r="0" t="0"/>
          <a:stretch/>
        </p:blipFill>
        <p:spPr>
          <a:xfrm>
            <a:off x="3129578" y="303124"/>
            <a:ext cx="7203900" cy="628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2.2 Customer</a:t>
            </a:r>
            <a:endParaRPr/>
          </a:p>
        </p:txBody>
      </p:sp>
      <p:sp>
        <p:nvSpPr>
          <p:cNvPr id="127" name="Google Shape;1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Customers </a:t>
            </a:r>
            <a:r>
              <a:rPr i="1" lang="en-GB"/>
              <a:t>are a subset of stakeholders</a:t>
            </a:r>
            <a:r>
              <a:rPr lang="en-GB"/>
              <a:t>. </a:t>
            </a:r>
            <a:endParaRPr/>
          </a:p>
          <a:p>
            <a:pPr indent="-228600" lvl="0" marL="228600" rtl="0" algn="l">
              <a:lnSpc>
                <a:spcPct val="90000"/>
              </a:lnSpc>
              <a:spcBef>
                <a:spcPts val="1000"/>
              </a:spcBef>
              <a:spcAft>
                <a:spcPts val="0"/>
              </a:spcAft>
              <a:buClr>
                <a:schemeClr val="dk1"/>
              </a:buClr>
              <a:buSzPts val="2800"/>
              <a:buChar char="•"/>
            </a:pPr>
            <a:r>
              <a:rPr lang="en-GB"/>
              <a:t>A </a:t>
            </a:r>
            <a:r>
              <a:rPr i="1" lang="en-GB"/>
              <a:t>customer </a:t>
            </a:r>
            <a:r>
              <a:rPr lang="en-GB"/>
              <a:t>is an individual or organization that derives either direct or indirect benefit from a product. </a:t>
            </a:r>
            <a:endParaRPr/>
          </a:p>
          <a:p>
            <a:pPr indent="-228600" lvl="0" marL="228600" rtl="0" algn="l">
              <a:lnSpc>
                <a:spcPct val="90000"/>
              </a:lnSpc>
              <a:spcBef>
                <a:spcPts val="1000"/>
              </a:spcBef>
              <a:spcAft>
                <a:spcPts val="0"/>
              </a:spcAft>
              <a:buClr>
                <a:schemeClr val="dk1"/>
              </a:buClr>
              <a:buSzPts val="2800"/>
              <a:buChar char="•"/>
            </a:pPr>
            <a:r>
              <a:rPr lang="en-GB"/>
              <a:t>Software customers could request, pay for, select, specify, use, or receive the output generated by a software product. </a:t>
            </a:r>
            <a:endParaRPr/>
          </a:p>
          <a:p>
            <a:pPr indent="-228600" lvl="0" marL="228600" rtl="0" algn="l">
              <a:lnSpc>
                <a:spcPct val="90000"/>
              </a:lnSpc>
              <a:spcBef>
                <a:spcPts val="1000"/>
              </a:spcBef>
              <a:spcAft>
                <a:spcPts val="0"/>
              </a:spcAft>
              <a:buClr>
                <a:schemeClr val="dk1"/>
              </a:buClr>
              <a:buSzPts val="2800"/>
              <a:buChar char="•"/>
            </a:pPr>
            <a:r>
              <a:rPr lang="en-GB"/>
              <a:t>Business Requirements come from the customers.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2.3 User</a:t>
            </a:r>
            <a:endParaRPr/>
          </a:p>
        </p:txBody>
      </p:sp>
      <p:sp>
        <p:nvSpPr>
          <p:cNvPr id="133" name="Google Shape;13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Users (often called </a:t>
            </a:r>
            <a:r>
              <a:rPr i="1" lang="en-GB"/>
              <a:t>end users</a:t>
            </a:r>
            <a:r>
              <a:rPr lang="en-GB"/>
              <a:t>) are the people who will actually use the product. These users are a subset of customers.</a:t>
            </a:r>
            <a:endParaRPr/>
          </a:p>
          <a:p>
            <a:pPr indent="-228600" lvl="0" marL="228600" rtl="0" algn="l">
              <a:lnSpc>
                <a:spcPct val="90000"/>
              </a:lnSpc>
              <a:spcBef>
                <a:spcPts val="1000"/>
              </a:spcBef>
              <a:spcAft>
                <a:spcPts val="0"/>
              </a:spcAft>
              <a:buClr>
                <a:schemeClr val="dk1"/>
              </a:buClr>
              <a:buSzPct val="100000"/>
              <a:buChar char="•"/>
            </a:pPr>
            <a:r>
              <a:rPr lang="en-GB"/>
              <a:t>User requirements should come from these users. </a:t>
            </a:r>
            <a:endParaRPr/>
          </a:p>
          <a:p>
            <a:pPr indent="-228600" lvl="1" marL="685800" rtl="0" algn="l">
              <a:lnSpc>
                <a:spcPct val="90000"/>
              </a:lnSpc>
              <a:spcBef>
                <a:spcPts val="500"/>
              </a:spcBef>
              <a:spcAft>
                <a:spcPts val="0"/>
              </a:spcAft>
              <a:buClr>
                <a:schemeClr val="dk1"/>
              </a:buClr>
              <a:buSzPct val="100000"/>
              <a:buChar char="•"/>
            </a:pPr>
            <a:r>
              <a:rPr lang="en-GB"/>
              <a:t>Direct users will operate the product hands-on. </a:t>
            </a:r>
            <a:endParaRPr/>
          </a:p>
          <a:p>
            <a:pPr indent="-228600" lvl="1" marL="685800" rtl="0" algn="l">
              <a:lnSpc>
                <a:spcPct val="90000"/>
              </a:lnSpc>
              <a:spcBef>
                <a:spcPts val="500"/>
              </a:spcBef>
              <a:spcAft>
                <a:spcPts val="0"/>
              </a:spcAft>
              <a:buClr>
                <a:schemeClr val="dk1"/>
              </a:buClr>
              <a:buSzPct val="100000"/>
              <a:buChar char="•"/>
            </a:pPr>
            <a:r>
              <a:rPr lang="en-GB"/>
              <a:t>Indirect users might receive outputs from the system without touching it themselves, such as a warehouse manager who receives an automatic report of daily warehouse activities by email. </a:t>
            </a:r>
            <a:endParaRPr/>
          </a:p>
          <a:p>
            <a:pPr indent="-228600" lvl="0" marL="228600" rtl="0" algn="l">
              <a:lnSpc>
                <a:spcPct val="90000"/>
              </a:lnSpc>
              <a:spcBef>
                <a:spcPts val="1000"/>
              </a:spcBef>
              <a:spcAft>
                <a:spcPts val="0"/>
              </a:spcAft>
              <a:buClr>
                <a:schemeClr val="dk1"/>
              </a:buClr>
              <a:buSzPct val="100000"/>
              <a:buChar char="•"/>
            </a:pPr>
            <a:r>
              <a:rPr lang="en-GB"/>
              <a:t>If there is a serious disconnect between the acquiring customers who are paying for the project and the end users, major problems are guaranteed.</a:t>
            </a:r>
            <a:endParaRPr/>
          </a:p>
          <a:p>
            <a:pPr indent="-228600" lvl="0" marL="228600" rtl="0" algn="l">
              <a:lnSpc>
                <a:spcPct val="90000"/>
              </a:lnSpc>
              <a:spcBef>
                <a:spcPts val="1000"/>
              </a:spcBef>
              <a:spcAft>
                <a:spcPts val="0"/>
              </a:spcAft>
              <a:buClr>
                <a:schemeClr val="dk1"/>
              </a:buClr>
              <a:buSzPct val="100000"/>
              <a:buChar char="•"/>
            </a:pPr>
            <a:r>
              <a:rPr lang="en-GB"/>
              <a:t>For commercial software development, the customer and the user often are the same person. </a:t>
            </a:r>
            <a:endParaRPr/>
          </a:p>
          <a:p>
            <a:pPr indent="-228600" lvl="1" marL="685800" rtl="0" algn="l">
              <a:lnSpc>
                <a:spcPct val="90000"/>
              </a:lnSpc>
              <a:spcBef>
                <a:spcPts val="500"/>
              </a:spcBef>
              <a:spcAft>
                <a:spcPts val="0"/>
              </a:spcAft>
              <a:buClr>
                <a:schemeClr val="dk1"/>
              </a:buClr>
              <a:buSzPct val="100000"/>
              <a:buChar char="•"/>
            </a:pPr>
            <a:r>
              <a:rPr lang="en-GB"/>
              <a:t>Customer surrogates, such as marketing personnel or a product manager, typically attempt to determine what customers would find appealing. </a:t>
            </a:r>
            <a:endParaRPr/>
          </a:p>
          <a:p>
            <a:pPr indent="-228600" lvl="1" marL="685800" rtl="0" algn="l">
              <a:lnSpc>
                <a:spcPct val="90000"/>
              </a:lnSpc>
              <a:spcBef>
                <a:spcPts val="500"/>
              </a:spcBef>
              <a:spcAft>
                <a:spcPts val="0"/>
              </a:spcAft>
              <a:buClr>
                <a:schemeClr val="dk1"/>
              </a:buClr>
              <a:buSzPct val="100000"/>
              <a:buChar char="•"/>
            </a:pPr>
            <a:r>
              <a:rPr lang="en-GB"/>
              <a:t>Without the user involvement, be prepared to read reviews pointing out product shortcomings that adequate user input could have avoided.</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Conflicts among Stakeholders</a:t>
            </a:r>
            <a:endParaRPr/>
          </a:p>
        </p:txBody>
      </p:sp>
      <p:sp>
        <p:nvSpPr>
          <p:cNvPr id="139" name="Google Shape;13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Conflicts can arise among project stakeholders. </a:t>
            </a:r>
            <a:endParaRPr/>
          </a:p>
          <a:p>
            <a:pPr indent="-228600" lvl="0" marL="228600" rtl="0" algn="l">
              <a:lnSpc>
                <a:spcPct val="90000"/>
              </a:lnSpc>
              <a:spcBef>
                <a:spcPts val="1000"/>
              </a:spcBef>
              <a:spcAft>
                <a:spcPts val="0"/>
              </a:spcAft>
              <a:buClr>
                <a:schemeClr val="dk1"/>
              </a:buClr>
              <a:buSzPts val="2800"/>
              <a:buChar char="•"/>
            </a:pPr>
            <a:r>
              <a:rPr lang="en-GB"/>
              <a:t>Business requirements sometimes reflect organizational strategies or budgetary constraints that aren’t apparent to users. </a:t>
            </a:r>
            <a:endParaRPr/>
          </a:p>
          <a:p>
            <a:pPr indent="-228600" lvl="0" marL="228600" rtl="0" algn="l">
              <a:lnSpc>
                <a:spcPct val="90000"/>
              </a:lnSpc>
              <a:spcBef>
                <a:spcPts val="1000"/>
              </a:spcBef>
              <a:spcAft>
                <a:spcPts val="0"/>
              </a:spcAft>
              <a:buClr>
                <a:schemeClr val="dk1"/>
              </a:buClr>
              <a:buSzPts val="2800"/>
              <a:buChar char="•"/>
            </a:pPr>
            <a:r>
              <a:rPr lang="en-GB"/>
              <a:t>To manage such potential conflicts, try communication strategies about project objectives and constraints that can avoid debates and hard feelings.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