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0" name="Google Shape;120;p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55889bd98_0_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55889bd98_0_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g2755889bd98_0_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0" name="Google Shape;190;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7" name="Google Shape;197;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55889bd98_0_80: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g2755889bd98_0_80: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4" name="Google Shape;204;g2755889bd98_0_80: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5eae933a9_0_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5eae933a9_0_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g275eae933a9_0_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55889bd98_0_1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55889bd98_0_13: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2" name="Google Shape;222;g2755889bd98_0_13: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55889bd98_0_5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55889bd98_0_5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0" name="Google Shape;230;g2755889bd98_0_5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55889bd98_0_9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55889bd98_0_9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7" name="Google Shape;237;g2755889bd98_0_9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55889bd98_0_11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55889bd98_0_11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4" name="Google Shape;244;g2755889bd98_0_11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55889bd98_0_12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55889bd98_0_12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g2755889bd98_0_12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7" name="Google Shape;127;p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55889bd98_0_14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755889bd98_0_14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8" name="Google Shape;258;g2755889bd98_0_14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55889bd98_0_14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755889bd98_0_14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g2755889bd98_0_148: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55889bd98_0_15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755889bd98_0_15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2" name="Google Shape;272;g2755889bd98_0_15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755889bd98_0_16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755889bd98_0_16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9" name="Google Shape;279;g2755889bd98_0_16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55889bd98_0_179: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55889bd98_0_179: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8" name="Google Shape;288;g2755889bd98_0_179: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55889bd98_0_20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55889bd98_0_20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0" name="Google Shape;300;g2755889bd98_0_20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55889bd98_0_21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55889bd98_0_21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2" name="Google Shape;312;g2755889bd98_0_216: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5eae933a9_0_87: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g275eae933a9_0_87: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4" name="Google Shape;324;g275eae933a9_0_87: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1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1" name="Google Shape;331;p1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1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1" name="Google Shape;351;p1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5eae933a9_0_69: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g275eae933a9_0_6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4" name="Google Shape;134;g275eae933a9_0_69: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1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8" name="Google Shape;358;p1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5: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5" name="Google Shape;365;p1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1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2" name="Google Shape;372;p1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8" name="Google Shape;378;p2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1" name="Google Shape;141;p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8" name="Google Shape;148;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5" name="Google Shape;155;p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62" name="Google Shape;162;p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55889bd98_0_6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55889bd98_0_6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g2755889bd98_0_6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5" name="Google Shape;175;p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0" name="Shape 70"/>
        <p:cNvGrpSpPr/>
        <p:nvPr/>
      </p:nvGrpSpPr>
      <p:grpSpPr>
        <a:xfrm>
          <a:off x="0" y="0"/>
          <a:ext cx="0" cy="0"/>
          <a:chOff x="0" y="0"/>
          <a:chExt cx="0" cy="0"/>
        </a:xfrm>
      </p:grpSpPr>
      <p:sp>
        <p:nvSpPr>
          <p:cNvPr id="71" name="Google Shape;71;p1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3" name="Shape 73"/>
        <p:cNvGrpSpPr/>
        <p:nvPr/>
      </p:nvGrpSpPr>
      <p:grpSpPr>
        <a:xfrm>
          <a:off x="0" y="0"/>
          <a:ext cx="0" cy="0"/>
          <a:chOff x="0" y="0"/>
          <a:chExt cx="0" cy="0"/>
        </a:xfrm>
      </p:grpSpPr>
      <p:sp>
        <p:nvSpPr>
          <p:cNvPr id="74" name="Google Shape;74;p1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8"/>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2" name="Shape 82"/>
        <p:cNvGrpSpPr/>
        <p:nvPr/>
      </p:nvGrpSpPr>
      <p:grpSpPr>
        <a:xfrm>
          <a:off x="0" y="0"/>
          <a:ext cx="0" cy="0"/>
          <a:chOff x="0" y="0"/>
          <a:chExt cx="0" cy="0"/>
        </a:xfrm>
      </p:grpSpPr>
      <p:sp>
        <p:nvSpPr>
          <p:cNvPr id="83" name="Google Shape;83;p20"/>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2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2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2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2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4"/>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3" name="Shape 103"/>
        <p:cNvGrpSpPr/>
        <p:nvPr/>
      </p:nvGrpSpPr>
      <p:grpSpPr>
        <a:xfrm>
          <a:off x="0" y="0"/>
          <a:ext cx="0" cy="0"/>
          <a:chOff x="0" y="0"/>
          <a:chExt cx="0" cy="0"/>
        </a:xfrm>
      </p:grpSpPr>
      <p:sp>
        <p:nvSpPr>
          <p:cNvPr id="104" name="Google Shape;104;p2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9" name="Shape 109"/>
        <p:cNvGrpSpPr/>
        <p:nvPr/>
      </p:nvGrpSpPr>
      <p:grpSpPr>
        <a:xfrm>
          <a:off x="0" y="0"/>
          <a:ext cx="0" cy="0"/>
          <a:chOff x="0" y="0"/>
          <a:chExt cx="0" cy="0"/>
        </a:xfrm>
      </p:grpSpPr>
      <p:sp>
        <p:nvSpPr>
          <p:cNvPr id="110" name="Google Shape;110;p2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Google Shape;65;p1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6" name="Google Shape;66;p1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youtu.be/xLRMkjwzJe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www.latimes.com/archives/la-xpm-1999-oct-01-mn-17288-story.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Software Requirements Engineering</a:t>
            </a:r>
            <a:endParaRPr b="0" i="0" sz="6000" u="none" cap="none" strike="noStrike">
              <a:solidFill>
                <a:srgbClr val="000000"/>
              </a:solidFill>
              <a:latin typeface="Calibri"/>
              <a:ea typeface="Calibri"/>
              <a:cs typeface="Calibri"/>
              <a:sym typeface="Calibri"/>
            </a:endParaRPr>
          </a:p>
        </p:txBody>
      </p:sp>
      <p:sp>
        <p:nvSpPr>
          <p:cNvPr id="123" name="Google Shape;123;p27"/>
          <p:cNvSpPr txBox="1"/>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Calibri"/>
                <a:ea typeface="Calibri"/>
                <a:cs typeface="Calibri"/>
                <a:sym typeface="Calibri"/>
              </a:rPr>
              <a:t>Lecture 1</a:t>
            </a:r>
            <a:endParaRPr b="0" i="0" sz="2400" u="none" cap="none" strike="noStrike">
              <a:solidFill>
                <a:srgbClr val="000000"/>
              </a:solidFill>
              <a:latin typeface="Calibri"/>
              <a:ea typeface="Calibri"/>
              <a:cs typeface="Calibri"/>
              <a:sym typeface="Calibri"/>
            </a:endParaRPr>
          </a:p>
          <a:p>
            <a:pPr indent="0" lvl="0" marL="0" marR="0" rtl="0" algn="r">
              <a:lnSpc>
                <a:spcPct val="90000"/>
              </a:lnSpc>
              <a:spcBef>
                <a:spcPts val="0"/>
              </a:spcBef>
              <a:spcAft>
                <a:spcPts val="0"/>
              </a:spcAft>
              <a:buNone/>
            </a:pPr>
            <a:r>
              <a:rPr lang="en-US" sz="2400">
                <a:latin typeface="Calibri"/>
                <a:ea typeface="Calibri"/>
                <a:cs typeface="Calibri"/>
                <a:sym typeface="Calibri"/>
              </a:rPr>
              <a:t>Sara Rehmat</a:t>
            </a:r>
            <a:endParaRPr sz="2400">
              <a:latin typeface="Calibri"/>
              <a:ea typeface="Calibri"/>
              <a:cs typeface="Calibri"/>
              <a:sym typeface="Calibri"/>
            </a:endParaRPr>
          </a:p>
          <a:p>
            <a:pPr indent="0" lvl="0" marL="0" marR="0" rtl="0" algn="r">
              <a:lnSpc>
                <a:spcPct val="90000"/>
              </a:lnSpc>
              <a:spcBef>
                <a:spcPts val="0"/>
              </a:spcBef>
              <a:spcAft>
                <a:spcPts val="0"/>
              </a:spcAft>
              <a:buNone/>
            </a:pPr>
            <a:r>
              <a:rPr lang="en-US" sz="2400">
                <a:latin typeface="Calibri"/>
                <a:ea typeface="Calibri"/>
                <a:cs typeface="Calibri"/>
                <a:sym typeface="Calibri"/>
              </a:rPr>
              <a:t>Lecturer, CS Department</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838080" y="365040"/>
            <a:ext cx="10515300" cy="1325100"/>
          </a:xfrm>
          <a:prstGeom prst="rect">
            <a:avLst/>
          </a:prstGeom>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Font typeface="Arial"/>
              <a:buNone/>
            </a:pPr>
            <a:r>
              <a:rPr lang="en-US" sz="4400">
                <a:latin typeface="Calibri"/>
                <a:ea typeface="Calibri"/>
                <a:cs typeface="Calibri"/>
                <a:sym typeface="Calibri"/>
              </a:rPr>
              <a:t>Purpose of Software Engineering</a:t>
            </a:r>
            <a:endParaRPr sz="4400">
              <a:latin typeface="Calibri"/>
              <a:ea typeface="Calibri"/>
              <a:cs typeface="Calibri"/>
              <a:sym typeface="Calibri"/>
            </a:endParaRPr>
          </a:p>
        </p:txBody>
      </p:sp>
      <p:sp>
        <p:nvSpPr>
          <p:cNvPr id="186" name="Google Shape;186;p36"/>
          <p:cNvSpPr txBox="1"/>
          <p:nvPr>
            <p:ph idx="1" type="subTitle"/>
          </p:nvPr>
        </p:nvSpPr>
        <p:spPr>
          <a:xfrm>
            <a:off x="838080" y="1825560"/>
            <a:ext cx="10515300" cy="4350900"/>
          </a:xfrm>
          <a:prstGeom prst="rect">
            <a:avLst/>
          </a:prstGeom>
        </p:spPr>
        <p:txBody>
          <a:bodyPr anchorCtr="0" anchor="ctr" bIns="0" lIns="0" spcFirstLastPara="1" rIns="0" wrap="square" tIns="0">
            <a:noAutofit/>
          </a:bodyPr>
          <a:lstStyle/>
          <a:p>
            <a:pPr indent="-228240" lvl="0" marL="228600" marR="0" rtl="0" algn="l">
              <a:lnSpc>
                <a:spcPct val="90000"/>
              </a:lnSpc>
              <a:spcBef>
                <a:spcPts val="0"/>
              </a:spcBef>
              <a:spcAft>
                <a:spcPts val="0"/>
              </a:spcAft>
              <a:buSzPts val="2800"/>
              <a:buChar char="•"/>
            </a:pPr>
            <a:r>
              <a:rPr lang="en-US" sz="2800">
                <a:latin typeface="Calibri"/>
                <a:ea typeface="Calibri"/>
                <a:cs typeface="Calibri"/>
                <a:sym typeface="Calibri"/>
              </a:rPr>
              <a:t>The right product </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Done right</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Char char="•"/>
            </a:pPr>
            <a:r>
              <a:rPr lang="en-US" sz="2800">
                <a:latin typeface="Calibri"/>
                <a:ea typeface="Calibri"/>
                <a:cs typeface="Calibri"/>
                <a:sym typeface="Calibri"/>
              </a:rPr>
              <a:t>Managed right</a:t>
            </a:r>
            <a:endParaRPr sz="2800">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Char char="•"/>
            </a:pPr>
            <a:r>
              <a:rPr lang="en-US" sz="2800">
                <a:latin typeface="Calibri"/>
                <a:ea typeface="Calibri"/>
                <a:cs typeface="Calibri"/>
                <a:sym typeface="Calibri"/>
              </a:rPr>
              <a:t>To achieve done right and managed right, software development must start with a quality set of software requirements, which are later planned, designed, implemented, and tested.</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latin typeface="Calibri"/>
                <a:ea typeface="Calibri"/>
                <a:cs typeface="Calibri"/>
                <a:sym typeface="Calibri"/>
              </a:rPr>
              <a:t>Software Requirement Engineering</a:t>
            </a:r>
            <a:endParaRPr b="0" i="0" sz="4400" u="none" cap="none" strike="noStrike">
              <a:solidFill>
                <a:srgbClr val="000000"/>
              </a:solidFill>
              <a:latin typeface="Calibri"/>
              <a:ea typeface="Calibri"/>
              <a:cs typeface="Calibri"/>
              <a:sym typeface="Calibri"/>
            </a:endParaRPr>
          </a:p>
        </p:txBody>
      </p:sp>
      <p:sp>
        <p:nvSpPr>
          <p:cNvPr id="193" name="Google Shape;193;p37"/>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Software Requirement Engineering is the 1</a:t>
            </a:r>
            <a:r>
              <a:rPr b="0" baseline="30000" i="0" lang="en-US" sz="2800" u="none" cap="none" strike="noStrike">
                <a:solidFill>
                  <a:srgbClr val="000000"/>
                </a:solidFill>
                <a:latin typeface="Calibri"/>
                <a:ea typeface="Calibri"/>
                <a:cs typeface="Calibri"/>
                <a:sym typeface="Calibri"/>
              </a:rPr>
              <a:t>st</a:t>
            </a:r>
            <a:r>
              <a:rPr b="0" i="0" lang="en-US" sz="2800" u="none" cap="none" strike="noStrike">
                <a:solidFill>
                  <a:srgbClr val="000000"/>
                </a:solidFill>
                <a:latin typeface="Calibri"/>
                <a:ea typeface="Calibri"/>
                <a:cs typeface="Calibri"/>
                <a:sym typeface="Calibri"/>
              </a:rPr>
              <a:t> step in Software Engineering Process</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Software Requirements Engineer is the face to the customer and the liaison between the customer and the developers and the rest of the software development team.</a:t>
            </a:r>
            <a:endParaRPr b="0" i="0" sz="2800" u="none" cap="none" strike="noStrike">
              <a:solidFill>
                <a:srgbClr val="000000"/>
              </a:solidFill>
              <a:latin typeface="Calibri"/>
              <a:ea typeface="Calibri"/>
              <a:cs typeface="Calibri"/>
              <a:sym typeface="Calibri"/>
            </a:endParaRPr>
          </a:p>
          <a:p>
            <a:pPr indent="0" lvl="0" marL="457200" marR="0" rtl="0" algn="l">
              <a:lnSpc>
                <a:spcPct val="90000"/>
              </a:lnSpc>
              <a:spcBef>
                <a:spcPts val="1001"/>
              </a:spcBef>
              <a:spcAft>
                <a:spcPts val="0"/>
              </a:spcAft>
              <a:buNone/>
            </a:pPr>
            <a:r>
              <a:t/>
            </a:r>
            <a:endParaRPr sz="2800">
              <a:latin typeface="Calibri"/>
              <a:ea typeface="Calibri"/>
              <a:cs typeface="Calibri"/>
              <a:sym typeface="Calibri"/>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What is Software Requirement Engineering?</a:t>
            </a:r>
            <a:endParaRPr b="0" sz="4400" strike="noStrike">
              <a:solidFill>
                <a:srgbClr val="000000"/>
              </a:solidFill>
              <a:latin typeface="Calibri"/>
              <a:ea typeface="Calibri"/>
              <a:cs typeface="Calibri"/>
              <a:sym typeface="Calibri"/>
            </a:endParaRPr>
          </a:p>
        </p:txBody>
      </p:sp>
      <p:sp>
        <p:nvSpPr>
          <p:cNvPr id="200" name="Google Shape;200;p38"/>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process of finding out, analyzing, documenting, checking and managing the requirements for the Software Systems is called requirements engineering (RE).</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Finding out -&gt; Elicitation</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Analyzing -&gt; Analysis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Documenting-&gt; Specification</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Checking-&gt; Validation</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Managing-&gt; Management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Wh</a:t>
            </a:r>
            <a:r>
              <a:rPr lang="en-US" sz="4400">
                <a:latin typeface="Calibri"/>
                <a:ea typeface="Calibri"/>
                <a:cs typeface="Calibri"/>
                <a:sym typeface="Calibri"/>
              </a:rPr>
              <a:t>y the term Engineering?</a:t>
            </a:r>
            <a:endParaRPr b="0" sz="4400" strike="noStrike">
              <a:solidFill>
                <a:srgbClr val="000000"/>
              </a:solidFill>
              <a:latin typeface="Calibri"/>
              <a:ea typeface="Calibri"/>
              <a:cs typeface="Calibri"/>
              <a:sym typeface="Calibri"/>
            </a:endParaRPr>
          </a:p>
        </p:txBody>
      </p:sp>
      <p:sp>
        <p:nvSpPr>
          <p:cNvPr id="207" name="Google Shape;207;p39"/>
          <p:cNvSpPr txBox="1"/>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0"/>
          <p:cNvPicPr preferRelativeResize="0"/>
          <p:nvPr/>
        </p:nvPicPr>
        <p:blipFill rotWithShape="1">
          <a:blip r:embed="rId3">
            <a:alphaModFix/>
          </a:blip>
          <a:srcRect b="0" l="0" r="83669" t="0"/>
          <a:stretch/>
        </p:blipFill>
        <p:spPr>
          <a:xfrm>
            <a:off x="296275" y="1647825"/>
            <a:ext cx="1854174" cy="3562350"/>
          </a:xfrm>
          <a:prstGeom prst="rect">
            <a:avLst/>
          </a:prstGeom>
          <a:noFill/>
          <a:ln>
            <a:noFill/>
          </a:ln>
        </p:spPr>
      </p:pic>
      <p:pic>
        <p:nvPicPr>
          <p:cNvPr id="214" name="Google Shape;214;p40"/>
          <p:cNvPicPr preferRelativeResize="0"/>
          <p:nvPr/>
        </p:nvPicPr>
        <p:blipFill rotWithShape="1">
          <a:blip r:embed="rId3">
            <a:alphaModFix/>
          </a:blip>
          <a:srcRect b="0" l="16784" r="67097" t="0"/>
          <a:stretch/>
        </p:blipFill>
        <p:spPr>
          <a:xfrm>
            <a:off x="2202000" y="1647825"/>
            <a:ext cx="1830075" cy="3562350"/>
          </a:xfrm>
          <a:prstGeom prst="rect">
            <a:avLst/>
          </a:prstGeom>
          <a:noFill/>
          <a:ln>
            <a:noFill/>
          </a:ln>
        </p:spPr>
      </p:pic>
      <p:pic>
        <p:nvPicPr>
          <p:cNvPr id="215" name="Google Shape;215;p40"/>
          <p:cNvPicPr preferRelativeResize="0"/>
          <p:nvPr/>
        </p:nvPicPr>
        <p:blipFill rotWithShape="1">
          <a:blip r:embed="rId3">
            <a:alphaModFix/>
          </a:blip>
          <a:srcRect b="0" l="33355" r="50071" t="0"/>
          <a:stretch/>
        </p:blipFill>
        <p:spPr>
          <a:xfrm>
            <a:off x="4083650" y="1647825"/>
            <a:ext cx="1881626" cy="3562350"/>
          </a:xfrm>
          <a:prstGeom prst="rect">
            <a:avLst/>
          </a:prstGeom>
          <a:noFill/>
          <a:ln>
            <a:noFill/>
          </a:ln>
        </p:spPr>
      </p:pic>
      <p:pic>
        <p:nvPicPr>
          <p:cNvPr id="216" name="Google Shape;216;p40"/>
          <p:cNvPicPr preferRelativeResize="0"/>
          <p:nvPr/>
        </p:nvPicPr>
        <p:blipFill rotWithShape="1">
          <a:blip r:embed="rId3">
            <a:alphaModFix/>
          </a:blip>
          <a:srcRect b="0" l="50156" r="33043" t="0"/>
          <a:stretch/>
        </p:blipFill>
        <p:spPr>
          <a:xfrm>
            <a:off x="5991050" y="1647825"/>
            <a:ext cx="1907426" cy="3562350"/>
          </a:xfrm>
          <a:prstGeom prst="rect">
            <a:avLst/>
          </a:prstGeom>
          <a:noFill/>
          <a:ln>
            <a:noFill/>
          </a:ln>
        </p:spPr>
      </p:pic>
      <p:pic>
        <p:nvPicPr>
          <p:cNvPr id="217" name="Google Shape;217;p40"/>
          <p:cNvPicPr preferRelativeResize="0"/>
          <p:nvPr/>
        </p:nvPicPr>
        <p:blipFill rotWithShape="1">
          <a:blip r:embed="rId3">
            <a:alphaModFix/>
          </a:blip>
          <a:srcRect b="0" l="66503" r="16469" t="0"/>
          <a:stretch/>
        </p:blipFill>
        <p:spPr>
          <a:xfrm>
            <a:off x="7846925" y="1647825"/>
            <a:ext cx="1933174" cy="3562350"/>
          </a:xfrm>
          <a:prstGeom prst="rect">
            <a:avLst/>
          </a:prstGeom>
          <a:noFill/>
          <a:ln>
            <a:noFill/>
          </a:ln>
        </p:spPr>
      </p:pic>
      <p:pic>
        <p:nvPicPr>
          <p:cNvPr id="218" name="Google Shape;218;p40"/>
          <p:cNvPicPr preferRelativeResize="0"/>
          <p:nvPr/>
        </p:nvPicPr>
        <p:blipFill rotWithShape="1">
          <a:blip r:embed="rId3">
            <a:alphaModFix/>
          </a:blip>
          <a:srcRect b="0" l="83529" r="0" t="0"/>
          <a:stretch/>
        </p:blipFill>
        <p:spPr>
          <a:xfrm>
            <a:off x="9857450" y="1647825"/>
            <a:ext cx="1869974" cy="356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838080" y="36504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latin typeface="Calibri"/>
                <a:ea typeface="Calibri"/>
                <a:cs typeface="Calibri"/>
                <a:sym typeface="Calibri"/>
              </a:rPr>
              <a:t>Problems with requirements: Ambiguity in Natural Language</a:t>
            </a:r>
            <a:endParaRPr sz="4400">
              <a:latin typeface="Calibri"/>
              <a:ea typeface="Calibri"/>
              <a:cs typeface="Calibri"/>
              <a:sym typeface="Calibri"/>
            </a:endParaRPr>
          </a:p>
        </p:txBody>
      </p:sp>
      <p:sp>
        <p:nvSpPr>
          <p:cNvPr id="225" name="Google Shape;225;p41"/>
          <p:cNvSpPr txBox="1"/>
          <p:nvPr>
            <p:ph idx="1" type="subTitle"/>
          </p:nvPr>
        </p:nvSpPr>
        <p:spPr>
          <a:xfrm>
            <a:off x="838080" y="1825560"/>
            <a:ext cx="10515300" cy="4350900"/>
          </a:xfrm>
          <a:prstGeom prst="rect">
            <a:avLst/>
          </a:prstGeom>
        </p:spPr>
        <p:txBody>
          <a:bodyPr anchorCtr="0" anchor="ctr" bIns="0" lIns="0" spcFirstLastPara="1" rIns="0" wrap="square" tIns="0">
            <a:noAutofit/>
          </a:bodyPr>
          <a:lstStyle/>
          <a:p>
            <a:pPr indent="-228240" lvl="0" marL="228600" marR="0" rtl="0" algn="l">
              <a:lnSpc>
                <a:spcPct val="90000"/>
              </a:lnSpc>
              <a:spcBef>
                <a:spcPts val="0"/>
              </a:spcBef>
              <a:spcAft>
                <a:spcPts val="0"/>
              </a:spcAft>
              <a:buSzPts val="2800"/>
              <a:buChar char="•"/>
            </a:pPr>
            <a:r>
              <a:rPr lang="en-US" sz="2800">
                <a:latin typeface="Calibri"/>
                <a:ea typeface="Calibri"/>
                <a:cs typeface="Calibri"/>
                <a:sym typeface="Calibri"/>
              </a:rPr>
              <a:t>“She saw the man with the telescope.”</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Char char="○"/>
            </a:pPr>
            <a:r>
              <a:rPr lang="en-US" sz="2800">
                <a:latin typeface="Calibri"/>
                <a:ea typeface="Calibri"/>
                <a:cs typeface="Calibri"/>
                <a:sym typeface="Calibri"/>
              </a:rPr>
              <a:t>Is she using the telescope or did she see the man with a telescope?</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Char char="•"/>
            </a:pPr>
            <a:r>
              <a:rPr lang="en-US" sz="2800">
                <a:latin typeface="Calibri"/>
                <a:ea typeface="Calibri"/>
                <a:cs typeface="Calibri"/>
                <a:sym typeface="Calibri"/>
              </a:rPr>
              <a:t>"Visiting relatives can be boring." </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Char char="○"/>
            </a:pPr>
            <a:r>
              <a:rPr lang="en-US" sz="2800">
                <a:latin typeface="Calibri"/>
                <a:ea typeface="Calibri"/>
                <a:cs typeface="Calibri"/>
                <a:sym typeface="Calibri"/>
              </a:rPr>
              <a:t>Are the relatives visiting or being visited?</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Char char="•"/>
            </a:pPr>
            <a:r>
              <a:rPr lang="en-US" sz="2800">
                <a:latin typeface="Calibri"/>
                <a:ea typeface="Calibri"/>
                <a:cs typeface="Calibri"/>
                <a:sym typeface="Calibri"/>
              </a:rPr>
              <a:t>"I saw her duck." </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Char char="○"/>
            </a:pPr>
            <a:r>
              <a:rPr lang="en-US" sz="2800">
                <a:latin typeface="Calibri"/>
                <a:ea typeface="Calibri"/>
                <a:cs typeface="Calibri"/>
                <a:sym typeface="Calibri"/>
              </a:rPr>
              <a:t>Did she duck down or did she have a pet duck?</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Char char="•"/>
            </a:pPr>
            <a:r>
              <a:rPr lang="en-US" sz="2800">
                <a:latin typeface="Calibri"/>
                <a:ea typeface="Calibri"/>
                <a:cs typeface="Calibri"/>
                <a:sym typeface="Calibri"/>
              </a:rPr>
              <a:t>"Time flies like an arrow; fruit flies like a banana."</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Char char="○"/>
            </a:pPr>
            <a:r>
              <a:rPr lang="en-US" sz="2800">
                <a:latin typeface="Calibri"/>
                <a:ea typeface="Calibri"/>
                <a:cs typeface="Calibri"/>
                <a:sym typeface="Calibri"/>
              </a:rPr>
              <a:t> Is "flies" a verb or a noun in each case?</a:t>
            </a:r>
            <a:endParaRPr sz="2800">
              <a:latin typeface="Calibri"/>
              <a:ea typeface="Calibri"/>
              <a:cs typeface="Calibri"/>
              <a:sym typeface="Calibri"/>
            </a:endParaRPr>
          </a:p>
        </p:txBody>
      </p:sp>
      <p:sp>
        <p:nvSpPr>
          <p:cNvPr id="226" name="Google Shape;226;p4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838075" y="116475"/>
            <a:ext cx="10515300" cy="1709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a:t>
            </a:r>
            <a:endParaRPr sz="4400">
              <a:latin typeface="Calibri"/>
              <a:ea typeface="Calibri"/>
              <a:cs typeface="Calibri"/>
              <a:sym typeface="Calibri"/>
            </a:endParaRPr>
          </a:p>
        </p:txBody>
      </p:sp>
      <p:sp>
        <p:nvSpPr>
          <p:cNvPr id="233" name="Google Shape;233;p42"/>
          <p:cNvSpPr txBox="1"/>
          <p:nvPr>
            <p:ph idx="1" type="subTitle"/>
          </p:nvPr>
        </p:nvSpPr>
        <p:spPr>
          <a:xfrm>
            <a:off x="838080" y="1825560"/>
            <a:ext cx="10515300" cy="4350900"/>
          </a:xfrm>
          <a:prstGeom prst="rect">
            <a:avLst/>
          </a:prstGeom>
        </p:spPr>
        <p:txBody>
          <a:bodyPr anchorCtr="0" anchor="ctr" bIns="0" lIns="0" spcFirstLastPara="1" rIns="0" wrap="square" tIns="0">
            <a:noAutofit/>
          </a:bodyPr>
          <a:lstStyle/>
          <a:p>
            <a:pPr indent="-228240" lvl="0" marL="228600" marR="0" rtl="0" algn="l">
              <a:lnSpc>
                <a:spcPct val="90000"/>
              </a:lnSpc>
              <a:spcBef>
                <a:spcPts val="0"/>
              </a:spcBef>
              <a:spcAft>
                <a:spcPts val="0"/>
              </a:spcAft>
              <a:buSzPts val="2800"/>
              <a:buChar char="•"/>
            </a:pPr>
            <a:r>
              <a:rPr lang="en-US" sz="2800" u="sng">
                <a:solidFill>
                  <a:schemeClr val="hlink"/>
                </a:solidFill>
                <a:latin typeface="Calibri"/>
                <a:ea typeface="Calibri"/>
                <a:cs typeface="Calibri"/>
                <a:sym typeface="Calibri"/>
                <a:hlinkClick r:id="rId3"/>
              </a:rPr>
              <a:t>https://youtu.be/xLRMkjwzJeI</a:t>
            </a:r>
            <a:endParaRPr sz="2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latin typeface="Calibri"/>
                <a:ea typeface="Calibri"/>
                <a:cs typeface="Calibri"/>
                <a:sym typeface="Calibri"/>
              </a:rPr>
              <a:t>Problems with requirements: Inconsistency</a:t>
            </a:r>
            <a:endParaRPr sz="4400">
              <a:latin typeface="Calibri"/>
              <a:ea typeface="Calibri"/>
              <a:cs typeface="Calibri"/>
              <a:sym typeface="Calibri"/>
            </a:endParaRPr>
          </a:p>
        </p:txBody>
      </p:sp>
      <p:sp>
        <p:nvSpPr>
          <p:cNvPr id="240" name="Google Shape;240;p43"/>
          <p:cNvSpPr txBox="1"/>
          <p:nvPr>
            <p:ph idx="1" type="subTitle"/>
          </p:nvPr>
        </p:nvSpPr>
        <p:spPr>
          <a:xfrm>
            <a:off x="838075" y="1171548"/>
            <a:ext cx="10515300" cy="5004900"/>
          </a:xfrm>
          <a:prstGeom prst="rect">
            <a:avLst/>
          </a:prstGeom>
        </p:spPr>
        <p:txBody>
          <a:bodyPr anchorCtr="0" anchor="ctr" bIns="0" lIns="0" spcFirstLastPara="1" rIns="0" wrap="square" tIns="0">
            <a:noAutofit/>
          </a:bodyPr>
          <a:lstStyle/>
          <a:p>
            <a:pPr indent="-406400" lvl="0" marL="457200" marR="0" rtl="0" algn="l">
              <a:lnSpc>
                <a:spcPct val="90000"/>
              </a:lnSpc>
              <a:spcBef>
                <a:spcPts val="0"/>
              </a:spcBef>
              <a:spcAft>
                <a:spcPts val="0"/>
              </a:spcAft>
              <a:buSzPts val="2800"/>
              <a:buFont typeface="Calibri"/>
              <a:buChar char="●"/>
            </a:pPr>
            <a:r>
              <a:rPr b="1" lang="en-US" sz="2800">
                <a:latin typeface="Calibri"/>
                <a:ea typeface="Calibri"/>
                <a:cs typeface="Calibri"/>
                <a:sym typeface="Calibri"/>
              </a:rPr>
              <a:t>Speed vs. Accuracy in Financial Software:</a:t>
            </a:r>
            <a:endParaRPr b="1"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A: "The financial software needs to process transactions as quickly as possible."</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B: "Accuracy is crucial in financial calculations. We can't compromise on that."</a:t>
            </a:r>
            <a:endParaRPr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b="1" lang="en-US" sz="2800">
                <a:latin typeface="Calibri"/>
                <a:ea typeface="Calibri"/>
                <a:cs typeface="Calibri"/>
                <a:sym typeface="Calibri"/>
              </a:rPr>
              <a:t>User Privacy vs. Personalization in E-commerce:</a:t>
            </a:r>
            <a:endParaRPr b="1"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A: "We should collect user data to personalize product recommendations."</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B: "We need to respect user privacy and limit data collection."</a:t>
            </a:r>
            <a:endParaRPr sz="2800">
              <a:latin typeface="Calibri"/>
              <a:ea typeface="Calibri"/>
              <a:cs typeface="Calibri"/>
              <a:sym typeface="Calibri"/>
            </a:endParaRPr>
          </a:p>
          <a:p>
            <a:pPr indent="0" lvl="0" marL="0" marR="0" rtl="0" algn="l">
              <a:lnSpc>
                <a:spcPct val="90000"/>
              </a:lnSpc>
              <a:spcBef>
                <a:spcPts val="0"/>
              </a:spcBef>
              <a:spcAft>
                <a:spcPts val="0"/>
              </a:spcAft>
              <a:buNone/>
            </a:pPr>
            <a:r>
              <a:t/>
            </a:r>
            <a:endParaRPr sz="2800">
              <a:latin typeface="Calibri"/>
              <a:ea typeface="Calibri"/>
              <a:cs typeface="Calibri"/>
              <a:sym typeface="Calibri"/>
            </a:endParaRPr>
          </a:p>
          <a:p>
            <a:pPr indent="0" lvl="0" marL="0" marR="0" rtl="0" algn="l">
              <a:lnSpc>
                <a:spcPct val="90000"/>
              </a:lnSpc>
              <a:spcBef>
                <a:spcPts val="0"/>
              </a:spcBef>
              <a:spcAft>
                <a:spcPts val="0"/>
              </a:spcAft>
              <a:buNone/>
            </a:pPr>
            <a:r>
              <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4400">
                <a:solidFill>
                  <a:schemeClr val="dk1"/>
                </a:solidFill>
                <a:latin typeface="Calibri"/>
                <a:ea typeface="Calibri"/>
                <a:cs typeface="Calibri"/>
                <a:sym typeface="Calibri"/>
              </a:rPr>
              <a:t>Problems with requirements: Inconsistency</a:t>
            </a:r>
            <a:endParaRPr sz="4400">
              <a:latin typeface="Calibri"/>
              <a:ea typeface="Calibri"/>
              <a:cs typeface="Calibri"/>
              <a:sym typeface="Calibri"/>
            </a:endParaRPr>
          </a:p>
        </p:txBody>
      </p:sp>
      <p:sp>
        <p:nvSpPr>
          <p:cNvPr id="247" name="Google Shape;247;p44"/>
          <p:cNvSpPr txBox="1"/>
          <p:nvPr>
            <p:ph idx="1" type="subTitle"/>
          </p:nvPr>
        </p:nvSpPr>
        <p:spPr>
          <a:xfrm>
            <a:off x="838075" y="1171548"/>
            <a:ext cx="10515300" cy="5004900"/>
          </a:xfrm>
          <a:prstGeom prst="rect">
            <a:avLst/>
          </a:prstGeom>
        </p:spPr>
        <p:txBody>
          <a:bodyPr anchorCtr="0" anchor="ctr" bIns="0" lIns="0" spcFirstLastPara="1" rIns="0" wrap="square" tIns="0">
            <a:noAutofit/>
          </a:bodyPr>
          <a:lstStyle/>
          <a:p>
            <a:pPr indent="-406400" lvl="0" marL="457200" marR="0" rtl="0" algn="l">
              <a:lnSpc>
                <a:spcPct val="90000"/>
              </a:lnSpc>
              <a:spcBef>
                <a:spcPts val="0"/>
              </a:spcBef>
              <a:spcAft>
                <a:spcPts val="0"/>
              </a:spcAft>
              <a:buSzPts val="2800"/>
              <a:buFont typeface="Calibri"/>
              <a:buChar char="●"/>
            </a:pPr>
            <a:r>
              <a:rPr b="1" lang="en-US" sz="2800">
                <a:latin typeface="Calibri"/>
                <a:ea typeface="Calibri"/>
                <a:cs typeface="Calibri"/>
                <a:sym typeface="Calibri"/>
              </a:rPr>
              <a:t>Cost vs. Features in Mobile App Development:</a:t>
            </a:r>
            <a:endParaRPr b="1"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A: "We want to include all possible features in the app."</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B: "We have a tight budget and need to prioritize cost efficiency."</a:t>
            </a:r>
            <a:endParaRPr sz="2800">
              <a:latin typeface="Calibri"/>
              <a:ea typeface="Calibri"/>
              <a:cs typeface="Calibri"/>
              <a:sym typeface="Calibri"/>
            </a:endParaRPr>
          </a:p>
          <a:p>
            <a:pPr indent="0" lvl="0" marL="457200" marR="0" rtl="0" algn="l">
              <a:lnSpc>
                <a:spcPct val="90000"/>
              </a:lnSpc>
              <a:spcBef>
                <a:spcPts val="0"/>
              </a:spcBef>
              <a:spcAft>
                <a:spcPts val="0"/>
              </a:spcAft>
              <a:buNone/>
            </a:pPr>
            <a:r>
              <a:t/>
            </a:r>
            <a:endParaRPr b="1"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b="1" lang="en-US" sz="2800">
                <a:latin typeface="Calibri"/>
                <a:ea typeface="Calibri"/>
                <a:cs typeface="Calibri"/>
                <a:sym typeface="Calibri"/>
              </a:rPr>
              <a:t>Security vs. Usability in Healthcare Software:</a:t>
            </a:r>
            <a:endParaRPr b="1"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A: "Access to patient records should be quick and easy for healthcare providers."</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Stakeholder B: "Patient data security is paramount. We need strict access controls."</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Gold Plating</a:t>
            </a:r>
            <a:endParaRPr sz="4400">
              <a:latin typeface="Calibri"/>
              <a:ea typeface="Calibri"/>
              <a:cs typeface="Calibri"/>
              <a:sym typeface="Calibri"/>
            </a:endParaRPr>
          </a:p>
        </p:txBody>
      </p:sp>
      <p:sp>
        <p:nvSpPr>
          <p:cNvPr id="254" name="Google Shape;254;p45"/>
          <p:cNvSpPr txBox="1"/>
          <p:nvPr>
            <p:ph idx="1" type="subTitle"/>
          </p:nvPr>
        </p:nvSpPr>
        <p:spPr>
          <a:xfrm>
            <a:off x="838075" y="1171548"/>
            <a:ext cx="10515300" cy="5004900"/>
          </a:xfrm>
          <a:prstGeom prst="rect">
            <a:avLst/>
          </a:prstGeom>
        </p:spPr>
        <p:txBody>
          <a:bodyPr anchorCtr="0" anchor="ctr" bIns="0" lIns="0" spcFirstLastPara="1" rIns="0" wrap="square" tIns="0">
            <a:noAutofit/>
          </a:bodyPr>
          <a:lstStyle/>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Gold plating in software requirements refers to the practice of adding extra features, functionalities, or enhancements to a project that were not originally specified or requested by the client or stakeholders.</a:t>
            </a:r>
            <a:endParaRPr sz="2800">
              <a:latin typeface="Calibri"/>
              <a:ea typeface="Calibri"/>
              <a:cs typeface="Calibri"/>
              <a:sym typeface="Calibri"/>
            </a:endParaRPr>
          </a:p>
          <a:p>
            <a:pPr indent="0" lvl="0" marL="457200" marR="0" rtl="0" algn="l">
              <a:lnSpc>
                <a:spcPct val="90000"/>
              </a:lnSpc>
              <a:spcBef>
                <a:spcPts val="0"/>
              </a:spcBef>
              <a:spcAft>
                <a:spcPts val="0"/>
              </a:spcAft>
              <a:buClr>
                <a:schemeClr val="dk1"/>
              </a:buClr>
              <a:buSzPts val="1100"/>
              <a:buFont typeface="Arial"/>
              <a:buNone/>
            </a:pPr>
            <a:r>
              <a:t/>
            </a:r>
            <a:endParaRPr sz="2800">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latin typeface="Calibri"/>
                <a:ea typeface="Calibri"/>
                <a:cs typeface="Calibri"/>
                <a:sym typeface="Calibri"/>
              </a:rPr>
              <a:t>To be covered today</a:t>
            </a:r>
            <a:endParaRPr b="0" i="0" sz="4400" u="none" cap="none" strike="noStrike">
              <a:solidFill>
                <a:srgbClr val="000000"/>
              </a:solidFill>
              <a:latin typeface="Calibri"/>
              <a:ea typeface="Calibri"/>
              <a:cs typeface="Calibri"/>
              <a:sym typeface="Calibri"/>
            </a:endParaRPr>
          </a:p>
        </p:txBody>
      </p:sp>
      <p:sp>
        <p:nvSpPr>
          <p:cNvPr id="130" name="Google Shape;130;p28"/>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406400" lvl="0" marL="457200" marR="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Course </a:t>
            </a:r>
            <a:r>
              <a:rPr lang="en-US" sz="2800">
                <a:latin typeface="Calibri"/>
                <a:ea typeface="Calibri"/>
                <a:cs typeface="Calibri"/>
                <a:sym typeface="Calibri"/>
              </a:rPr>
              <a:t>Overview:</a:t>
            </a:r>
            <a:endParaRPr b="1" sz="2800">
              <a:latin typeface="Calibri"/>
              <a:ea typeface="Calibri"/>
              <a:cs typeface="Calibri"/>
              <a:sym typeface="Calibri"/>
            </a:endParaRPr>
          </a:p>
          <a:p>
            <a:pPr indent="-406400" lvl="1" marL="914400" marR="0" rtl="0" algn="l">
              <a:lnSpc>
                <a:spcPct val="90000"/>
              </a:lnSpc>
              <a:spcBef>
                <a:spcPts val="0"/>
              </a:spcBef>
              <a:spcAft>
                <a:spcPts val="0"/>
              </a:spcAft>
              <a:buClr>
                <a:srgbClr val="000000"/>
              </a:buClr>
              <a:buSzPts val="2800"/>
              <a:buFont typeface="Calibri"/>
              <a:buChar char="○"/>
            </a:pPr>
            <a:r>
              <a:rPr lang="en-US" sz="2800">
                <a:latin typeface="Calibri"/>
                <a:ea typeface="Calibri"/>
                <a:cs typeface="Calibri"/>
                <a:sym typeface="Calibri"/>
              </a:rPr>
              <a:t>General Information</a:t>
            </a:r>
            <a:endParaRPr b="0" i="0" sz="2800" u="none" cap="none" strike="noStrike">
              <a:solidFill>
                <a:srgbClr val="000000"/>
              </a:solidFill>
              <a:latin typeface="Calibri"/>
              <a:ea typeface="Calibri"/>
              <a:cs typeface="Calibri"/>
              <a:sym typeface="Calibri"/>
            </a:endParaRPr>
          </a:p>
          <a:p>
            <a:pPr indent="-406400" lvl="0" marL="457200" marR="0" rtl="0" algn="l">
              <a:lnSpc>
                <a:spcPct val="90000"/>
              </a:lnSpc>
              <a:spcBef>
                <a:spcPts val="0"/>
              </a:spcBef>
              <a:spcAft>
                <a:spcPts val="0"/>
              </a:spcAft>
              <a:buClr>
                <a:srgbClr val="000000"/>
              </a:buClr>
              <a:buSzPts val="2800"/>
              <a:buFont typeface="Calibri"/>
              <a:buChar char="●"/>
            </a:pPr>
            <a:r>
              <a:rPr lang="en-US" sz="2800">
                <a:latin typeface="Calibri"/>
                <a:ea typeface="Calibri"/>
                <a:cs typeface="Calibri"/>
                <a:sym typeface="Calibri"/>
              </a:rPr>
              <a:t>What is Software Requirements Engineering?</a:t>
            </a:r>
            <a:endParaRPr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Why study Software Requirements Engineering?</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Problems</a:t>
            </a:r>
            <a:r>
              <a:rPr lang="en-US" sz="2800">
                <a:latin typeface="Calibri"/>
                <a:ea typeface="Calibri"/>
                <a:cs typeface="Calibri"/>
                <a:sym typeface="Calibri"/>
              </a:rPr>
              <a:t> with Software Requirements</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Cost of requirements problems</a:t>
            </a:r>
            <a:endParaRPr sz="2800">
              <a:latin typeface="Calibri"/>
              <a:ea typeface="Calibri"/>
              <a:cs typeface="Calibri"/>
              <a:sym typeface="Calibri"/>
            </a:endParaRPr>
          </a:p>
          <a:p>
            <a:pPr indent="-406400" lvl="1" marL="9144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Benefits of high quality software requirements</a:t>
            </a:r>
            <a:endParaRPr sz="2800">
              <a:latin typeface="Calibri"/>
              <a:ea typeface="Calibri"/>
              <a:cs typeface="Calibri"/>
              <a:sym typeface="Calibri"/>
            </a:endParaRPr>
          </a:p>
          <a:p>
            <a:pPr indent="-406400" lvl="0" marL="457200" marR="0" rtl="0" algn="l">
              <a:lnSpc>
                <a:spcPct val="90000"/>
              </a:lnSpc>
              <a:spcBef>
                <a:spcPts val="0"/>
              </a:spcBef>
              <a:spcAft>
                <a:spcPts val="0"/>
              </a:spcAft>
              <a:buClr>
                <a:srgbClr val="000000"/>
              </a:buClr>
              <a:buSzPts val="2800"/>
              <a:buFont typeface="Calibri"/>
              <a:buChar char="●"/>
            </a:pPr>
            <a:r>
              <a:rPr lang="en-US" sz="2800">
                <a:latin typeface="Calibri"/>
                <a:ea typeface="Calibri"/>
                <a:cs typeface="Calibri"/>
                <a:sym typeface="Calibri"/>
              </a:rPr>
              <a:t>Phases involved in Software Requirements Engineering</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Gold Plating</a:t>
            </a:r>
            <a:endParaRPr sz="4400">
              <a:latin typeface="Calibri"/>
              <a:ea typeface="Calibri"/>
              <a:cs typeface="Calibri"/>
              <a:sym typeface="Calibri"/>
            </a:endParaRPr>
          </a:p>
        </p:txBody>
      </p:sp>
      <p:sp>
        <p:nvSpPr>
          <p:cNvPr id="261" name="Google Shape;261;p46"/>
          <p:cNvSpPr txBox="1"/>
          <p:nvPr>
            <p:ph idx="1" type="subTitle"/>
          </p:nvPr>
        </p:nvSpPr>
        <p:spPr>
          <a:xfrm>
            <a:off x="838075" y="1171548"/>
            <a:ext cx="10515300" cy="5004900"/>
          </a:xfrm>
          <a:prstGeom prst="rect">
            <a:avLst/>
          </a:prstGeom>
        </p:spPr>
        <p:txBody>
          <a:bodyPr anchorCtr="0" anchor="ctr" bIns="0" lIns="0" spcFirstLastPara="1" rIns="0" wrap="square" tIns="0">
            <a:noAutofit/>
          </a:bodyPr>
          <a:lstStyle/>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Let's consider a scenario where a development team is working on an e-commerce website for a client. </a:t>
            </a:r>
            <a:endParaRPr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The client's initial requirement was to create a simple and straightforward website for selling products. </a:t>
            </a:r>
            <a:endParaRPr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However, during the development process, the team decides to add a complex rewards and loyalty program without consulting the client.</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Gold Plating</a:t>
            </a:r>
            <a:endParaRPr sz="4400">
              <a:latin typeface="Calibri"/>
              <a:ea typeface="Calibri"/>
              <a:cs typeface="Calibri"/>
              <a:sym typeface="Calibri"/>
            </a:endParaRPr>
          </a:p>
        </p:txBody>
      </p:sp>
      <p:sp>
        <p:nvSpPr>
          <p:cNvPr id="268" name="Google Shape;268;p47"/>
          <p:cNvSpPr txBox="1"/>
          <p:nvPr>
            <p:ph idx="1" type="subTitle"/>
          </p:nvPr>
        </p:nvSpPr>
        <p:spPr>
          <a:xfrm>
            <a:off x="838075" y="1171548"/>
            <a:ext cx="10515300" cy="5004900"/>
          </a:xfrm>
          <a:prstGeom prst="rect">
            <a:avLst/>
          </a:prstGeom>
        </p:spPr>
        <p:txBody>
          <a:bodyPr anchorCtr="0" anchor="ctr" bIns="0" lIns="0" spcFirstLastPara="1" rIns="0" wrap="square" tIns="0">
            <a:noAutofit/>
          </a:bodyPr>
          <a:lstStyle/>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Time and Resources</a:t>
            </a:r>
            <a:endParaRPr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Complexity</a:t>
            </a:r>
            <a:endParaRPr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Client Expectations</a:t>
            </a:r>
            <a:endParaRPr sz="2800">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Scope Creep</a:t>
            </a:r>
            <a:endParaRPr sz="2800">
              <a:latin typeface="Calibri"/>
              <a:ea typeface="Calibri"/>
              <a:cs typeface="Calibri"/>
              <a:sym typeface="Calibri"/>
            </a:endParaRPr>
          </a:p>
          <a:p>
            <a:pPr indent="0" lvl="0" marL="914400" marR="0" rtl="0" algn="l">
              <a:lnSpc>
                <a:spcPct val="90000"/>
              </a:lnSpc>
              <a:spcBef>
                <a:spcPts val="0"/>
              </a:spcBef>
              <a:spcAft>
                <a:spcPts val="0"/>
              </a:spcAft>
              <a:buNone/>
            </a:pPr>
            <a:r>
              <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Scope Creep</a:t>
            </a:r>
            <a:endParaRPr sz="4400">
              <a:latin typeface="Calibri"/>
              <a:ea typeface="Calibri"/>
              <a:cs typeface="Calibri"/>
              <a:sym typeface="Calibri"/>
            </a:endParaRPr>
          </a:p>
        </p:txBody>
      </p:sp>
      <p:sp>
        <p:nvSpPr>
          <p:cNvPr id="275" name="Google Shape;275;p48"/>
          <p:cNvSpPr txBox="1"/>
          <p:nvPr>
            <p:ph idx="1" type="subTitle"/>
          </p:nvPr>
        </p:nvSpPr>
        <p:spPr>
          <a:xfrm>
            <a:off x="838075" y="1171548"/>
            <a:ext cx="10515300" cy="5004900"/>
          </a:xfrm>
          <a:prstGeom prst="rect">
            <a:avLst/>
          </a:prstGeom>
        </p:spPr>
        <p:txBody>
          <a:bodyPr anchorCtr="0" anchor="ctr" bIns="0" lIns="0" spcFirstLastPara="1" rIns="0" wrap="square" tIns="0">
            <a:noAutofit/>
          </a:bodyPr>
          <a:lstStyle/>
          <a:p>
            <a:pPr indent="-406400" lvl="0" marL="4572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Scope creep refers to the uncontrolled expansion of a project's scope, where new requirements, features, or tasks are added to the project without proper evaluation, planning, or change management. </a:t>
            </a:r>
            <a:endParaRPr sz="2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Scope Creep</a:t>
            </a:r>
            <a:endParaRPr sz="4400">
              <a:latin typeface="Calibri"/>
              <a:ea typeface="Calibri"/>
              <a:cs typeface="Calibri"/>
              <a:sym typeface="Calibri"/>
            </a:endParaRPr>
          </a:p>
        </p:txBody>
      </p:sp>
      <p:pic>
        <p:nvPicPr>
          <p:cNvPr id="282" name="Google Shape;282;p49"/>
          <p:cNvPicPr preferRelativeResize="0"/>
          <p:nvPr/>
        </p:nvPicPr>
        <p:blipFill>
          <a:blip r:embed="rId3">
            <a:alphaModFix/>
          </a:blip>
          <a:stretch>
            <a:fillRect/>
          </a:stretch>
        </p:blipFill>
        <p:spPr>
          <a:xfrm>
            <a:off x="152400" y="1477500"/>
            <a:ext cx="2543525" cy="3180801"/>
          </a:xfrm>
          <a:prstGeom prst="rect">
            <a:avLst/>
          </a:prstGeom>
          <a:noFill/>
          <a:ln>
            <a:noFill/>
          </a:ln>
        </p:spPr>
      </p:pic>
      <p:sp>
        <p:nvSpPr>
          <p:cNvPr id="283" name="Google Shape;283;p49"/>
          <p:cNvSpPr/>
          <p:nvPr/>
        </p:nvSpPr>
        <p:spPr>
          <a:xfrm>
            <a:off x="3031625" y="1483275"/>
            <a:ext cx="4508100" cy="2805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06400" lvl="0" marL="45720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Initial Scope: Develop a web application for an online bookstore with features for browsing books, adding them to the cart, and completing purchases.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84" name="Google Shape;284;p49"/>
          <p:cNvSpPr txBox="1"/>
          <p:nvPr/>
        </p:nvSpPr>
        <p:spPr>
          <a:xfrm>
            <a:off x="707000" y="5125725"/>
            <a:ext cx="17529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t>Customer</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838355"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Scope Creep</a:t>
            </a:r>
            <a:endParaRPr sz="4400">
              <a:latin typeface="Calibri"/>
              <a:ea typeface="Calibri"/>
              <a:cs typeface="Calibri"/>
              <a:sym typeface="Calibri"/>
            </a:endParaRPr>
          </a:p>
        </p:txBody>
      </p:sp>
      <p:pic>
        <p:nvPicPr>
          <p:cNvPr id="291" name="Google Shape;291;p50"/>
          <p:cNvPicPr preferRelativeResize="0"/>
          <p:nvPr/>
        </p:nvPicPr>
        <p:blipFill>
          <a:blip r:embed="rId3">
            <a:alphaModFix/>
          </a:blip>
          <a:stretch>
            <a:fillRect/>
          </a:stretch>
        </p:blipFill>
        <p:spPr>
          <a:xfrm>
            <a:off x="152400" y="1477500"/>
            <a:ext cx="2543525" cy="3180801"/>
          </a:xfrm>
          <a:prstGeom prst="rect">
            <a:avLst/>
          </a:prstGeom>
          <a:noFill/>
          <a:ln>
            <a:noFill/>
          </a:ln>
        </p:spPr>
      </p:pic>
      <p:sp>
        <p:nvSpPr>
          <p:cNvPr id="292" name="Google Shape;292;p50"/>
          <p:cNvSpPr/>
          <p:nvPr/>
        </p:nvSpPr>
        <p:spPr>
          <a:xfrm>
            <a:off x="2839775" y="1477500"/>
            <a:ext cx="4508100" cy="2805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300"/>
              <a:t>"We should have a personalized recommendation system that suggests books based on the user's browsing history."</a:t>
            </a:r>
            <a:endParaRPr sz="2300"/>
          </a:p>
        </p:txBody>
      </p:sp>
      <p:pic>
        <p:nvPicPr>
          <p:cNvPr id="293" name="Google Shape;293;p50"/>
          <p:cNvPicPr preferRelativeResize="0"/>
          <p:nvPr/>
        </p:nvPicPr>
        <p:blipFill>
          <a:blip r:embed="rId3">
            <a:alphaModFix/>
          </a:blip>
          <a:stretch>
            <a:fillRect/>
          </a:stretch>
        </p:blipFill>
        <p:spPr>
          <a:xfrm>
            <a:off x="9456600" y="3500275"/>
            <a:ext cx="2543525" cy="3180801"/>
          </a:xfrm>
          <a:prstGeom prst="rect">
            <a:avLst/>
          </a:prstGeom>
          <a:noFill/>
          <a:ln>
            <a:noFill/>
          </a:ln>
        </p:spPr>
      </p:pic>
      <p:sp>
        <p:nvSpPr>
          <p:cNvPr id="294" name="Google Shape;294;p50"/>
          <p:cNvSpPr/>
          <p:nvPr/>
        </p:nvSpPr>
        <p:spPr>
          <a:xfrm>
            <a:off x="7971650" y="965525"/>
            <a:ext cx="4508100" cy="2805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300"/>
              <a:t>Let's add a live chat support feature so customers can ask questions while browsing the website.</a:t>
            </a:r>
            <a:endParaRPr sz="2300"/>
          </a:p>
        </p:txBody>
      </p:sp>
      <p:sp>
        <p:nvSpPr>
          <p:cNvPr id="295" name="Google Shape;295;p50"/>
          <p:cNvSpPr txBox="1"/>
          <p:nvPr/>
        </p:nvSpPr>
        <p:spPr>
          <a:xfrm>
            <a:off x="849550" y="5176050"/>
            <a:ext cx="143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Marketing Manager</a:t>
            </a:r>
            <a:endParaRPr sz="1800"/>
          </a:p>
        </p:txBody>
      </p:sp>
      <p:sp>
        <p:nvSpPr>
          <p:cNvPr id="296" name="Google Shape;296;p50"/>
          <p:cNvSpPr txBox="1"/>
          <p:nvPr/>
        </p:nvSpPr>
        <p:spPr>
          <a:xfrm>
            <a:off x="7971650" y="5280500"/>
            <a:ext cx="143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Customer Service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Scope Creep</a:t>
            </a:r>
            <a:endParaRPr sz="4400">
              <a:latin typeface="Calibri"/>
              <a:ea typeface="Calibri"/>
              <a:cs typeface="Calibri"/>
              <a:sym typeface="Calibri"/>
            </a:endParaRPr>
          </a:p>
        </p:txBody>
      </p:sp>
      <p:pic>
        <p:nvPicPr>
          <p:cNvPr id="303" name="Google Shape;303;p51"/>
          <p:cNvPicPr preferRelativeResize="0"/>
          <p:nvPr/>
        </p:nvPicPr>
        <p:blipFill>
          <a:blip r:embed="rId3">
            <a:alphaModFix/>
          </a:blip>
          <a:stretch>
            <a:fillRect/>
          </a:stretch>
        </p:blipFill>
        <p:spPr>
          <a:xfrm>
            <a:off x="152400" y="1477500"/>
            <a:ext cx="2543525" cy="3180801"/>
          </a:xfrm>
          <a:prstGeom prst="rect">
            <a:avLst/>
          </a:prstGeom>
          <a:noFill/>
          <a:ln>
            <a:noFill/>
          </a:ln>
        </p:spPr>
      </p:pic>
      <p:sp>
        <p:nvSpPr>
          <p:cNvPr id="304" name="Google Shape;304;p51"/>
          <p:cNvSpPr/>
          <p:nvPr/>
        </p:nvSpPr>
        <p:spPr>
          <a:xfrm>
            <a:off x="2839775" y="1477500"/>
            <a:ext cx="4508100" cy="2805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800">
                <a:solidFill>
                  <a:schemeClr val="dk1"/>
                </a:solidFill>
                <a:latin typeface="Calibri"/>
                <a:ea typeface="Calibri"/>
                <a:cs typeface="Calibri"/>
                <a:sym typeface="Calibri"/>
              </a:rPr>
              <a:t>It would be great if we could integrate a loyalty program that rewards customers for repeat purchases.</a:t>
            </a:r>
            <a:endParaRPr sz="2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p>
        </p:txBody>
      </p:sp>
      <p:pic>
        <p:nvPicPr>
          <p:cNvPr id="305" name="Google Shape;305;p51"/>
          <p:cNvPicPr preferRelativeResize="0"/>
          <p:nvPr/>
        </p:nvPicPr>
        <p:blipFill>
          <a:blip r:embed="rId3">
            <a:alphaModFix/>
          </a:blip>
          <a:stretch>
            <a:fillRect/>
          </a:stretch>
        </p:blipFill>
        <p:spPr>
          <a:xfrm>
            <a:off x="9456600" y="3500275"/>
            <a:ext cx="2543525" cy="3180801"/>
          </a:xfrm>
          <a:prstGeom prst="rect">
            <a:avLst/>
          </a:prstGeom>
          <a:noFill/>
          <a:ln>
            <a:noFill/>
          </a:ln>
        </p:spPr>
      </p:pic>
      <p:sp>
        <p:nvSpPr>
          <p:cNvPr id="306" name="Google Shape;306;p51"/>
          <p:cNvSpPr/>
          <p:nvPr/>
        </p:nvSpPr>
        <p:spPr>
          <a:xfrm>
            <a:off x="7971650" y="965525"/>
            <a:ext cx="4508100" cy="2805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800">
                <a:solidFill>
                  <a:schemeClr val="dk1"/>
                </a:solidFill>
                <a:latin typeface="Calibri"/>
                <a:ea typeface="Calibri"/>
                <a:cs typeface="Calibri"/>
                <a:sym typeface="Calibri"/>
              </a:rPr>
              <a:t>Can we also implement a blog section to engage customers with book-related articles?</a:t>
            </a:r>
            <a:endParaRPr sz="2800">
              <a:solidFill>
                <a:schemeClr val="dk1"/>
              </a:solidFill>
              <a:latin typeface="Calibri"/>
              <a:ea typeface="Calibri"/>
              <a:cs typeface="Calibri"/>
              <a:sym typeface="Calibri"/>
            </a:endParaRPr>
          </a:p>
          <a:p>
            <a:pPr indent="0" lvl="0" marL="914400" rtl="0" algn="l">
              <a:lnSpc>
                <a:spcPct val="90000"/>
              </a:lnSpc>
              <a:spcBef>
                <a:spcPts val="0"/>
              </a:spcBef>
              <a:spcAft>
                <a:spcPts val="0"/>
              </a:spcAft>
              <a:buNone/>
            </a:pPr>
            <a:r>
              <a:t/>
            </a:r>
            <a:endParaRPr sz="2300"/>
          </a:p>
        </p:txBody>
      </p:sp>
      <p:sp>
        <p:nvSpPr>
          <p:cNvPr id="307" name="Google Shape;307;p51"/>
          <p:cNvSpPr txBox="1"/>
          <p:nvPr/>
        </p:nvSpPr>
        <p:spPr>
          <a:xfrm>
            <a:off x="849550" y="5176050"/>
            <a:ext cx="143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Finance</a:t>
            </a:r>
            <a:endParaRPr sz="1900"/>
          </a:p>
        </p:txBody>
      </p:sp>
      <p:sp>
        <p:nvSpPr>
          <p:cNvPr id="308" name="Google Shape;308;p51"/>
          <p:cNvSpPr txBox="1"/>
          <p:nvPr/>
        </p:nvSpPr>
        <p:spPr>
          <a:xfrm>
            <a:off x="7971650" y="5280500"/>
            <a:ext cx="14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CEO</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838080" y="-10"/>
            <a:ext cx="10515300" cy="132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Problems with requirements: Scope Creep</a:t>
            </a:r>
            <a:endParaRPr sz="4400">
              <a:latin typeface="Calibri"/>
              <a:ea typeface="Calibri"/>
              <a:cs typeface="Calibri"/>
              <a:sym typeface="Calibri"/>
            </a:endParaRPr>
          </a:p>
        </p:txBody>
      </p:sp>
      <p:pic>
        <p:nvPicPr>
          <p:cNvPr id="315" name="Google Shape;315;p52"/>
          <p:cNvPicPr preferRelativeResize="0"/>
          <p:nvPr/>
        </p:nvPicPr>
        <p:blipFill>
          <a:blip r:embed="rId3">
            <a:alphaModFix/>
          </a:blip>
          <a:stretch>
            <a:fillRect/>
          </a:stretch>
        </p:blipFill>
        <p:spPr>
          <a:xfrm>
            <a:off x="152400" y="1477500"/>
            <a:ext cx="2543525" cy="3180801"/>
          </a:xfrm>
          <a:prstGeom prst="rect">
            <a:avLst/>
          </a:prstGeom>
          <a:noFill/>
          <a:ln>
            <a:noFill/>
          </a:ln>
        </p:spPr>
      </p:pic>
      <p:sp>
        <p:nvSpPr>
          <p:cNvPr id="316" name="Google Shape;316;p52"/>
          <p:cNvSpPr/>
          <p:nvPr/>
        </p:nvSpPr>
        <p:spPr>
          <a:xfrm>
            <a:off x="2839775" y="1477500"/>
            <a:ext cx="4508100" cy="2805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800">
                <a:solidFill>
                  <a:schemeClr val="dk1"/>
                </a:solidFill>
                <a:latin typeface="Calibri"/>
                <a:ea typeface="Calibri"/>
                <a:cs typeface="Calibri"/>
                <a:sym typeface="Calibri"/>
              </a:rPr>
              <a:t>We should revamp the user interface to include more interactive elements and animations."</a:t>
            </a:r>
            <a:endParaRPr sz="2800">
              <a:solidFill>
                <a:schemeClr val="dk1"/>
              </a:solidFill>
              <a:latin typeface="Calibri"/>
              <a:ea typeface="Calibri"/>
              <a:cs typeface="Calibri"/>
              <a:sym typeface="Calibri"/>
            </a:endParaRPr>
          </a:p>
          <a:p>
            <a:pPr indent="0" lvl="0" marL="91440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p>
        </p:txBody>
      </p:sp>
      <p:pic>
        <p:nvPicPr>
          <p:cNvPr id="317" name="Google Shape;317;p52"/>
          <p:cNvPicPr preferRelativeResize="0"/>
          <p:nvPr/>
        </p:nvPicPr>
        <p:blipFill>
          <a:blip r:embed="rId3">
            <a:alphaModFix/>
          </a:blip>
          <a:stretch>
            <a:fillRect/>
          </a:stretch>
        </p:blipFill>
        <p:spPr>
          <a:xfrm>
            <a:off x="9456600" y="3500275"/>
            <a:ext cx="2543525" cy="3180801"/>
          </a:xfrm>
          <a:prstGeom prst="rect">
            <a:avLst/>
          </a:prstGeom>
          <a:noFill/>
          <a:ln>
            <a:noFill/>
          </a:ln>
        </p:spPr>
      </p:pic>
      <p:sp>
        <p:nvSpPr>
          <p:cNvPr id="318" name="Google Shape;318;p52"/>
          <p:cNvSpPr/>
          <p:nvPr/>
        </p:nvSpPr>
        <p:spPr>
          <a:xfrm>
            <a:off x="7971650" y="965525"/>
            <a:ext cx="4508100" cy="2805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800">
                <a:solidFill>
                  <a:schemeClr val="dk1"/>
                </a:solidFill>
                <a:latin typeface="Calibri"/>
                <a:ea typeface="Calibri"/>
                <a:cs typeface="Calibri"/>
                <a:sym typeface="Calibri"/>
              </a:rPr>
              <a:t>How about integrating with social media platforms so users can share their favorite books?"</a:t>
            </a:r>
            <a:endParaRPr sz="2800">
              <a:solidFill>
                <a:schemeClr val="dk1"/>
              </a:solidFill>
              <a:latin typeface="Calibri"/>
              <a:ea typeface="Calibri"/>
              <a:cs typeface="Calibri"/>
              <a:sym typeface="Calibri"/>
            </a:endParaRPr>
          </a:p>
          <a:p>
            <a:pPr indent="0" lvl="0" marL="91440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914400" rtl="0" algn="l">
              <a:lnSpc>
                <a:spcPct val="90000"/>
              </a:lnSpc>
              <a:spcBef>
                <a:spcPts val="0"/>
              </a:spcBef>
              <a:spcAft>
                <a:spcPts val="0"/>
              </a:spcAft>
              <a:buNone/>
            </a:pPr>
            <a:r>
              <a:t/>
            </a:r>
            <a:endParaRPr sz="2300"/>
          </a:p>
        </p:txBody>
      </p:sp>
      <p:sp>
        <p:nvSpPr>
          <p:cNvPr id="319" name="Google Shape;319;p52"/>
          <p:cNvSpPr txBox="1"/>
          <p:nvPr/>
        </p:nvSpPr>
        <p:spPr>
          <a:xfrm>
            <a:off x="849550" y="5176050"/>
            <a:ext cx="1438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Design Team</a:t>
            </a:r>
            <a:endParaRPr sz="1900"/>
          </a:p>
        </p:txBody>
      </p:sp>
      <p:sp>
        <p:nvSpPr>
          <p:cNvPr id="320" name="Google Shape;320;p52"/>
          <p:cNvSpPr txBox="1"/>
          <p:nvPr/>
        </p:nvSpPr>
        <p:spPr>
          <a:xfrm>
            <a:off x="7971650" y="5280500"/>
            <a:ext cx="143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Technical Team</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Problems in Requirements Engineering</a:t>
            </a:r>
            <a:endParaRPr b="0" sz="4400" strike="noStrike">
              <a:solidFill>
                <a:srgbClr val="000000"/>
              </a:solidFill>
              <a:latin typeface="Calibri"/>
              <a:ea typeface="Calibri"/>
              <a:cs typeface="Calibri"/>
              <a:sym typeface="Calibri"/>
            </a:endParaRPr>
          </a:p>
        </p:txBody>
      </p:sp>
      <p:sp>
        <p:nvSpPr>
          <p:cNvPr id="327" name="Google Shape;327;p53"/>
          <p:cNvSpPr txBox="1"/>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Insufficient user involvement</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Inaccurate planning</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Creeping user requirements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Ambiguous requirements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Gold plating</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1" lang="en-US" sz="2800" strike="noStrike">
                <a:solidFill>
                  <a:srgbClr val="000000"/>
                </a:solidFill>
                <a:latin typeface="Calibri"/>
                <a:ea typeface="Calibri"/>
                <a:cs typeface="Calibri"/>
                <a:sym typeface="Calibri"/>
              </a:rPr>
              <a:t>Overlooked stakeholders</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Introduction to Software Requirement Engineering</a:t>
            </a:r>
            <a:endParaRPr b="0" sz="4400" strike="noStrike">
              <a:solidFill>
                <a:srgbClr val="000000"/>
              </a:solidFill>
              <a:latin typeface="Calibri"/>
              <a:ea typeface="Calibri"/>
              <a:cs typeface="Calibri"/>
              <a:sym typeface="Calibri"/>
            </a:endParaRPr>
          </a:p>
        </p:txBody>
      </p:sp>
      <p:sp>
        <p:nvSpPr>
          <p:cNvPr id="334" name="Google Shape;334;p54"/>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
        <p:nvSpPr>
          <p:cNvPr id="335" name="Google Shape;335;p54"/>
          <p:cNvSpPr/>
          <p:nvPr/>
        </p:nvSpPr>
        <p:spPr>
          <a:xfrm>
            <a:off x="5895000" y="2381760"/>
            <a:ext cx="2017440" cy="48744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Calibri"/>
                <a:ea typeface="Calibri"/>
                <a:cs typeface="Calibri"/>
                <a:sym typeface="Calibri"/>
              </a:rPr>
              <a:t>Requirements Engineering</a:t>
            </a:r>
            <a:endParaRPr b="0" sz="1800" strike="noStrike">
              <a:latin typeface="Arial"/>
              <a:ea typeface="Arial"/>
              <a:cs typeface="Arial"/>
              <a:sym typeface="Arial"/>
            </a:endParaRPr>
          </a:p>
        </p:txBody>
      </p:sp>
      <p:sp>
        <p:nvSpPr>
          <p:cNvPr id="336" name="Google Shape;336;p54"/>
          <p:cNvSpPr/>
          <p:nvPr/>
        </p:nvSpPr>
        <p:spPr>
          <a:xfrm>
            <a:off x="2450520" y="3513600"/>
            <a:ext cx="2255040" cy="48744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Calibri"/>
                <a:ea typeface="Calibri"/>
                <a:cs typeface="Calibri"/>
                <a:sym typeface="Calibri"/>
              </a:rPr>
              <a:t>Requirements Development</a:t>
            </a:r>
            <a:endParaRPr b="0" sz="1800" strike="noStrike">
              <a:latin typeface="Arial"/>
              <a:ea typeface="Arial"/>
              <a:cs typeface="Arial"/>
              <a:sym typeface="Arial"/>
            </a:endParaRPr>
          </a:p>
        </p:txBody>
      </p:sp>
      <p:sp>
        <p:nvSpPr>
          <p:cNvPr id="337" name="Google Shape;337;p54"/>
          <p:cNvSpPr/>
          <p:nvPr/>
        </p:nvSpPr>
        <p:spPr>
          <a:xfrm>
            <a:off x="8967240" y="3513600"/>
            <a:ext cx="1816200" cy="48744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Calibri"/>
                <a:ea typeface="Calibri"/>
                <a:cs typeface="Calibri"/>
                <a:sym typeface="Calibri"/>
              </a:rPr>
              <a:t>Requirements Management</a:t>
            </a:r>
            <a:endParaRPr b="0" sz="1800" strike="noStrike">
              <a:latin typeface="Arial"/>
              <a:ea typeface="Arial"/>
              <a:cs typeface="Arial"/>
              <a:sym typeface="Arial"/>
            </a:endParaRPr>
          </a:p>
        </p:txBody>
      </p:sp>
      <p:sp>
        <p:nvSpPr>
          <p:cNvPr id="338" name="Google Shape;338;p54"/>
          <p:cNvSpPr/>
          <p:nvPr/>
        </p:nvSpPr>
        <p:spPr>
          <a:xfrm>
            <a:off x="4078080" y="4692600"/>
            <a:ext cx="1816200" cy="48744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Calibri"/>
                <a:ea typeface="Calibri"/>
                <a:cs typeface="Calibri"/>
                <a:sym typeface="Calibri"/>
              </a:rPr>
              <a:t>Specification</a:t>
            </a:r>
            <a:endParaRPr b="0" sz="1800" strike="noStrike">
              <a:latin typeface="Arial"/>
              <a:ea typeface="Arial"/>
              <a:cs typeface="Arial"/>
              <a:sym typeface="Arial"/>
            </a:endParaRPr>
          </a:p>
        </p:txBody>
      </p:sp>
      <p:sp>
        <p:nvSpPr>
          <p:cNvPr id="339" name="Google Shape;339;p54"/>
          <p:cNvSpPr/>
          <p:nvPr/>
        </p:nvSpPr>
        <p:spPr>
          <a:xfrm>
            <a:off x="2109240" y="4692600"/>
            <a:ext cx="1816200" cy="48744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Calibri"/>
                <a:ea typeface="Calibri"/>
                <a:cs typeface="Calibri"/>
                <a:sym typeface="Calibri"/>
              </a:rPr>
              <a:t>Analysis</a:t>
            </a:r>
            <a:endParaRPr b="0" sz="1800" strike="noStrike">
              <a:latin typeface="Arial"/>
              <a:ea typeface="Arial"/>
              <a:cs typeface="Arial"/>
              <a:sym typeface="Arial"/>
            </a:endParaRPr>
          </a:p>
        </p:txBody>
      </p:sp>
      <p:sp>
        <p:nvSpPr>
          <p:cNvPr id="340" name="Google Shape;340;p54"/>
          <p:cNvSpPr/>
          <p:nvPr/>
        </p:nvSpPr>
        <p:spPr>
          <a:xfrm>
            <a:off x="128160" y="4712040"/>
            <a:ext cx="1816200" cy="48744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Calibri"/>
                <a:ea typeface="Calibri"/>
                <a:cs typeface="Calibri"/>
                <a:sym typeface="Calibri"/>
              </a:rPr>
              <a:t>Elicitation</a:t>
            </a:r>
            <a:endParaRPr b="0" sz="1800" strike="noStrike">
              <a:latin typeface="Arial"/>
              <a:ea typeface="Arial"/>
              <a:cs typeface="Arial"/>
              <a:sym typeface="Arial"/>
            </a:endParaRPr>
          </a:p>
        </p:txBody>
      </p:sp>
      <p:sp>
        <p:nvSpPr>
          <p:cNvPr id="341" name="Google Shape;341;p54"/>
          <p:cNvSpPr/>
          <p:nvPr/>
        </p:nvSpPr>
        <p:spPr>
          <a:xfrm>
            <a:off x="6095880" y="4716720"/>
            <a:ext cx="1816200" cy="487440"/>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FFFFFF"/>
                </a:solidFill>
                <a:latin typeface="Calibri"/>
                <a:ea typeface="Calibri"/>
                <a:cs typeface="Calibri"/>
                <a:sym typeface="Calibri"/>
              </a:rPr>
              <a:t>Validation</a:t>
            </a:r>
            <a:endParaRPr b="0" sz="1800" strike="noStrike">
              <a:latin typeface="Arial"/>
              <a:ea typeface="Arial"/>
              <a:cs typeface="Arial"/>
              <a:sym typeface="Arial"/>
            </a:endParaRPr>
          </a:p>
        </p:txBody>
      </p:sp>
      <p:cxnSp>
        <p:nvCxnSpPr>
          <p:cNvPr id="342" name="Google Shape;342;p54"/>
          <p:cNvCxnSpPr/>
          <p:nvPr/>
        </p:nvCxnSpPr>
        <p:spPr>
          <a:xfrm flipH="1">
            <a:off x="3578040" y="2869200"/>
            <a:ext cx="3325680" cy="644400"/>
          </a:xfrm>
          <a:prstGeom prst="straightConnector1">
            <a:avLst/>
          </a:prstGeom>
          <a:noFill/>
          <a:ln cap="flat" cmpd="sng" w="9525">
            <a:solidFill>
              <a:srgbClr val="5597D3"/>
            </a:solidFill>
            <a:prstDash val="solid"/>
            <a:round/>
            <a:headEnd len="sm" w="sm" type="none"/>
            <a:tailEnd len="sm" w="sm" type="none"/>
          </a:ln>
        </p:spPr>
      </p:cxnSp>
      <p:cxnSp>
        <p:nvCxnSpPr>
          <p:cNvPr id="343" name="Google Shape;343;p54"/>
          <p:cNvCxnSpPr/>
          <p:nvPr/>
        </p:nvCxnSpPr>
        <p:spPr>
          <a:xfrm>
            <a:off x="6903720" y="2869200"/>
            <a:ext cx="2971800" cy="644400"/>
          </a:xfrm>
          <a:prstGeom prst="straightConnector1">
            <a:avLst/>
          </a:prstGeom>
          <a:noFill/>
          <a:ln cap="flat" cmpd="sng" w="9525">
            <a:solidFill>
              <a:srgbClr val="5597D3"/>
            </a:solidFill>
            <a:prstDash val="solid"/>
            <a:round/>
            <a:headEnd len="sm" w="sm" type="none"/>
            <a:tailEnd len="sm" w="sm" type="none"/>
          </a:ln>
        </p:spPr>
      </p:cxnSp>
      <p:cxnSp>
        <p:nvCxnSpPr>
          <p:cNvPr id="344" name="Google Shape;344;p54"/>
          <p:cNvCxnSpPr/>
          <p:nvPr/>
        </p:nvCxnSpPr>
        <p:spPr>
          <a:xfrm flipH="1">
            <a:off x="1036080" y="4001040"/>
            <a:ext cx="2541960" cy="711000"/>
          </a:xfrm>
          <a:prstGeom prst="straightConnector1">
            <a:avLst/>
          </a:prstGeom>
          <a:noFill/>
          <a:ln cap="flat" cmpd="sng" w="9525">
            <a:solidFill>
              <a:srgbClr val="5597D3"/>
            </a:solidFill>
            <a:prstDash val="solid"/>
            <a:round/>
            <a:headEnd len="sm" w="sm" type="none"/>
            <a:tailEnd len="sm" w="sm" type="none"/>
          </a:ln>
        </p:spPr>
      </p:cxnSp>
      <p:cxnSp>
        <p:nvCxnSpPr>
          <p:cNvPr id="345" name="Google Shape;345;p54"/>
          <p:cNvCxnSpPr/>
          <p:nvPr/>
        </p:nvCxnSpPr>
        <p:spPr>
          <a:xfrm flipH="1">
            <a:off x="3017520" y="4001040"/>
            <a:ext cx="560520" cy="691200"/>
          </a:xfrm>
          <a:prstGeom prst="straightConnector1">
            <a:avLst/>
          </a:prstGeom>
          <a:noFill/>
          <a:ln cap="flat" cmpd="sng" w="9525">
            <a:solidFill>
              <a:srgbClr val="5597D3"/>
            </a:solidFill>
            <a:prstDash val="solid"/>
            <a:round/>
            <a:headEnd len="sm" w="sm" type="none"/>
            <a:tailEnd len="sm" w="sm" type="none"/>
          </a:ln>
        </p:spPr>
      </p:cxnSp>
      <p:cxnSp>
        <p:nvCxnSpPr>
          <p:cNvPr id="346" name="Google Shape;346;p54"/>
          <p:cNvCxnSpPr/>
          <p:nvPr/>
        </p:nvCxnSpPr>
        <p:spPr>
          <a:xfrm>
            <a:off x="3578040" y="4001040"/>
            <a:ext cx="1408320" cy="691200"/>
          </a:xfrm>
          <a:prstGeom prst="straightConnector1">
            <a:avLst/>
          </a:prstGeom>
          <a:noFill/>
          <a:ln cap="flat" cmpd="sng" w="9525">
            <a:solidFill>
              <a:srgbClr val="5597D3"/>
            </a:solidFill>
            <a:prstDash val="solid"/>
            <a:round/>
            <a:headEnd len="sm" w="sm" type="none"/>
            <a:tailEnd len="sm" w="sm" type="none"/>
          </a:ln>
        </p:spPr>
      </p:cxnSp>
      <p:cxnSp>
        <p:nvCxnSpPr>
          <p:cNvPr id="347" name="Google Shape;347;p54"/>
          <p:cNvCxnSpPr/>
          <p:nvPr/>
        </p:nvCxnSpPr>
        <p:spPr>
          <a:xfrm>
            <a:off x="3578040" y="4001040"/>
            <a:ext cx="3325680" cy="691200"/>
          </a:xfrm>
          <a:prstGeom prst="straightConnector1">
            <a:avLst/>
          </a:prstGeom>
          <a:noFill/>
          <a:ln cap="flat" cmpd="sng" w="9525">
            <a:solidFill>
              <a:srgbClr val="5597D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Why Requirement Engineering</a:t>
            </a:r>
            <a:endParaRPr b="0" sz="4400" strike="noStrike">
              <a:solidFill>
                <a:srgbClr val="000000"/>
              </a:solidFill>
              <a:latin typeface="Calibri"/>
              <a:ea typeface="Calibri"/>
              <a:cs typeface="Calibri"/>
              <a:sym typeface="Calibri"/>
            </a:endParaRPr>
          </a:p>
        </p:txBody>
      </p:sp>
      <p:sp>
        <p:nvSpPr>
          <p:cNvPr id="354" name="Google Shape;354;p55"/>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1" lang="en-US" sz="2800" strike="noStrike">
                <a:solidFill>
                  <a:srgbClr val="000000"/>
                </a:solidFill>
                <a:latin typeface="Calibri"/>
                <a:ea typeface="Calibri"/>
                <a:cs typeface="Calibri"/>
                <a:sym typeface="Calibri"/>
              </a:rPr>
              <a:t>“The hardest single part of building a software system is deciding precisely what to build. No other part of the conceptual work is as difficult as establishing the detailed technical requirements, including all the interfaces to people, to machines, and to other software systems. No other part of the work so cripples the resulting system if done wrong. No other part is more difficult to rectify later.”</a:t>
            </a:r>
            <a:endParaRPr b="0" sz="2800" strike="noStrike">
              <a:solidFill>
                <a:srgbClr val="000000"/>
              </a:solidFill>
              <a:latin typeface="Calibri"/>
              <a:ea typeface="Calibri"/>
              <a:cs typeface="Calibri"/>
              <a:sym typeface="Calibri"/>
            </a:endParaRPr>
          </a:p>
          <a:p>
            <a:pPr indent="0" lvl="0" marL="0" marR="0" rtl="0" algn="r">
              <a:lnSpc>
                <a:spcPct val="90000"/>
              </a:lnSpc>
              <a:spcBef>
                <a:spcPts val="1001"/>
              </a:spcBef>
              <a:spcAft>
                <a:spcPts val="0"/>
              </a:spcAft>
              <a:buNone/>
            </a:pPr>
            <a:r>
              <a:rPr b="0" lang="en-US" sz="2800" strike="noStrike">
                <a:solidFill>
                  <a:srgbClr val="000000"/>
                </a:solidFill>
                <a:latin typeface="Calibri"/>
                <a:ea typeface="Calibri"/>
                <a:cs typeface="Calibri"/>
                <a:sym typeface="Calibri"/>
              </a:rPr>
              <a:t> Frederick Brooks, “No Silver Bullet: Essence and Accidents of Software Engineering”</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General Information</a:t>
            </a:r>
            <a:endParaRPr b="0" i="0" sz="4400" u="none" cap="none" strike="noStrike">
              <a:solidFill>
                <a:srgbClr val="000000"/>
              </a:solidFill>
              <a:latin typeface="Calibri"/>
              <a:ea typeface="Calibri"/>
              <a:cs typeface="Calibri"/>
              <a:sym typeface="Calibri"/>
            </a:endParaRPr>
          </a:p>
        </p:txBody>
      </p:sp>
      <p:sp>
        <p:nvSpPr>
          <p:cNvPr id="137" name="Google Shape;137;p29"/>
          <p:cNvSpPr txBox="1"/>
          <p:nvPr/>
        </p:nvSpPr>
        <p:spPr>
          <a:xfrm>
            <a:off x="838080" y="1825560"/>
            <a:ext cx="10515300" cy="4350900"/>
          </a:xfrm>
          <a:prstGeom prst="rect">
            <a:avLst/>
          </a:prstGeom>
          <a:noFill/>
          <a:ln>
            <a:noFill/>
          </a:ln>
        </p:spPr>
        <p:txBody>
          <a:bodyPr anchorCtr="0" anchor="t" bIns="45700" lIns="91425" spcFirstLastPara="1" rIns="91425" wrap="square" tIns="45700">
            <a:normAutofit/>
          </a:bodyPr>
          <a:lstStyle/>
          <a:p>
            <a:pPr indent="-406400" lvl="0" marL="457200" marR="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Course Code: </a:t>
            </a:r>
            <a:r>
              <a:rPr b="1" i="0" lang="en-US" sz="2800" u="none" cap="none" strike="noStrike">
                <a:solidFill>
                  <a:srgbClr val="000000"/>
                </a:solidFill>
                <a:latin typeface="Calibri"/>
                <a:ea typeface="Calibri"/>
                <a:cs typeface="Calibri"/>
                <a:sym typeface="Calibri"/>
              </a:rPr>
              <a:t>SE 2001</a:t>
            </a:r>
            <a:endParaRPr b="1" sz="2800">
              <a:latin typeface="Calibri"/>
              <a:ea typeface="Calibri"/>
              <a:cs typeface="Calibri"/>
              <a:sym typeface="Calibri"/>
            </a:endParaRPr>
          </a:p>
          <a:p>
            <a:pPr indent="-406400" lvl="0" marL="457200" marR="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Course Title: </a:t>
            </a:r>
            <a:r>
              <a:rPr b="1" i="0" lang="en-US" sz="2800" u="none" cap="none" strike="noStrike">
                <a:solidFill>
                  <a:srgbClr val="000000"/>
                </a:solidFill>
                <a:latin typeface="Calibri"/>
                <a:ea typeface="Calibri"/>
                <a:cs typeface="Calibri"/>
                <a:sym typeface="Calibri"/>
              </a:rPr>
              <a:t>Software Requirements Engineering </a:t>
            </a:r>
            <a:endParaRPr b="0" i="0" sz="2800" u="none" cap="none" strike="noStrike">
              <a:solidFill>
                <a:srgbClr val="000000"/>
              </a:solidFill>
              <a:latin typeface="Calibri"/>
              <a:ea typeface="Calibri"/>
              <a:cs typeface="Calibri"/>
              <a:sym typeface="Calibri"/>
            </a:endParaRPr>
          </a:p>
          <a:p>
            <a:pPr indent="-406400" lvl="0" marL="457200" marR="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Total Credits: </a:t>
            </a:r>
            <a:r>
              <a:rPr b="1" i="0" lang="en-US" sz="2800" u="none" cap="none" strike="noStrike">
                <a:solidFill>
                  <a:srgbClr val="000000"/>
                </a:solidFill>
                <a:latin typeface="Calibri"/>
                <a:ea typeface="Calibri"/>
                <a:cs typeface="Calibri"/>
                <a:sym typeface="Calibri"/>
              </a:rPr>
              <a:t>3 </a:t>
            </a:r>
            <a:endParaRPr b="1" i="0" sz="2800" u="none" cap="none" strike="noStrike">
              <a:solidFill>
                <a:srgbClr val="000000"/>
              </a:solidFill>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Char char="●"/>
            </a:pPr>
            <a:r>
              <a:rPr b="1" lang="en-US" sz="2800">
                <a:latin typeface="Calibri"/>
                <a:ea typeface="Calibri"/>
                <a:cs typeface="Calibri"/>
                <a:sym typeface="Calibri"/>
              </a:rPr>
              <a:t>Prerequisite</a:t>
            </a:r>
            <a:r>
              <a:rPr lang="en-US" sz="2800">
                <a:latin typeface="Calibri"/>
                <a:ea typeface="Calibri"/>
                <a:cs typeface="Calibri"/>
                <a:sym typeface="Calibri"/>
              </a:rPr>
              <a:t> of: Software Design and Architecture</a:t>
            </a:r>
            <a:endParaRPr sz="2800">
              <a:latin typeface="Calibri"/>
              <a:ea typeface="Calibri"/>
              <a:cs typeface="Calibri"/>
              <a:sym typeface="Calibri"/>
            </a:endParaRPr>
          </a:p>
          <a:p>
            <a:pPr indent="-406400" lvl="0" marL="457200" marR="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Instructor: Sara Rehmat </a:t>
            </a:r>
            <a:endParaRPr b="0" i="0" sz="2800" u="none" cap="none" strike="noStrike">
              <a:solidFill>
                <a:srgbClr val="000000"/>
              </a:solidFill>
              <a:latin typeface="Calibri"/>
              <a:ea typeface="Calibri"/>
              <a:cs typeface="Calibri"/>
              <a:sym typeface="Calibri"/>
            </a:endParaRPr>
          </a:p>
          <a:p>
            <a:pPr indent="-406400" lvl="1" marL="914400" marR="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Email: </a:t>
            </a:r>
            <a:r>
              <a:rPr b="1" i="0" lang="en-US" sz="2800" u="none" cap="none" strike="noStrike">
                <a:solidFill>
                  <a:srgbClr val="000000"/>
                </a:solidFill>
                <a:latin typeface="Calibri"/>
                <a:ea typeface="Calibri"/>
                <a:cs typeface="Calibri"/>
                <a:sym typeface="Calibri"/>
              </a:rPr>
              <a:t>sara.rehmat@nu.edu.pk </a:t>
            </a:r>
            <a:endParaRPr b="0" i="0" sz="2800" u="none" cap="none" strike="noStrike">
              <a:solidFill>
                <a:srgbClr val="000000"/>
              </a:solidFill>
              <a:latin typeface="Calibri"/>
              <a:ea typeface="Calibri"/>
              <a:cs typeface="Calibri"/>
              <a:sym typeface="Calibri"/>
            </a:endParaRPr>
          </a:p>
          <a:p>
            <a:pPr indent="-406400" lvl="1" marL="914400" marR="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Office no. 33, 1</a:t>
            </a:r>
            <a:r>
              <a:rPr b="0" baseline="30000" i="0" lang="en-US" sz="2800" u="none" cap="none" strike="noStrike">
                <a:solidFill>
                  <a:srgbClr val="000000"/>
                </a:solidFill>
                <a:latin typeface="Calibri"/>
                <a:ea typeface="Calibri"/>
                <a:cs typeface="Calibri"/>
                <a:sym typeface="Calibri"/>
              </a:rPr>
              <a:t>st</a:t>
            </a:r>
            <a:r>
              <a:rPr b="0" i="0" lang="en-US" sz="2800" u="none" cap="none" strike="noStrike">
                <a:solidFill>
                  <a:srgbClr val="000000"/>
                </a:solidFill>
                <a:latin typeface="Calibri"/>
                <a:ea typeface="Calibri"/>
                <a:cs typeface="Calibri"/>
                <a:sym typeface="Calibri"/>
              </a:rPr>
              <a:t> floor (</a:t>
            </a:r>
            <a:r>
              <a:rPr lang="en-US" sz="2800">
                <a:latin typeface="Calibri"/>
                <a:ea typeface="Calibri"/>
                <a:cs typeface="Calibri"/>
                <a:sym typeface="Calibri"/>
              </a:rPr>
              <a:t>Timings will be specified soon)</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Cost of Requirements Problems</a:t>
            </a:r>
            <a:endParaRPr b="0" sz="4400" strike="noStrike">
              <a:solidFill>
                <a:srgbClr val="000000"/>
              </a:solidFill>
              <a:latin typeface="Calibri"/>
              <a:ea typeface="Calibri"/>
              <a:cs typeface="Calibri"/>
              <a:sym typeface="Calibri"/>
            </a:endParaRPr>
          </a:p>
        </p:txBody>
      </p:sp>
      <p:sp>
        <p:nvSpPr>
          <p:cNvPr id="361" name="Google Shape;361;p56"/>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The major consequence of requirements problems is rework—doing again something that you thought was already done—late in development or after release. </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Rework often consumes 30 to 50 percent of your total development cost (Shull, et al. 2002; GAO 2004), and requirements errors can account for 70 to 85 percent of the rework cost (Leffingwell 1997).</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000000"/>
                </a:solidFill>
                <a:latin typeface="Calibri"/>
                <a:ea typeface="Calibri"/>
                <a:cs typeface="Calibri"/>
                <a:sym typeface="Calibri"/>
              </a:rPr>
              <a:t>Cost of Requirements Problems</a:t>
            </a:r>
            <a:endParaRPr b="0" sz="4400" strike="noStrike">
              <a:solidFill>
                <a:srgbClr val="000000"/>
              </a:solidFill>
              <a:latin typeface="Calibri"/>
              <a:ea typeface="Calibri"/>
              <a:cs typeface="Calibri"/>
              <a:sym typeface="Calibri"/>
            </a:endParaRPr>
          </a:p>
        </p:txBody>
      </p:sp>
      <p:sp>
        <p:nvSpPr>
          <p:cNvPr id="368" name="Google Shape;368;p57"/>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666666"/>
              </a:buClr>
              <a:buSzPts val="2800"/>
              <a:buFont typeface="Arial"/>
              <a:buChar char="•"/>
            </a:pPr>
            <a:r>
              <a:rPr b="0" lang="en-US" sz="2800" strike="noStrike">
                <a:solidFill>
                  <a:srgbClr val="666666"/>
                </a:solidFill>
                <a:latin typeface="Proxima Nova"/>
                <a:ea typeface="Proxima Nova"/>
                <a:cs typeface="Proxima Nova"/>
                <a:sym typeface="Proxima Nova"/>
              </a:rPr>
              <a:t>In September 1999, </a:t>
            </a:r>
            <a:r>
              <a:rPr b="0" lang="en-US" sz="2800" u="sng" strike="noStrike">
                <a:solidFill>
                  <a:schemeClr val="hlink"/>
                </a:solidFill>
                <a:latin typeface="Proxima Nova"/>
                <a:ea typeface="Proxima Nova"/>
                <a:cs typeface="Proxima Nova"/>
                <a:sym typeface="Proxima Nova"/>
                <a:hlinkClick r:id="rId3"/>
              </a:rPr>
              <a:t>NASA lost its $125-million Mars Climate Orbiter</a:t>
            </a:r>
            <a:r>
              <a:rPr b="0" lang="en-US" sz="2800" strike="noStrike">
                <a:solidFill>
                  <a:srgbClr val="666666"/>
                </a:solidFill>
                <a:latin typeface="Proxima Nova"/>
                <a:ea typeface="Proxima Nova"/>
                <a:cs typeface="Proxima Nova"/>
                <a:sym typeface="Proxima Nova"/>
              </a:rPr>
              <a:t> when it tried to enter the orbit, just 100 kilometers too close to Mars. The mission failed due to poor requirements management: it was not discussed earlier in the stage whether the ‘navigation software’ required metric units or imperial units.</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4400" strike="noStrike">
                <a:solidFill>
                  <a:srgbClr val="000000"/>
                </a:solidFill>
                <a:latin typeface="Calibri"/>
                <a:ea typeface="Calibri"/>
                <a:cs typeface="Calibri"/>
                <a:sym typeface="Calibri"/>
              </a:rPr>
              <a:t>Benefits from a high-quality requirements process</a:t>
            </a:r>
            <a:endParaRPr b="0" sz="4400" strike="noStrike">
              <a:solidFill>
                <a:srgbClr val="000000"/>
              </a:solidFill>
              <a:latin typeface="Calibri"/>
              <a:ea typeface="Calibri"/>
              <a:cs typeface="Calibri"/>
              <a:sym typeface="Calibri"/>
            </a:endParaRPr>
          </a:p>
        </p:txBody>
      </p:sp>
      <p:sp>
        <p:nvSpPr>
          <p:cNvPr id="375" name="Google Shape;375;p58"/>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Fewer defects in requirements and in the delivered product.</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Reduced development rework.</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Faster development and delivery</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Fewer unnecessary and unused features.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Lower enhancement costs.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Fewer miscommunications.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Reduced scope creep.</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Reduced project chaos.</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Higher customer and team member satisfaction.</a:t>
            </a:r>
            <a:endParaRPr b="0" sz="2800"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lang="en-US" sz="2800" strike="noStrike">
                <a:solidFill>
                  <a:srgbClr val="000000"/>
                </a:solidFill>
                <a:latin typeface="Calibri"/>
                <a:ea typeface="Calibri"/>
                <a:cs typeface="Calibri"/>
                <a:sym typeface="Calibri"/>
              </a:rPr>
              <a:t>Products that do what they’re supposed to do</a:t>
            </a:r>
            <a:endParaRPr b="0" sz="2800"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sp>
        <p:nvSpPr>
          <p:cNvPr id="381" name="Google Shape;381;p59"/>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Grad</a:t>
            </a:r>
            <a:r>
              <a:rPr lang="en-US" sz="4400">
                <a:latin typeface="Calibri"/>
                <a:ea typeface="Calibri"/>
                <a:cs typeface="Calibri"/>
                <a:sym typeface="Calibri"/>
              </a:rPr>
              <a:t>e Distribution</a:t>
            </a:r>
            <a:br>
              <a:rPr b="0" i="0" lang="en-US" sz="1800" u="none" cap="none" strike="noStrike"/>
            </a:br>
            <a:endParaRPr b="0" i="0" sz="4400" u="none" cap="none" strike="noStrike">
              <a:solidFill>
                <a:srgbClr val="000000"/>
              </a:solidFill>
              <a:latin typeface="Calibri"/>
              <a:ea typeface="Calibri"/>
              <a:cs typeface="Calibri"/>
              <a:sym typeface="Calibri"/>
            </a:endParaRPr>
          </a:p>
        </p:txBody>
      </p:sp>
      <p:pic>
        <p:nvPicPr>
          <p:cNvPr id="144" name="Google Shape;144;p30" title="Points scored"/>
          <p:cNvPicPr preferRelativeResize="0"/>
          <p:nvPr/>
        </p:nvPicPr>
        <p:blipFill>
          <a:blip r:embed="rId3">
            <a:alphaModFix/>
          </a:blip>
          <a:stretch>
            <a:fillRect/>
          </a:stretch>
        </p:blipFill>
        <p:spPr>
          <a:xfrm>
            <a:off x="442925" y="1361300"/>
            <a:ext cx="9703905" cy="600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Policies</a:t>
            </a:r>
            <a:endParaRPr b="0" i="0" sz="4400" u="none" cap="none" strike="noStrike">
              <a:solidFill>
                <a:srgbClr val="000000"/>
              </a:solidFill>
              <a:latin typeface="Calibri"/>
              <a:ea typeface="Calibri"/>
              <a:cs typeface="Calibri"/>
              <a:sym typeface="Calibri"/>
            </a:endParaRPr>
          </a:p>
        </p:txBody>
      </p:sp>
      <p:sp>
        <p:nvSpPr>
          <p:cNvPr id="151" name="Google Shape;151;p31"/>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lnSpcReduction="10000"/>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sng" cap="none" strike="noStrike">
                <a:solidFill>
                  <a:srgbClr val="000000"/>
                </a:solidFill>
                <a:latin typeface="Calibri"/>
                <a:ea typeface="Calibri"/>
                <a:cs typeface="Calibri"/>
                <a:sym typeface="Calibri"/>
              </a:rPr>
              <a:t>Grading Policy:</a:t>
            </a: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Inter Quartile Range (</a:t>
            </a:r>
            <a:r>
              <a:rPr b="1" lang="en-US" sz="2400">
                <a:latin typeface="Calibri"/>
                <a:ea typeface="Calibri"/>
                <a:cs typeface="Calibri"/>
                <a:sym typeface="Calibri"/>
              </a:rPr>
              <a:t>relative</a:t>
            </a:r>
            <a:r>
              <a:rPr b="1" i="0" lang="en-US" sz="24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method will be used for grading. </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sng" cap="none" strike="noStrike">
                <a:solidFill>
                  <a:srgbClr val="000000"/>
                </a:solidFill>
                <a:latin typeface="Calibri"/>
                <a:ea typeface="Calibri"/>
                <a:cs typeface="Calibri"/>
                <a:sym typeface="Calibri"/>
              </a:rPr>
              <a:t>Attendance Policy:</a:t>
            </a: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Minimum 80% </a:t>
            </a:r>
            <a:r>
              <a:rPr b="0" i="0" lang="en-US" sz="2400" u="none" cap="none" strike="noStrike">
                <a:solidFill>
                  <a:srgbClr val="000000"/>
                </a:solidFill>
                <a:latin typeface="Calibri"/>
                <a:ea typeface="Calibri"/>
                <a:cs typeface="Calibri"/>
                <a:sym typeface="Calibri"/>
              </a:rPr>
              <a:t>attendance is required for appearing in final exams. Anyone joining class later than 20 minutes will be marked absent. </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sng" cap="none" strike="noStrike">
                <a:solidFill>
                  <a:srgbClr val="000000"/>
                </a:solidFill>
                <a:latin typeface="Calibri"/>
                <a:ea typeface="Calibri"/>
                <a:cs typeface="Calibri"/>
                <a:sym typeface="Calibri"/>
              </a:rPr>
              <a:t>Plagiarism Policy:</a:t>
            </a: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Zero tolerance </a:t>
            </a:r>
            <a:r>
              <a:rPr b="0" i="0" lang="en-US" sz="2400" u="none" cap="none" strike="noStrike">
                <a:solidFill>
                  <a:srgbClr val="000000"/>
                </a:solidFill>
                <a:latin typeface="Calibri"/>
                <a:ea typeface="Calibri"/>
                <a:cs typeface="Calibri"/>
                <a:sym typeface="Calibri"/>
              </a:rPr>
              <a:t>policy will be adopted towards plagiarism of any sort. Plagiarism includes copying the contents from the internet or from the class fellows as they are. The students copying and the students from whom the assignments are copied, will be awarded zero.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Books</a:t>
            </a:r>
            <a:endParaRPr b="0" i="0" sz="4400" u="none" cap="none" strike="noStrike">
              <a:solidFill>
                <a:srgbClr val="000000"/>
              </a:solidFill>
              <a:latin typeface="Calibri"/>
              <a:ea typeface="Calibri"/>
              <a:cs typeface="Calibri"/>
              <a:sym typeface="Calibri"/>
            </a:endParaRPr>
          </a:p>
        </p:txBody>
      </p:sp>
      <p:sp>
        <p:nvSpPr>
          <p:cNvPr id="158" name="Google Shape;158;p32"/>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Text Book:</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Software Requirements, Third Edition by Karl Weigers and Joy Beatty (pdf version uploaded on </a:t>
            </a:r>
            <a:r>
              <a:rPr lang="en-US" sz="2400">
                <a:latin typeface="Calibri"/>
                <a:ea typeface="Calibri"/>
                <a:cs typeface="Calibri"/>
                <a:sym typeface="Calibri"/>
              </a:rPr>
              <a:t>Google Classroom</a:t>
            </a:r>
            <a:r>
              <a:rPr b="0" i="0" lang="en-US"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Reference Books:</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Requirements Engineering, A Good Practice Guide by Ian Sommerville and Pete Sawyer, 1997</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SzPts val="2400"/>
              <a:buFont typeface="Calibri"/>
              <a:buChar char="•"/>
            </a:pPr>
            <a:r>
              <a:rPr lang="en-US" sz="2400">
                <a:latin typeface="Calibri"/>
                <a:ea typeface="Calibri"/>
                <a:cs typeface="Calibri"/>
                <a:sym typeface="Calibri"/>
              </a:rPr>
              <a:t>Requirements Engineering by Dick, Jeremy Hull, Elizabeth Jackson (2017)</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latin typeface="Calibri"/>
                <a:ea typeface="Calibri"/>
                <a:cs typeface="Calibri"/>
                <a:sym typeface="Calibri"/>
              </a:rPr>
              <a:t>Course Learning Outcomes (CLOs)</a:t>
            </a:r>
            <a:endParaRPr b="0" i="0" sz="4400" u="none" cap="none" strike="noStrike">
              <a:solidFill>
                <a:srgbClr val="000000"/>
              </a:solidFill>
              <a:latin typeface="Calibri"/>
              <a:ea typeface="Calibri"/>
              <a:cs typeface="Calibri"/>
              <a:sym typeface="Calibri"/>
            </a:endParaRPr>
          </a:p>
        </p:txBody>
      </p:sp>
      <p:sp>
        <p:nvSpPr>
          <p:cNvPr id="165" name="Google Shape;165;p33"/>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AutoNum type="arabicPeriod"/>
            </a:pPr>
            <a:r>
              <a:rPr lang="en-US" sz="2800">
                <a:latin typeface="Calibri"/>
                <a:ea typeface="Calibri"/>
                <a:cs typeface="Calibri"/>
                <a:sym typeface="Calibri"/>
              </a:rPr>
              <a:t>Describe the activities involved in the requirements engineering process.</a:t>
            </a:r>
            <a:endParaRPr sz="2800">
              <a:latin typeface="Calibri"/>
              <a:ea typeface="Calibri"/>
              <a:cs typeface="Calibri"/>
              <a:sym typeface="Calibri"/>
            </a:endParaRPr>
          </a:p>
          <a:p>
            <a:pPr indent="-228240" lvl="0" marL="228600" marR="0" rtl="0" algn="l">
              <a:lnSpc>
                <a:spcPct val="90000"/>
              </a:lnSpc>
              <a:spcBef>
                <a:spcPts val="0"/>
              </a:spcBef>
              <a:spcAft>
                <a:spcPts val="0"/>
              </a:spcAft>
              <a:buClr>
                <a:srgbClr val="000000"/>
              </a:buClr>
              <a:buSzPts val="2800"/>
              <a:buFont typeface="Arial"/>
              <a:buAutoNum type="arabicPeriod"/>
            </a:pPr>
            <a:r>
              <a:rPr lang="en-US" sz="2800">
                <a:latin typeface="Calibri"/>
                <a:ea typeface="Calibri"/>
                <a:cs typeface="Calibri"/>
                <a:sym typeface="Calibri"/>
              </a:rPr>
              <a:t>Apply different requirements elicitation, analysis, prioritization, and validation techniques</a:t>
            </a:r>
            <a:endParaRPr sz="2800">
              <a:latin typeface="Calibri"/>
              <a:ea typeface="Calibri"/>
              <a:cs typeface="Calibri"/>
              <a:sym typeface="Calibri"/>
            </a:endParaRPr>
          </a:p>
          <a:p>
            <a:pPr indent="-228240" lvl="0" marL="228600" marR="0" rtl="0" algn="l">
              <a:lnSpc>
                <a:spcPct val="90000"/>
              </a:lnSpc>
              <a:spcBef>
                <a:spcPts val="0"/>
              </a:spcBef>
              <a:spcAft>
                <a:spcPts val="0"/>
              </a:spcAft>
              <a:buClr>
                <a:srgbClr val="000000"/>
              </a:buClr>
              <a:buSzPts val="2800"/>
              <a:buFont typeface="Arial"/>
              <a:buAutoNum type="arabicPeriod"/>
            </a:pPr>
            <a:r>
              <a:rPr lang="en-US" sz="2800">
                <a:latin typeface="Calibri"/>
                <a:ea typeface="Calibri"/>
                <a:cs typeface="Calibri"/>
                <a:sym typeface="Calibri"/>
              </a:rPr>
              <a:t>Author requirements in natural language using different templates </a:t>
            </a:r>
            <a:endParaRPr sz="2800">
              <a:latin typeface="Calibri"/>
              <a:ea typeface="Calibri"/>
              <a:cs typeface="Calibri"/>
              <a:sym typeface="Calibri"/>
            </a:endParaRPr>
          </a:p>
          <a:p>
            <a:pPr indent="-228240" lvl="0" marL="228600" marR="0" rtl="0" algn="l">
              <a:lnSpc>
                <a:spcPct val="90000"/>
              </a:lnSpc>
              <a:spcBef>
                <a:spcPts val="0"/>
              </a:spcBef>
              <a:spcAft>
                <a:spcPts val="0"/>
              </a:spcAft>
              <a:buClr>
                <a:srgbClr val="000000"/>
              </a:buClr>
              <a:buSzPts val="2800"/>
              <a:buFont typeface="Arial"/>
              <a:buAutoNum type="arabicPeriod"/>
            </a:pPr>
            <a:r>
              <a:rPr lang="en-US" sz="2800">
                <a:latin typeface="Calibri"/>
                <a:ea typeface="Calibri"/>
                <a:cs typeface="Calibri"/>
                <a:sym typeface="Calibri"/>
              </a:rPr>
              <a:t>Distinguish between different types of requirements </a:t>
            </a:r>
            <a:endParaRPr sz="2800">
              <a:latin typeface="Calibri"/>
              <a:ea typeface="Calibri"/>
              <a:cs typeface="Calibri"/>
              <a:sym typeface="Calibri"/>
            </a:endParaRPr>
          </a:p>
          <a:p>
            <a:pPr indent="-228240" lvl="0" marL="228600" marR="0" rtl="0" algn="l">
              <a:lnSpc>
                <a:spcPct val="90000"/>
              </a:lnSpc>
              <a:spcBef>
                <a:spcPts val="0"/>
              </a:spcBef>
              <a:spcAft>
                <a:spcPts val="0"/>
              </a:spcAft>
              <a:buClr>
                <a:srgbClr val="000000"/>
              </a:buClr>
              <a:buSzPts val="2800"/>
              <a:buFont typeface="Arial"/>
              <a:buAutoNum type="arabicPeriod"/>
            </a:pPr>
            <a:r>
              <a:rPr lang="en-US" sz="2800">
                <a:latin typeface="Calibri"/>
                <a:ea typeface="Calibri"/>
                <a:cs typeface="Calibri"/>
                <a:sym typeface="Calibri"/>
              </a:rPr>
              <a:t>Use a Requirements Management tool to store requirements and manage changes to them</a:t>
            </a:r>
            <a:endParaRPr sz="2800">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838080" y="365040"/>
            <a:ext cx="10515300" cy="1325100"/>
          </a:xfrm>
          <a:prstGeom prst="rect">
            <a:avLst/>
          </a:prstGeom>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Font typeface="Arial"/>
              <a:buNone/>
            </a:pPr>
            <a:r>
              <a:rPr lang="en-US" sz="4400">
                <a:latin typeface="Calibri"/>
                <a:ea typeface="Calibri"/>
                <a:cs typeface="Calibri"/>
                <a:sym typeface="Calibri"/>
              </a:rPr>
              <a:t>Course Overview</a:t>
            </a:r>
            <a:endParaRPr sz="4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latin typeface="Calibri"/>
                <a:ea typeface="Calibri"/>
                <a:cs typeface="Calibri"/>
                <a:sym typeface="Calibri"/>
              </a:rPr>
              <a:t>Software Development Lifecycle</a:t>
            </a:r>
            <a:endParaRPr b="0" i="0" sz="4400" u="none" cap="none" strike="noStrike">
              <a:solidFill>
                <a:srgbClr val="000000"/>
              </a:solidFill>
              <a:latin typeface="Calibri"/>
              <a:ea typeface="Calibri"/>
              <a:cs typeface="Calibri"/>
              <a:sym typeface="Calibri"/>
            </a:endParaRPr>
          </a:p>
        </p:txBody>
      </p:sp>
      <p:pic>
        <p:nvPicPr>
          <p:cNvPr id="178" name="Google Shape;178;p35"/>
          <p:cNvPicPr preferRelativeResize="0"/>
          <p:nvPr/>
        </p:nvPicPr>
        <p:blipFill>
          <a:blip r:embed="rId3">
            <a:alphaModFix/>
          </a:blip>
          <a:stretch>
            <a:fillRect/>
          </a:stretch>
        </p:blipFill>
        <p:spPr>
          <a:xfrm>
            <a:off x="983625" y="2322550"/>
            <a:ext cx="10515250" cy="3439042"/>
          </a:xfrm>
          <a:prstGeom prst="rect">
            <a:avLst/>
          </a:prstGeom>
          <a:noFill/>
          <a:ln>
            <a:noFill/>
          </a:ln>
        </p:spPr>
      </p:pic>
      <p:sp>
        <p:nvSpPr>
          <p:cNvPr id="179" name="Google Shape;179;p35"/>
          <p:cNvSpPr txBox="1"/>
          <p:nvPr/>
        </p:nvSpPr>
        <p:spPr>
          <a:xfrm>
            <a:off x="287750" y="6090675"/>
            <a:ext cx="77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https://kruschecompany.com/what-is-the-software-development-process/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