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ijOgfgij0nIxzTEzzBfCtJhsS3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cb9e6b4c4_0_0:notes"/>
          <p:cNvSpPr txBox="1"/>
          <p:nvPr>
            <p:ph idx="1" type="body"/>
          </p:nvPr>
        </p:nvSpPr>
        <p:spPr>
          <a:xfrm>
            <a:off x="686360" y="4400262"/>
            <a:ext cx="54852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28cb9e6b4c4_0_0:notes"/>
          <p:cNvSpPr/>
          <p:nvPr>
            <p:ph idx="2" type="sldImg"/>
          </p:nvPr>
        </p:nvSpPr>
        <p:spPr>
          <a:xfrm>
            <a:off x="767603" y="1143000"/>
            <a:ext cx="5322600" cy="3085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9"/>
          <p:cNvSpPr/>
          <p:nvPr>
            <p:ph idx="2" type="pic"/>
          </p:nvPr>
        </p:nvSpPr>
        <p:spPr>
          <a:xfrm>
            <a:off x="5183188" y="987425"/>
            <a:ext cx="6172200" cy="4873625"/>
          </a:xfrm>
          <a:prstGeom prst="rect">
            <a:avLst/>
          </a:prstGeom>
          <a:noFill/>
          <a:ln>
            <a:noFill/>
          </a:ln>
        </p:spPr>
      </p:sp>
      <p:sp>
        <p:nvSpPr>
          <p:cNvPr id="64" name="Google Shape;64;p4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28cb9e6b4c4_0_0"/>
          <p:cNvSpPr/>
          <p:nvPr/>
        </p:nvSpPr>
        <p:spPr>
          <a:xfrm>
            <a:off x="1523880" y="1122480"/>
            <a:ext cx="9143400" cy="2386800"/>
          </a:xfrm>
          <a:prstGeom prst="rect">
            <a:avLst/>
          </a:prstGeom>
          <a:noFill/>
          <a:ln>
            <a:noFill/>
          </a:ln>
        </p:spPr>
        <p:txBody>
          <a:bodyPr anchorCtr="0" anchor="b" bIns="45000" lIns="90000" spcFirstLastPara="1" rIns="90000" wrap="square" tIns="45000">
            <a:noAutofit/>
          </a:bodyPr>
          <a:lstStyle/>
          <a:p>
            <a:pPr indent="0" lvl="0" marL="0" marR="0" rtl="0" algn="ctr">
              <a:lnSpc>
                <a:spcPct val="90000"/>
              </a:lnSpc>
              <a:spcBef>
                <a:spcPts val="0"/>
              </a:spcBef>
              <a:spcAft>
                <a:spcPts val="0"/>
              </a:spcAft>
              <a:buNone/>
            </a:pPr>
            <a:r>
              <a:rPr b="0" i="0" lang="en-US" sz="6000" u="none" cap="none" strike="noStrike">
                <a:solidFill>
                  <a:srgbClr val="000000"/>
                </a:solidFill>
                <a:latin typeface="Calibri"/>
                <a:ea typeface="Calibri"/>
                <a:cs typeface="Calibri"/>
                <a:sym typeface="Calibri"/>
              </a:rPr>
              <a:t>Software Requirements Engineering</a:t>
            </a:r>
            <a:endParaRPr b="0" i="0" sz="6000" u="none" cap="none" strike="noStrike">
              <a:solidFill>
                <a:schemeClr val="dk1"/>
              </a:solidFill>
              <a:latin typeface="Arial"/>
              <a:ea typeface="Arial"/>
              <a:cs typeface="Arial"/>
              <a:sym typeface="Arial"/>
            </a:endParaRPr>
          </a:p>
        </p:txBody>
      </p:sp>
      <p:sp>
        <p:nvSpPr>
          <p:cNvPr id="85" name="Google Shape;85;g28cb9e6b4c4_0_0"/>
          <p:cNvSpPr/>
          <p:nvPr/>
        </p:nvSpPr>
        <p:spPr>
          <a:xfrm>
            <a:off x="1523880" y="3602160"/>
            <a:ext cx="9143400" cy="1654800"/>
          </a:xfrm>
          <a:prstGeom prst="rect">
            <a:avLst/>
          </a:prstGeom>
          <a:noFill/>
          <a:ln>
            <a:noFill/>
          </a:ln>
        </p:spPr>
        <p:txBody>
          <a:bodyPr anchorCtr="0" anchor="t" bIns="45000" lIns="90000" spcFirstLastPara="1" rIns="90000" wrap="square" tIns="45000">
            <a:noAutofit/>
          </a:bodyPr>
          <a:lstStyle/>
          <a:p>
            <a:pPr indent="0" lvl="0" marL="0" marR="0" rtl="0" algn="r">
              <a:lnSpc>
                <a:spcPct val="90000"/>
              </a:lnSpc>
              <a:spcBef>
                <a:spcPts val="0"/>
              </a:spcBef>
              <a:spcAft>
                <a:spcPts val="0"/>
              </a:spcAft>
              <a:buNone/>
            </a:pPr>
            <a:r>
              <a:rPr b="0" i="0" lang="en-US" sz="2400" u="none" cap="none" strike="noStrike">
                <a:solidFill>
                  <a:srgbClr val="000000"/>
                </a:solidFill>
                <a:latin typeface="Calibri"/>
                <a:ea typeface="Calibri"/>
                <a:cs typeface="Calibri"/>
                <a:sym typeface="Calibri"/>
              </a:rPr>
              <a:t>Lecture1</a:t>
            </a:r>
            <a:r>
              <a:rPr lang="en-US" sz="2400">
                <a:latin typeface="Calibri"/>
                <a:ea typeface="Calibri"/>
                <a:cs typeface="Calibri"/>
                <a:sym typeface="Calibri"/>
              </a:rPr>
              <a:t>4</a:t>
            </a:r>
            <a:r>
              <a:rPr b="0" i="0" lang="en-US" sz="2400" u="none" cap="none" strike="noStrike">
                <a:solidFill>
                  <a:srgbClr val="000000"/>
                </a:solidFill>
                <a:latin typeface="Calibri"/>
                <a:ea typeface="Calibri"/>
                <a:cs typeface="Calibri"/>
                <a:sym typeface="Calibri"/>
              </a:rPr>
              <a:t>-1</a:t>
            </a:r>
            <a:r>
              <a:rPr lang="en-US" sz="2400">
                <a:latin typeface="Calibri"/>
                <a:ea typeface="Calibri"/>
                <a:cs typeface="Calibri"/>
                <a:sym typeface="Calibri"/>
              </a:rPr>
              <a:t>6</a:t>
            </a:r>
            <a:endParaRPr sz="2400">
              <a:solidFill>
                <a:schemeClr val="dk1"/>
              </a:solidFill>
            </a:endParaRPr>
          </a:p>
          <a:p>
            <a:pPr indent="0" lvl="0" marL="0" rtl="0" algn="r">
              <a:lnSpc>
                <a:spcPct val="90000"/>
              </a:lnSpc>
              <a:spcBef>
                <a:spcPts val="1001"/>
              </a:spcBef>
              <a:spcAft>
                <a:spcPts val="0"/>
              </a:spcAft>
              <a:buNone/>
            </a:pPr>
            <a:r>
              <a:rPr lang="en-US" sz="2400">
                <a:latin typeface="Calibri"/>
                <a:ea typeface="Calibri"/>
                <a:cs typeface="Calibri"/>
                <a:sym typeface="Calibri"/>
              </a:rPr>
              <a:t>Engr. Sara Rehmat</a:t>
            </a:r>
            <a:endParaRPr sz="2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Use case diagrams</a:t>
            </a:r>
            <a:endParaRPr b="0" i="0" sz="4400" u="none" cap="none" strike="noStrike">
              <a:solidFill>
                <a:srgbClr val="000000"/>
              </a:solidFill>
              <a:latin typeface="Calibri"/>
              <a:ea typeface="Calibri"/>
              <a:cs typeface="Calibri"/>
              <a:sym typeface="Calibri"/>
            </a:endParaRPr>
          </a:p>
        </p:txBody>
      </p:sp>
      <p:sp>
        <p:nvSpPr>
          <p:cNvPr id="139" name="Google Shape;139;p10"/>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fontScale="70000" lnSpcReduction="20000"/>
          </a:bodyPr>
          <a:lstStyle/>
          <a:p>
            <a:pPr indent="-228240" lvl="0" marL="228600" marR="0" rtl="0" algn="l">
              <a:lnSpc>
                <a:spcPct val="90000"/>
              </a:lnSpc>
              <a:spcBef>
                <a:spcPts val="0"/>
              </a:spcBef>
              <a:spcAft>
                <a:spcPts val="0"/>
              </a:spcAft>
              <a:buClr>
                <a:srgbClr val="000000"/>
              </a:buClr>
              <a:buSzPct val="100000"/>
              <a:buFont typeface="Arial"/>
              <a:buChar char="•"/>
            </a:pPr>
            <a:r>
              <a:rPr b="0" i="1" lang="en-US" sz="2800" u="none" cap="none" strike="noStrike">
                <a:solidFill>
                  <a:srgbClr val="000000"/>
                </a:solidFill>
                <a:latin typeface="Calibri"/>
                <a:ea typeface="Calibri"/>
                <a:cs typeface="Calibri"/>
                <a:sym typeface="Calibri"/>
              </a:rPr>
              <a:t>Use case diagrams </a:t>
            </a:r>
            <a:r>
              <a:rPr b="0" i="0" lang="en-US" sz="2800" u="none" cap="none" strike="noStrike">
                <a:solidFill>
                  <a:srgbClr val="000000"/>
                </a:solidFill>
                <a:latin typeface="Calibri"/>
                <a:ea typeface="Calibri"/>
                <a:cs typeface="Calibri"/>
                <a:sym typeface="Calibri"/>
              </a:rPr>
              <a:t>provide a high-level visual representation of the user requirements. </a:t>
            </a:r>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They are drawn using the Unified Modeling Language (UML) notation (Booch, Rumbaugh, and Jacobson 1999; Podeswa 2010). </a:t>
            </a:r>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The box frame represents the system boundary. </a:t>
            </a:r>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Arrows from each actor (stick figure) connect to the use cases (ovals) with which the actor interacts. </a:t>
            </a:r>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An arrow from an actor to a use case indicates that he is the </a:t>
            </a:r>
            <a:r>
              <a:rPr b="0" i="1" lang="en-US" sz="2800" u="none" cap="none" strike="noStrike">
                <a:solidFill>
                  <a:srgbClr val="000000"/>
                </a:solidFill>
                <a:latin typeface="Calibri"/>
                <a:ea typeface="Calibri"/>
                <a:cs typeface="Calibri"/>
                <a:sym typeface="Calibri"/>
              </a:rPr>
              <a:t>primary actor </a:t>
            </a:r>
            <a:r>
              <a:rPr b="0" i="0" lang="en-US" sz="2800" u="none" cap="none" strike="noStrike">
                <a:solidFill>
                  <a:srgbClr val="000000"/>
                </a:solidFill>
                <a:latin typeface="Calibri"/>
                <a:ea typeface="Calibri"/>
                <a:cs typeface="Calibri"/>
                <a:sym typeface="Calibri"/>
              </a:rPr>
              <a:t>for the use case. </a:t>
            </a:r>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The primary actor initiates the use case and derives the main value from it.</a:t>
            </a:r>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 An arrow goes from a use case to a </a:t>
            </a:r>
            <a:r>
              <a:rPr b="0" i="1" lang="en-US" sz="2800" u="none" cap="none" strike="noStrike">
                <a:solidFill>
                  <a:srgbClr val="000000"/>
                </a:solidFill>
                <a:latin typeface="Calibri"/>
                <a:ea typeface="Calibri"/>
                <a:cs typeface="Calibri"/>
                <a:sym typeface="Calibri"/>
              </a:rPr>
              <a:t>secondary actor</a:t>
            </a:r>
            <a:r>
              <a:rPr b="0" i="0" lang="en-US" sz="2800" u="none" cap="none" strike="noStrike">
                <a:solidFill>
                  <a:srgbClr val="000000"/>
                </a:solidFill>
                <a:latin typeface="Calibri"/>
                <a:ea typeface="Calibri"/>
                <a:cs typeface="Calibri"/>
                <a:sym typeface="Calibri"/>
              </a:rPr>
              <a:t>, who participates somehow in the successful execution of the use case</a:t>
            </a:r>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 Other software systems often serve as secondary actors, contributing behind the scenes to the use case execution. </a:t>
            </a:r>
            <a:endParaRPr/>
          </a:p>
          <a:p>
            <a:pPr indent="-228240" lvl="1" marL="685800" marR="0" rtl="0" algn="l">
              <a:lnSpc>
                <a:spcPct val="90000"/>
              </a:lnSpc>
              <a:spcBef>
                <a:spcPts val="499"/>
              </a:spcBef>
              <a:spcAft>
                <a:spcPts val="0"/>
              </a:spcAft>
              <a:buClr>
                <a:srgbClr val="000000"/>
              </a:buClr>
              <a:buSzPct val="100000"/>
              <a:buFont typeface="Arial"/>
              <a:buChar char="•"/>
            </a:pPr>
            <a:r>
              <a:rPr b="0" i="0" lang="en-US" sz="2400" u="none" cap="none" strike="noStrike">
                <a:solidFill>
                  <a:srgbClr val="000000"/>
                </a:solidFill>
                <a:latin typeface="Calibri"/>
                <a:ea typeface="Calibri"/>
                <a:cs typeface="Calibri"/>
                <a:sym typeface="Calibri"/>
              </a:rPr>
              <a:t>The Training Database is just such a secondary actor in Figure 8-2. This system gets involved when a Requester is requesting a hazardous chemical that requires the Requester to have been trained in how to safely handle such dangerous materials.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11"/>
          <p:cNvPicPr preferRelativeResize="0"/>
          <p:nvPr/>
        </p:nvPicPr>
        <p:blipFill rotWithShape="1">
          <a:blip r:embed="rId3">
            <a:alphaModFix/>
          </a:blip>
          <a:srcRect b="0" l="0" r="0" t="0"/>
          <a:stretch/>
        </p:blipFill>
        <p:spPr>
          <a:xfrm>
            <a:off x="2818440" y="457200"/>
            <a:ext cx="6965640" cy="58773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Difference between use case diagram and context diagram</a:t>
            </a:r>
            <a:endParaRPr b="0" i="0" sz="4400" u="none" cap="none" strike="noStrike">
              <a:solidFill>
                <a:srgbClr val="000000"/>
              </a:solidFill>
              <a:latin typeface="Calibri"/>
              <a:ea typeface="Calibri"/>
              <a:cs typeface="Calibri"/>
              <a:sym typeface="Calibri"/>
            </a:endParaRPr>
          </a:p>
        </p:txBody>
      </p:sp>
      <p:sp>
        <p:nvSpPr>
          <p:cNvPr id="150" name="Google Shape;150;p12"/>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fontScale="92500" lnSpcReduction="10000"/>
          </a:bodyPr>
          <a:lstStyle/>
          <a:p>
            <a:pPr indent="-228240" lvl="0" marL="228600" marR="0" rtl="0" algn="l">
              <a:lnSpc>
                <a:spcPct val="90000"/>
              </a:lnSpc>
              <a:spcBef>
                <a:spcPts val="0"/>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Both define the scope boundary between objects that lie outside the system and things inside the system.</a:t>
            </a:r>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 In the use case diagram, the box separates some internal aspects of the system—use cases—from the external actors. </a:t>
            </a:r>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The context diagram also depicts objects that lie outside the system, but it provides no visibility into the system internals. </a:t>
            </a:r>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The arrows in a context diagram indicate the flow of data, control signals across the system boundary.</a:t>
            </a:r>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 In contrast, the arrows in a use case diagram simply indicate the connections between actors and use cases in which they participate; they do not represent a flow of any kind.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3"/>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Use Case</a:t>
            </a:r>
            <a:endParaRPr b="0" i="0" sz="4400" u="none" cap="none" strike="noStrike">
              <a:solidFill>
                <a:srgbClr val="000000"/>
              </a:solidFill>
              <a:latin typeface="Calibri"/>
              <a:ea typeface="Calibri"/>
              <a:cs typeface="Calibri"/>
              <a:sym typeface="Calibri"/>
            </a:endParaRPr>
          </a:p>
        </p:txBody>
      </p:sp>
      <p:sp>
        <p:nvSpPr>
          <p:cNvPr id="156" name="Google Shape;156;p13"/>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lnSpcReduction="10000"/>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 use case describes a discrete, standalone activity that an actor can perform to achieve some outcome of value.</a:t>
            </a:r>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 A use case might encompass a number of related activities having a common goal. </a:t>
            </a:r>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 </a:t>
            </a:r>
            <a:r>
              <a:rPr b="0" i="1" lang="en-US" sz="2800" u="none" cap="none" strike="noStrike">
                <a:solidFill>
                  <a:srgbClr val="000000"/>
                </a:solidFill>
                <a:latin typeface="Calibri"/>
                <a:ea typeface="Calibri"/>
                <a:cs typeface="Calibri"/>
                <a:sym typeface="Calibri"/>
              </a:rPr>
              <a:t>scenario </a:t>
            </a:r>
            <a:r>
              <a:rPr b="0" i="0" lang="en-US" sz="2800" u="none" cap="none" strike="noStrike">
                <a:solidFill>
                  <a:srgbClr val="000000"/>
                </a:solidFill>
                <a:latin typeface="Calibri"/>
                <a:ea typeface="Calibri"/>
                <a:cs typeface="Calibri"/>
                <a:sym typeface="Calibri"/>
              </a:rPr>
              <a:t>is a description of a single instance of usage of the system. </a:t>
            </a:r>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 use case is therefore a collection of related usage scenarios, and a scenario is a specific instance of a use case. </a:t>
            </a:r>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When exploring user requirements, you can begin with a general use case statement and develop more specific usage scenarios, or you can generalize from a specific scenario example to the broader use case.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4"/>
          <p:cNvSpPr txBox="1"/>
          <p:nvPr/>
        </p:nvSpPr>
        <p:spPr>
          <a:xfrm>
            <a:off x="157280" y="99365"/>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Example of Usecase</a:t>
            </a:r>
            <a:endParaRPr b="0" i="0" sz="4400" u="none" cap="none" strike="noStrike">
              <a:solidFill>
                <a:srgbClr val="000000"/>
              </a:solidFill>
              <a:latin typeface="Calibri"/>
              <a:ea typeface="Calibri"/>
              <a:cs typeface="Calibri"/>
              <a:sym typeface="Calibri"/>
            </a:endParaRPr>
          </a:p>
        </p:txBody>
      </p:sp>
      <p:pic>
        <p:nvPicPr>
          <p:cNvPr id="162" name="Google Shape;162;p14"/>
          <p:cNvPicPr preferRelativeResize="0"/>
          <p:nvPr/>
        </p:nvPicPr>
        <p:blipFill rotWithShape="1">
          <a:blip r:embed="rId3">
            <a:alphaModFix/>
          </a:blip>
          <a:srcRect b="0" l="0" r="0" t="0"/>
          <a:stretch/>
        </p:blipFill>
        <p:spPr>
          <a:xfrm>
            <a:off x="418350" y="1196700"/>
            <a:ext cx="8485626" cy="76831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5"/>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Essential elements of a use case</a:t>
            </a:r>
            <a:endParaRPr b="0" i="0" sz="4400" u="none" cap="none" strike="noStrike">
              <a:solidFill>
                <a:srgbClr val="000000"/>
              </a:solidFill>
              <a:latin typeface="Calibri"/>
              <a:ea typeface="Calibri"/>
              <a:cs typeface="Calibri"/>
              <a:sym typeface="Calibri"/>
            </a:endParaRPr>
          </a:p>
        </p:txBody>
      </p:sp>
      <p:sp>
        <p:nvSpPr>
          <p:cNvPr id="168" name="Google Shape;168;p15"/>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lnSpcReduction="10000"/>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 unique </a:t>
            </a:r>
            <a:r>
              <a:rPr b="1" i="0" lang="en-US" sz="2800" u="none" cap="none" strike="noStrike">
                <a:solidFill>
                  <a:srgbClr val="000000"/>
                </a:solidFill>
                <a:latin typeface="Calibri"/>
                <a:ea typeface="Calibri"/>
                <a:cs typeface="Calibri"/>
                <a:sym typeface="Calibri"/>
              </a:rPr>
              <a:t>identifier</a:t>
            </a:r>
            <a:r>
              <a:rPr b="0" i="0" lang="en-US" sz="2800" u="none" cap="none" strike="noStrike">
                <a:solidFill>
                  <a:srgbClr val="000000"/>
                </a:solidFill>
                <a:latin typeface="Calibri"/>
                <a:ea typeface="Calibri"/>
                <a:cs typeface="Calibri"/>
                <a:sym typeface="Calibri"/>
              </a:rPr>
              <a:t> and </a:t>
            </a:r>
            <a:r>
              <a:rPr b="1" i="0" lang="en-US" sz="2800" u="none" cap="none" strike="noStrike">
                <a:solidFill>
                  <a:srgbClr val="000000"/>
                </a:solidFill>
                <a:latin typeface="Calibri"/>
                <a:ea typeface="Calibri"/>
                <a:cs typeface="Calibri"/>
                <a:sym typeface="Calibri"/>
              </a:rPr>
              <a:t>a succinct name </a:t>
            </a:r>
            <a:r>
              <a:rPr b="0" i="0" lang="en-US" sz="2800" u="none" cap="none" strike="noStrike">
                <a:solidFill>
                  <a:srgbClr val="000000"/>
                </a:solidFill>
                <a:latin typeface="Calibri"/>
                <a:ea typeface="Calibri"/>
                <a:cs typeface="Calibri"/>
                <a:sym typeface="Calibri"/>
              </a:rPr>
              <a:t>that states the user goal</a:t>
            </a:r>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 brief textual </a:t>
            </a:r>
            <a:r>
              <a:rPr b="1" i="0" lang="en-US" sz="2800" u="none" cap="none" strike="noStrike">
                <a:solidFill>
                  <a:srgbClr val="000000"/>
                </a:solidFill>
                <a:latin typeface="Calibri"/>
                <a:ea typeface="Calibri"/>
                <a:cs typeface="Calibri"/>
                <a:sym typeface="Calibri"/>
              </a:rPr>
              <a:t>description</a:t>
            </a:r>
            <a:r>
              <a:rPr b="0" i="0" lang="en-US" sz="2800" u="none" cap="none" strike="noStrike">
                <a:solidFill>
                  <a:srgbClr val="000000"/>
                </a:solidFill>
                <a:latin typeface="Calibri"/>
                <a:ea typeface="Calibri"/>
                <a:cs typeface="Calibri"/>
                <a:sym typeface="Calibri"/>
              </a:rPr>
              <a:t> that describes the purpose of the use case</a:t>
            </a:r>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 </a:t>
            </a:r>
            <a:r>
              <a:rPr b="1" i="0" lang="en-US" sz="2800" u="none" cap="none" strike="noStrike">
                <a:solidFill>
                  <a:srgbClr val="000000"/>
                </a:solidFill>
                <a:latin typeface="Calibri"/>
                <a:ea typeface="Calibri"/>
                <a:cs typeface="Calibri"/>
                <a:sym typeface="Calibri"/>
              </a:rPr>
              <a:t>trigger condition </a:t>
            </a:r>
            <a:r>
              <a:rPr b="0" i="0" lang="en-US" sz="2800" u="none" cap="none" strike="noStrike">
                <a:solidFill>
                  <a:srgbClr val="000000"/>
                </a:solidFill>
                <a:latin typeface="Calibri"/>
                <a:ea typeface="Calibri"/>
                <a:cs typeface="Calibri"/>
                <a:sym typeface="Calibri"/>
              </a:rPr>
              <a:t>that initiates execution of the use case</a:t>
            </a:r>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Zero or more </a:t>
            </a:r>
            <a:r>
              <a:rPr b="1" i="0" lang="en-US" sz="2800" u="none" cap="none" strike="noStrike">
                <a:solidFill>
                  <a:srgbClr val="000000"/>
                </a:solidFill>
                <a:latin typeface="Calibri"/>
                <a:ea typeface="Calibri"/>
                <a:cs typeface="Calibri"/>
                <a:sym typeface="Calibri"/>
              </a:rPr>
              <a:t>preconditions</a:t>
            </a:r>
            <a:r>
              <a:rPr b="0" i="0" lang="en-US" sz="2800" u="none" cap="none" strike="noStrike">
                <a:solidFill>
                  <a:srgbClr val="000000"/>
                </a:solidFill>
                <a:latin typeface="Calibri"/>
                <a:ea typeface="Calibri"/>
                <a:cs typeface="Calibri"/>
                <a:sym typeface="Calibri"/>
              </a:rPr>
              <a:t> that must be satisfied before the use case can begin</a:t>
            </a:r>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One or more </a:t>
            </a:r>
            <a:r>
              <a:rPr b="1" i="0" lang="en-US" sz="2800" u="none" cap="none" strike="noStrike">
                <a:solidFill>
                  <a:srgbClr val="000000"/>
                </a:solidFill>
                <a:latin typeface="Calibri"/>
                <a:ea typeface="Calibri"/>
                <a:cs typeface="Calibri"/>
                <a:sym typeface="Calibri"/>
              </a:rPr>
              <a:t>postconditions</a:t>
            </a:r>
            <a:r>
              <a:rPr b="0" i="0" lang="en-US" sz="2800" u="none" cap="none" strike="noStrike">
                <a:solidFill>
                  <a:srgbClr val="000000"/>
                </a:solidFill>
                <a:latin typeface="Calibri"/>
                <a:ea typeface="Calibri"/>
                <a:cs typeface="Calibri"/>
                <a:sym typeface="Calibri"/>
              </a:rPr>
              <a:t> that describe the state of the system after the use case is successfully completed</a:t>
            </a:r>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 numbered list of </a:t>
            </a:r>
            <a:r>
              <a:rPr b="1" i="0" lang="en-US" sz="2800" u="none" cap="none" strike="noStrike">
                <a:solidFill>
                  <a:srgbClr val="000000"/>
                </a:solidFill>
                <a:latin typeface="Calibri"/>
                <a:ea typeface="Calibri"/>
                <a:cs typeface="Calibri"/>
                <a:sym typeface="Calibri"/>
              </a:rPr>
              <a:t>steps</a:t>
            </a:r>
            <a:r>
              <a:rPr b="0" i="0" lang="en-US" sz="2800" u="none" cap="none" strike="noStrike">
                <a:solidFill>
                  <a:srgbClr val="000000"/>
                </a:solidFill>
                <a:latin typeface="Calibri"/>
                <a:ea typeface="Calibri"/>
                <a:cs typeface="Calibri"/>
                <a:sym typeface="Calibri"/>
              </a:rPr>
              <a:t> that shows the sequence of interactions between the actor and the system—a dialog—that leads from the preconditions to the postconditions</a:t>
            </a:r>
            <a:endParaRPr/>
          </a:p>
          <a:p>
            <a:pPr indent="0" lvl="0" marL="0" marR="0" rtl="0" algn="l">
              <a:lnSpc>
                <a:spcPct val="90000"/>
              </a:lnSpc>
              <a:spcBef>
                <a:spcPts val="1001"/>
              </a:spcBef>
              <a:spcAft>
                <a:spcPts val="0"/>
              </a:spcAft>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6"/>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Preconditions and Postconditions</a:t>
            </a:r>
            <a:endParaRPr b="0" i="0" sz="4400" u="none" cap="none" strike="noStrike">
              <a:solidFill>
                <a:srgbClr val="000000"/>
              </a:solidFill>
              <a:latin typeface="Calibri"/>
              <a:ea typeface="Calibri"/>
              <a:cs typeface="Calibri"/>
              <a:sym typeface="Calibri"/>
            </a:endParaRPr>
          </a:p>
        </p:txBody>
      </p:sp>
      <p:sp>
        <p:nvSpPr>
          <p:cNvPr id="174" name="Google Shape;174;p16"/>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0"/>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Preconditions </a:t>
            </a:r>
            <a:r>
              <a:rPr b="0" i="0" lang="en-US" sz="2800" u="none" cap="none" strike="noStrike">
                <a:solidFill>
                  <a:srgbClr val="000000"/>
                </a:solidFill>
                <a:latin typeface="Calibri"/>
                <a:ea typeface="Calibri"/>
                <a:cs typeface="Calibri"/>
                <a:sym typeface="Calibri"/>
              </a:rPr>
              <a:t>define prerequisites that must be met before the system can begin executing the use case.</a:t>
            </a:r>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e.g. If the ATM is empty, it shouldn’t let a user even begin a withdrawal transaction. </a:t>
            </a:r>
            <a:endParaRPr/>
          </a:p>
          <a:p>
            <a:pPr indent="-22824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Postconditions </a:t>
            </a:r>
            <a:r>
              <a:rPr b="0" i="0" lang="en-US" sz="2800" u="none" cap="none" strike="noStrike">
                <a:solidFill>
                  <a:srgbClr val="000000"/>
                </a:solidFill>
                <a:latin typeface="Calibri"/>
                <a:ea typeface="Calibri"/>
                <a:cs typeface="Calibri"/>
                <a:sym typeface="Calibri"/>
              </a:rPr>
              <a:t>describe the state of the system after the use case executed successfully. Postconditions can describe:</a:t>
            </a:r>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Something observable to the user (the system displayed an account balance).</a:t>
            </a:r>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Physical outcomes (the ATM has dispensed money and printed a receipt).</a:t>
            </a:r>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Internal system state changes (the account has been debited by the amount of a cash withdrawal, plus any transaction fees).</a:t>
            </a:r>
            <a:endParaRPr/>
          </a:p>
          <a:p>
            <a:pPr indent="0" lvl="0" marL="0" marR="0" rtl="0" algn="l">
              <a:lnSpc>
                <a:spcPct val="90000"/>
              </a:lnSpc>
              <a:spcBef>
                <a:spcPts val="1001"/>
              </a:spcBef>
              <a:spcAft>
                <a:spcPts val="0"/>
              </a:spcAft>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txBox="1"/>
          <p:nvPr/>
        </p:nvSpPr>
        <p:spPr>
          <a:xfrm>
            <a:off x="838080" y="365040"/>
            <a:ext cx="10515240" cy="132516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Calibri"/>
                <a:ea typeface="Calibri"/>
                <a:cs typeface="Calibri"/>
                <a:sym typeface="Calibri"/>
              </a:rPr>
              <a:t>Normal flows</a:t>
            </a:r>
            <a:endParaRPr b="0" i="0" sz="4400" u="none" cap="none" strike="noStrike">
              <a:solidFill>
                <a:srgbClr val="000000"/>
              </a:solidFill>
              <a:latin typeface="Calibri"/>
              <a:ea typeface="Calibri"/>
              <a:cs typeface="Calibri"/>
              <a:sym typeface="Calibri"/>
            </a:endParaRPr>
          </a:p>
        </p:txBody>
      </p:sp>
      <p:sp>
        <p:nvSpPr>
          <p:cNvPr id="180" name="Google Shape;180;p17"/>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One scenario is identified as the </a:t>
            </a:r>
            <a:r>
              <a:rPr b="0" i="1" lang="en-US" sz="2800" u="none" cap="none" strike="noStrike">
                <a:solidFill>
                  <a:srgbClr val="000000"/>
                </a:solidFill>
                <a:latin typeface="Calibri"/>
                <a:ea typeface="Calibri"/>
                <a:cs typeface="Calibri"/>
                <a:sym typeface="Calibri"/>
              </a:rPr>
              <a:t>normal flow </a:t>
            </a:r>
            <a:r>
              <a:rPr b="0" i="0" lang="en-US" sz="2800" u="none" cap="none" strike="noStrike">
                <a:solidFill>
                  <a:srgbClr val="000000"/>
                </a:solidFill>
                <a:latin typeface="Calibri"/>
                <a:ea typeface="Calibri"/>
                <a:cs typeface="Calibri"/>
                <a:sym typeface="Calibri"/>
              </a:rPr>
              <a:t>of events for the use case. </a:t>
            </a:r>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normal flow is also called the main flow, basic flow, normal course, primary scenario, main success scenario, sunny-day scenario, and happy path. </a:t>
            </a:r>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E.g. </a:t>
            </a:r>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normal flow for the “Request a Chemical” use case is to request a chemical that’s available in the chemical stockroom. </a:t>
            </a:r>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normal flow is written as a numbered list of steps, indicating which entity—the system or a specific actor—performs each step.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Alternative Flows</a:t>
            </a:r>
            <a:endParaRPr b="0" i="0" sz="4400" u="none" cap="none" strike="noStrike">
              <a:solidFill>
                <a:srgbClr val="000000"/>
              </a:solidFill>
              <a:latin typeface="Calibri"/>
              <a:ea typeface="Calibri"/>
              <a:cs typeface="Calibri"/>
              <a:sym typeface="Calibri"/>
            </a:endParaRPr>
          </a:p>
        </p:txBody>
      </p:sp>
      <p:sp>
        <p:nvSpPr>
          <p:cNvPr id="186" name="Google Shape;186;p18"/>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fontScale="92500" lnSpcReduction="20000"/>
          </a:bodyPr>
          <a:lstStyle/>
          <a:p>
            <a:pPr indent="-228240" lvl="0" marL="228600" marR="0" rtl="0" algn="l">
              <a:lnSpc>
                <a:spcPct val="90000"/>
              </a:lnSpc>
              <a:spcBef>
                <a:spcPts val="0"/>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Other success scenarios within the use case are called </a:t>
            </a:r>
            <a:r>
              <a:rPr b="0" i="1" lang="en-US" sz="2800" u="none" cap="none" strike="noStrike">
                <a:solidFill>
                  <a:srgbClr val="000000"/>
                </a:solidFill>
                <a:latin typeface="Calibri"/>
                <a:ea typeface="Calibri"/>
                <a:cs typeface="Calibri"/>
                <a:sym typeface="Calibri"/>
              </a:rPr>
              <a:t>alternative flows </a:t>
            </a:r>
            <a:r>
              <a:rPr b="0" i="0" lang="en-US" sz="2800" u="none" cap="none" strike="noStrike">
                <a:solidFill>
                  <a:srgbClr val="000000"/>
                </a:solidFill>
                <a:latin typeface="Calibri"/>
                <a:ea typeface="Calibri"/>
                <a:cs typeface="Calibri"/>
                <a:sym typeface="Calibri"/>
              </a:rPr>
              <a:t>or </a:t>
            </a:r>
            <a:r>
              <a:rPr b="0" i="1" lang="en-US" sz="2800" u="none" cap="none" strike="noStrike">
                <a:solidFill>
                  <a:srgbClr val="000000"/>
                </a:solidFill>
                <a:latin typeface="Calibri"/>
                <a:ea typeface="Calibri"/>
                <a:cs typeface="Calibri"/>
                <a:sym typeface="Calibri"/>
              </a:rPr>
              <a:t>secondary scenarios</a:t>
            </a:r>
            <a:r>
              <a:rPr b="0" i="0" lang="en-US" sz="2800" u="none" cap="none" strike="noStrike">
                <a:solidFill>
                  <a:srgbClr val="000000"/>
                </a:solidFill>
                <a:latin typeface="Calibri"/>
                <a:ea typeface="Calibri"/>
                <a:cs typeface="Calibri"/>
                <a:sym typeface="Calibri"/>
              </a:rPr>
              <a:t>. </a:t>
            </a:r>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Alternative flows deliver the same business outcome (sometimes with variations) as the normal flow but represent less common or lower-priority variations in the specifics of the task or how it is accomplished. </a:t>
            </a:r>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The normal flow can branch off into an alternative flow at some decision point in the dialog sequence; it might (or might not) rejoin the normal flow later. </a:t>
            </a:r>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The steps in the normal flow indicate where the user can branch into an alternative flow. </a:t>
            </a:r>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A user who says, “The default should be. . .” is describing the normal flow of the use case. A statement such as “The user should also be able to request a chemical from a vendor” suggests an alternative flow.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9"/>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Alternative Flows in User Story</a:t>
            </a:r>
            <a:endParaRPr b="0" i="0" sz="4400" u="none" cap="none" strike="noStrike">
              <a:solidFill>
                <a:srgbClr val="000000"/>
              </a:solidFill>
              <a:latin typeface="Calibri"/>
              <a:ea typeface="Calibri"/>
              <a:cs typeface="Calibri"/>
              <a:sym typeface="Calibri"/>
            </a:endParaRPr>
          </a:p>
        </p:txBody>
      </p:sp>
      <p:sp>
        <p:nvSpPr>
          <p:cNvPr id="192" name="Google Shape;192;p19"/>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In the agile world, a user story sometimes covers the same scope as an entire use case, but in other cases a user story represents just a single scenario or alternative flow. </a:t>
            </a:r>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E.g. </a:t>
            </a:r>
            <a:endParaRPr/>
          </a:p>
          <a:p>
            <a:pPr indent="-228240" lvl="1" marL="685800" marR="0" rtl="0" algn="l">
              <a:lnSpc>
                <a:spcPct val="90000"/>
              </a:lnSpc>
              <a:spcBef>
                <a:spcPts val="499"/>
              </a:spcBef>
              <a:spcAft>
                <a:spcPts val="0"/>
              </a:spcAft>
              <a:buClr>
                <a:srgbClr val="000000"/>
              </a:buClr>
              <a:buSzPts val="2400"/>
              <a:buFont typeface="Arial"/>
              <a:buChar char="•"/>
            </a:pPr>
            <a:r>
              <a:rPr b="0" i="1" lang="en-US" sz="2400" u="none" cap="none" strike="noStrike">
                <a:solidFill>
                  <a:srgbClr val="000000"/>
                </a:solidFill>
                <a:latin typeface="Calibri"/>
                <a:ea typeface="Calibri"/>
                <a:cs typeface="Calibri"/>
                <a:sym typeface="Calibri"/>
              </a:rPr>
              <a:t>As a chemist, I want to request a chemical so that I can perform experiments.</a:t>
            </a:r>
            <a:endParaRPr b="0" i="0" sz="24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1" lang="en-US" sz="2400" u="none" cap="none" strike="noStrike">
                <a:solidFill>
                  <a:srgbClr val="000000"/>
                </a:solidFill>
                <a:latin typeface="Calibri"/>
                <a:ea typeface="Calibri"/>
                <a:cs typeface="Calibri"/>
                <a:sym typeface="Calibri"/>
              </a:rPr>
              <a:t>As a chemist, I want to request a chemical from the Chemical Stockroom so that I can use it immediately.</a:t>
            </a:r>
            <a:endParaRPr b="0" i="0" sz="24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1" lang="en-US" sz="2400" u="none" cap="none" strike="noStrike">
                <a:solidFill>
                  <a:srgbClr val="000000"/>
                </a:solidFill>
                <a:latin typeface="Calibri"/>
                <a:ea typeface="Calibri"/>
                <a:cs typeface="Calibri"/>
                <a:sym typeface="Calibri"/>
              </a:rPr>
              <a:t>As a chemist, I want to request a chemical from a vendor because I don’t trust the purity of any of the samples available in the Chemical Stockroom.</a:t>
            </a:r>
            <a:endParaRPr b="0" i="0" sz="2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Similarities between a Use case and a User Story</a:t>
            </a:r>
            <a:endParaRPr b="0" i="0" sz="4400" u="none" cap="none" strike="noStrike">
              <a:solidFill>
                <a:srgbClr val="000000"/>
              </a:solidFill>
              <a:latin typeface="Calibri"/>
              <a:ea typeface="Calibri"/>
              <a:cs typeface="Calibri"/>
              <a:sym typeface="Calibri"/>
            </a:endParaRPr>
          </a:p>
        </p:txBody>
      </p:sp>
      <p:sp>
        <p:nvSpPr>
          <p:cNvPr id="91" name="Google Shape;91;p2"/>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Use case and user story both state the user’s goal </a:t>
            </a:r>
            <a:endParaRPr/>
          </a:p>
          <a:p>
            <a:pPr indent="-22824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user story also identifies the user class and the rationale behind the request for that system capability. </a:t>
            </a:r>
            <a:endParaRPr/>
          </a:p>
          <a:p>
            <a:pPr indent="-22824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user class—which need not be a human being—in a user story corresponds to the primary actor in a use case.</a:t>
            </a:r>
            <a:endParaRPr/>
          </a:p>
          <a:p>
            <a:pPr indent="-22824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rationale could be provided in the brief description of the use case.</a:t>
            </a:r>
            <a:endParaRPr/>
          </a:p>
          <a:p>
            <a:pPr indent="-22824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 Both use cases and user stories are focused on understanding what different types of users need to accomplish through interactions with a software system.</a:t>
            </a:r>
            <a:endParaRPr/>
          </a:p>
          <a:p>
            <a:pPr indent="-22824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 However, the two processes move in different directions from these similar starting points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Exceptions</a:t>
            </a:r>
            <a:endParaRPr b="0" i="0" sz="4400" u="none" cap="none" strike="noStrike">
              <a:solidFill>
                <a:srgbClr val="000000"/>
              </a:solidFill>
              <a:latin typeface="Calibri"/>
              <a:ea typeface="Calibri"/>
              <a:cs typeface="Calibri"/>
              <a:sym typeface="Calibri"/>
            </a:endParaRPr>
          </a:p>
        </p:txBody>
      </p:sp>
      <p:sp>
        <p:nvSpPr>
          <p:cNvPr id="198" name="Google Shape;198;p20"/>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fontScale="85000" lnSpcReduction="20000"/>
          </a:bodyPr>
          <a:lstStyle/>
          <a:p>
            <a:pPr indent="-228240" lvl="0" marL="228600" marR="0" rtl="0" algn="l">
              <a:lnSpc>
                <a:spcPct val="90000"/>
              </a:lnSpc>
              <a:spcBef>
                <a:spcPts val="0"/>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Conditions that have the potential to prevent a use case from succeeding are called </a:t>
            </a:r>
            <a:r>
              <a:rPr b="0" i="1" lang="en-US" sz="2800" u="none" cap="none" strike="noStrike">
                <a:solidFill>
                  <a:srgbClr val="000000"/>
                </a:solidFill>
                <a:latin typeface="Calibri"/>
                <a:ea typeface="Calibri"/>
                <a:cs typeface="Calibri"/>
                <a:sym typeface="Calibri"/>
              </a:rPr>
              <a:t>exceptions</a:t>
            </a:r>
            <a:r>
              <a:rPr b="0" i="0" lang="en-US" sz="2800" u="none" cap="none" strike="noStrike">
                <a:solidFill>
                  <a:srgbClr val="000000"/>
                </a:solidFill>
                <a:latin typeface="Calibri"/>
                <a:ea typeface="Calibri"/>
                <a:cs typeface="Calibri"/>
                <a:sym typeface="Calibri"/>
              </a:rPr>
              <a:t>. </a:t>
            </a:r>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Exceptions describe anticipated error conditions that could occur during execution of the use case and how they are to be handled. </a:t>
            </a:r>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In some cases, the user can recover from an exception, perhaps by re-entering some data that was incorrect. In other situations, though, the use case must terminate without reaching its success conditions.</a:t>
            </a:r>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 One exception for the “Request a Chemical” use case is “Chemical Is Not Commercially Available,” labeled as 4.1.E1 in the use case description. </a:t>
            </a:r>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If you don’t specify exception handling during requirements elicitation, there are two possible outcomes:</a:t>
            </a:r>
            <a:endParaRPr/>
          </a:p>
          <a:p>
            <a:pPr indent="-228240" lvl="1" marL="685800" marR="0" rtl="0" algn="l">
              <a:lnSpc>
                <a:spcPct val="90000"/>
              </a:lnSpc>
              <a:spcBef>
                <a:spcPts val="499"/>
              </a:spcBef>
              <a:spcAft>
                <a:spcPts val="0"/>
              </a:spcAft>
              <a:buClr>
                <a:srgbClr val="000000"/>
              </a:buClr>
              <a:buSzPct val="100000"/>
              <a:buFont typeface="Arial"/>
              <a:buChar char="•"/>
            </a:pPr>
            <a:r>
              <a:rPr b="0" i="0" lang="en-US" sz="2400" u="none" cap="none" strike="noStrike">
                <a:solidFill>
                  <a:srgbClr val="000000"/>
                </a:solidFill>
                <a:latin typeface="Calibri"/>
                <a:ea typeface="Calibri"/>
                <a:cs typeface="Calibri"/>
                <a:sym typeface="Calibri"/>
              </a:rPr>
              <a:t>Each developer will make his best guess at how to deal with the exceptions he sees, leading to inconsistent error handling throughout the application and less robust software.</a:t>
            </a:r>
            <a:endParaRPr/>
          </a:p>
          <a:p>
            <a:pPr indent="-228240" lvl="1" marL="685800" marR="0" rtl="0" algn="l">
              <a:lnSpc>
                <a:spcPct val="90000"/>
              </a:lnSpc>
              <a:spcBef>
                <a:spcPts val="499"/>
              </a:spcBef>
              <a:spcAft>
                <a:spcPts val="0"/>
              </a:spcAft>
              <a:buClr>
                <a:srgbClr val="000000"/>
              </a:buClr>
              <a:buSzPct val="100000"/>
              <a:buFont typeface="Arial"/>
              <a:buChar char="•"/>
            </a:pPr>
            <a:r>
              <a:rPr b="0" i="0" lang="en-US" sz="2400" u="none" cap="none" strike="noStrike">
                <a:solidFill>
                  <a:srgbClr val="000000"/>
                </a:solidFill>
                <a:latin typeface="Calibri"/>
                <a:ea typeface="Calibri"/>
                <a:cs typeface="Calibri"/>
                <a:sym typeface="Calibri"/>
              </a:rPr>
              <a:t>The system will fail when a user hits the error condition because no one thought about it.</a:t>
            </a:r>
            <a:endParaRPr/>
          </a:p>
          <a:p>
            <a:pPr indent="0" lvl="0" marL="0" marR="0" rtl="0" algn="l">
              <a:spcBef>
                <a:spcPts val="0"/>
              </a:spcBef>
              <a:spcAft>
                <a:spcPts val="0"/>
              </a:spcAft>
              <a:buNone/>
            </a:pPr>
            <a:r>
              <a:t/>
            </a:r>
            <a:endParaRPr b="0" sz="2400"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Exceptions</a:t>
            </a:r>
            <a:endParaRPr b="0" sz="4400" strike="noStrike">
              <a:solidFill>
                <a:srgbClr val="000000"/>
              </a:solidFill>
              <a:latin typeface="Calibri"/>
              <a:ea typeface="Calibri"/>
              <a:cs typeface="Calibri"/>
              <a:sym typeface="Calibri"/>
            </a:endParaRPr>
          </a:p>
        </p:txBody>
      </p:sp>
      <p:sp>
        <p:nvSpPr>
          <p:cNvPr id="204" name="Google Shape;204;p21"/>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You might defer some alternative flow to later iterations or releases. </a:t>
            </a:r>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However, you </a:t>
            </a:r>
            <a:r>
              <a:rPr b="0" i="1" lang="en-US" sz="2800" strike="noStrike">
                <a:solidFill>
                  <a:srgbClr val="000000"/>
                </a:solidFill>
                <a:latin typeface="Calibri"/>
                <a:ea typeface="Calibri"/>
                <a:cs typeface="Calibri"/>
                <a:sym typeface="Calibri"/>
              </a:rPr>
              <a:t>must </a:t>
            </a:r>
            <a:r>
              <a:rPr b="0" lang="en-US" sz="2800" strike="noStrike">
                <a:solidFill>
                  <a:srgbClr val="000000"/>
                </a:solidFill>
                <a:latin typeface="Calibri"/>
                <a:ea typeface="Calibri"/>
                <a:cs typeface="Calibri"/>
                <a:sym typeface="Calibri"/>
              </a:rPr>
              <a:t>implement the exceptions that can prevent the flows that you do implement from succeeding.</a:t>
            </a:r>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Overlooked exceptions are a common source of missing requirements.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nvSpPr>
        <p:spPr>
          <a:xfrm>
            <a:off x="83808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Exceptions in User Story</a:t>
            </a:r>
            <a:endParaRPr b="0" sz="4400" strike="noStrike">
              <a:solidFill>
                <a:srgbClr val="000000"/>
              </a:solidFill>
              <a:latin typeface="Calibri"/>
              <a:ea typeface="Calibri"/>
              <a:cs typeface="Calibri"/>
              <a:sym typeface="Calibri"/>
            </a:endParaRPr>
          </a:p>
        </p:txBody>
      </p:sp>
      <p:sp>
        <p:nvSpPr>
          <p:cNvPr id="210" name="Google Shape;210;p22"/>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Agile projects employing the user story approach address exceptions through the acceptance tests they create for each story. </a:t>
            </a:r>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E.g., “What if the chemical you want is not commercially available from any vendor?” This could lead to an acceptance test like, “If the chemical isn’t found in any available vendor catalogs, show a message to that effect.”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Differences between Use Cases and User Stories</a:t>
            </a:r>
            <a:endParaRPr b="0" i="0" sz="4400" u="none" cap="none" strike="noStrike">
              <a:solidFill>
                <a:srgbClr val="000000"/>
              </a:solidFill>
              <a:latin typeface="Calibri"/>
              <a:ea typeface="Calibri"/>
              <a:cs typeface="Calibri"/>
              <a:sym typeface="Calibri"/>
            </a:endParaRPr>
          </a:p>
        </p:txBody>
      </p:sp>
      <p:pic>
        <p:nvPicPr>
          <p:cNvPr id="97" name="Google Shape;97;p3"/>
          <p:cNvPicPr preferRelativeResize="0"/>
          <p:nvPr/>
        </p:nvPicPr>
        <p:blipFill rotWithShape="1">
          <a:blip r:embed="rId3">
            <a:alphaModFix/>
          </a:blip>
          <a:srcRect b="0" l="0" r="0" t="0"/>
          <a:stretch/>
        </p:blipFill>
        <p:spPr>
          <a:xfrm>
            <a:off x="1451160" y="1825560"/>
            <a:ext cx="9289440" cy="43509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Use Cases lead to functional requirements</a:t>
            </a:r>
            <a:endParaRPr b="0" i="0" sz="4400" u="none" cap="none" strike="noStrike">
              <a:solidFill>
                <a:srgbClr val="000000"/>
              </a:solidFill>
              <a:latin typeface="Calibri"/>
              <a:ea typeface="Calibri"/>
              <a:cs typeface="Calibri"/>
              <a:sym typeface="Calibri"/>
            </a:endParaRPr>
          </a:p>
        </p:txBody>
      </p:sp>
      <p:sp>
        <p:nvSpPr>
          <p:cNvPr id="103" name="Google Shape;103;p4"/>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0"/>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With use cases, the next step is for the BA to work with user representatives to understand how they imagine a dialog taking place with the system to perform the use case. </a:t>
            </a:r>
            <a:endParaRPr/>
          </a:p>
          <a:p>
            <a:pPr indent="-228240" lvl="0" marL="228600" marR="0" rtl="0" algn="l">
              <a:lnSpc>
                <a:spcPct val="90000"/>
              </a:lnSpc>
              <a:spcBef>
                <a:spcPts val="1001"/>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The BA structures the information collected according to a use case template. </a:t>
            </a:r>
            <a:endParaRPr/>
          </a:p>
          <a:p>
            <a:pPr indent="-228240" lvl="0" marL="228600" marR="0" rtl="0" algn="l">
              <a:lnSpc>
                <a:spcPct val="90000"/>
              </a:lnSpc>
              <a:spcBef>
                <a:spcPts val="1001"/>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From the use case specification, </a:t>
            </a:r>
            <a:endParaRPr/>
          </a:p>
          <a:p>
            <a:pPr indent="-228240" lvl="1" marL="685800" marR="0" rtl="0" algn="l">
              <a:lnSpc>
                <a:spcPct val="90000"/>
              </a:lnSpc>
              <a:spcBef>
                <a:spcPts val="499"/>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the BA can derive the functional requirements that developers must implement, and</a:t>
            </a:r>
            <a:endParaRPr/>
          </a:p>
          <a:p>
            <a:pPr indent="-228240" lvl="1" marL="685800" marR="0" rtl="0" algn="l">
              <a:lnSpc>
                <a:spcPct val="90000"/>
              </a:lnSpc>
              <a:spcBef>
                <a:spcPts val="499"/>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a tester can identify tests to judge whether the use case was properly implemented. </a:t>
            </a:r>
            <a:endParaRPr/>
          </a:p>
          <a:p>
            <a:pPr indent="-228240" lvl="0" marL="228600" marR="0" rtl="0" algn="l">
              <a:lnSpc>
                <a:spcPct val="90000"/>
              </a:lnSpc>
              <a:spcBef>
                <a:spcPts val="1001"/>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Developers might implement an entire use case in a single release or iteration or they might implement just a portion of a particular use case initially, either for size or priority reasons, and then implement additional parts in future releases.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User stories lead to acceptance tests</a:t>
            </a:r>
            <a:endParaRPr b="0" i="0" sz="4400" u="none" cap="none" strike="noStrike">
              <a:solidFill>
                <a:srgbClr val="000000"/>
              </a:solidFill>
              <a:latin typeface="Calibri"/>
              <a:ea typeface="Calibri"/>
              <a:cs typeface="Calibri"/>
              <a:sym typeface="Calibri"/>
            </a:endParaRPr>
          </a:p>
        </p:txBody>
      </p:sp>
      <p:sp>
        <p:nvSpPr>
          <p:cNvPr id="109" name="Google Shape;109;p5"/>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lnSpcReduction="10000"/>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As employed on agile projects, a user story serves as a placeholder for future conversations that need to take place on a </a:t>
            </a:r>
            <a:r>
              <a:rPr b="1" i="0" lang="en-US" sz="2800" u="none" cap="none" strike="noStrike">
                <a:solidFill>
                  <a:srgbClr val="000000"/>
                </a:solidFill>
                <a:latin typeface="Calibri"/>
                <a:ea typeface="Calibri"/>
                <a:cs typeface="Calibri"/>
                <a:sym typeface="Calibri"/>
              </a:rPr>
              <a:t>just-in-time</a:t>
            </a:r>
            <a:r>
              <a:rPr b="0" i="0" lang="en-US" sz="2800" u="none" cap="none" strike="noStrike">
                <a:solidFill>
                  <a:srgbClr val="000000"/>
                </a:solidFill>
                <a:latin typeface="Calibri"/>
                <a:ea typeface="Calibri"/>
                <a:cs typeface="Calibri"/>
                <a:sym typeface="Calibri"/>
              </a:rPr>
              <a:t> basis among developers, customer representatives, and a business analyst </a:t>
            </a:r>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Those conversations reveal the additional information that developers must know to be able to implement the story.</a:t>
            </a:r>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 Refining the user stories through conversations leads to a collection of smaller, focused stories that describe individual chunks of system functionality.</a:t>
            </a:r>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 User stories that are too large to implement in one agile development iteration (called </a:t>
            </a:r>
            <a:r>
              <a:rPr b="0" i="1" lang="en-US" sz="2800" u="none" cap="none" strike="noStrike">
                <a:solidFill>
                  <a:srgbClr val="000000"/>
                </a:solidFill>
                <a:latin typeface="Calibri"/>
                <a:ea typeface="Calibri"/>
                <a:cs typeface="Calibri"/>
                <a:sym typeface="Calibri"/>
              </a:rPr>
              <a:t>epics</a:t>
            </a:r>
            <a:r>
              <a:rPr b="0" i="0" lang="en-US" sz="2800" u="none" cap="none" strike="noStrike">
                <a:solidFill>
                  <a:srgbClr val="000000"/>
                </a:solidFill>
                <a:latin typeface="Calibri"/>
                <a:ea typeface="Calibri"/>
                <a:cs typeface="Calibri"/>
                <a:sym typeface="Calibri"/>
              </a:rPr>
              <a:t>) are split into smaller stories that can be implemented within a single iteration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User stories lead to acceptance tests</a:t>
            </a:r>
            <a:endParaRPr b="0" i="0" sz="4400" u="none" cap="none" strike="noStrike">
              <a:solidFill>
                <a:srgbClr val="000000"/>
              </a:solidFill>
              <a:latin typeface="Calibri"/>
              <a:ea typeface="Calibri"/>
              <a:cs typeface="Calibri"/>
              <a:sym typeface="Calibri"/>
            </a:endParaRPr>
          </a:p>
        </p:txBody>
      </p:sp>
      <p:sp>
        <p:nvSpPr>
          <p:cNvPr id="115" name="Google Shape;115;p6"/>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Rather than specifying functional requirements, agile teams typically elaborate a refined user story into a set of acceptance tests that collectively describe the story’s “conditions of satisfaction.”</a:t>
            </a:r>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If the developer implements the necessary code to satisfy the acceptance tests—and hence to meet conditions of satisfaction—the user story is considered to be correctly implemented.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Which one is better – use case or user story?</a:t>
            </a:r>
            <a:endParaRPr b="0" i="0" sz="4400" u="none" cap="none" strike="noStrike">
              <a:solidFill>
                <a:srgbClr val="000000"/>
              </a:solidFill>
              <a:latin typeface="Calibri"/>
              <a:ea typeface="Calibri"/>
              <a:cs typeface="Calibri"/>
              <a:sym typeface="Calibri"/>
            </a:endParaRPr>
          </a:p>
        </p:txBody>
      </p:sp>
      <p:sp>
        <p:nvSpPr>
          <p:cNvPr id="121" name="Google Shape;121;p7"/>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fontScale="92500"/>
          </a:bodyPr>
          <a:lstStyle/>
          <a:p>
            <a:pPr indent="-228240" lvl="0" marL="228600" marR="0" rtl="0" algn="l">
              <a:lnSpc>
                <a:spcPct val="90000"/>
              </a:lnSpc>
              <a:spcBef>
                <a:spcPts val="0"/>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User stories offer the advantage of simplicity and conciseness.</a:t>
            </a:r>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Use cases provide project participants with a structure and context that a collection of user stories lacks. </a:t>
            </a:r>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They provide an organized way for the BA to lead elicitation discussions beyond simply collecting a list of things that users need to achieve with the system as a starting point for planning and discussion.</a:t>
            </a:r>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A use-case analysis might reveal that several use cases involve similar exceptions (or other commonalities) that could perhaps be implemented as a single consistent error-handling strategy within the application. Such commonalities are more difficult to discern with a collection of user stories.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Use case approach</a:t>
            </a:r>
            <a:endParaRPr b="0" i="0" sz="4400" u="none" cap="none" strike="noStrike">
              <a:solidFill>
                <a:srgbClr val="000000"/>
              </a:solidFill>
              <a:latin typeface="Calibri"/>
              <a:ea typeface="Calibri"/>
              <a:cs typeface="Calibri"/>
              <a:sym typeface="Calibri"/>
            </a:endParaRPr>
          </a:p>
        </p:txBody>
      </p:sp>
      <p:sp>
        <p:nvSpPr>
          <p:cNvPr id="127" name="Google Shape;127;p8"/>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fontScale="92500" lnSpcReduction="10000"/>
          </a:bodyPr>
          <a:lstStyle/>
          <a:p>
            <a:pPr indent="-228240" lvl="0" marL="228600" marR="0" rtl="0" algn="l">
              <a:lnSpc>
                <a:spcPct val="90000"/>
              </a:lnSpc>
              <a:spcBef>
                <a:spcPts val="0"/>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A use case describes a sequence of interactions between a system and an external actor that results in some outcome that provides value to the actor.</a:t>
            </a:r>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 An </a:t>
            </a:r>
            <a:r>
              <a:rPr b="0" i="1" lang="en-US" sz="2800" u="none" cap="none" strike="noStrike">
                <a:solidFill>
                  <a:srgbClr val="000000"/>
                </a:solidFill>
                <a:latin typeface="Calibri"/>
                <a:ea typeface="Calibri"/>
                <a:cs typeface="Calibri"/>
                <a:sym typeface="Calibri"/>
              </a:rPr>
              <a:t>actor </a:t>
            </a:r>
            <a:r>
              <a:rPr b="0" i="0" lang="en-US" sz="2800" u="none" cap="none" strike="noStrike">
                <a:solidFill>
                  <a:srgbClr val="000000"/>
                </a:solidFill>
                <a:latin typeface="Calibri"/>
                <a:ea typeface="Calibri"/>
                <a:cs typeface="Calibri"/>
                <a:sym typeface="Calibri"/>
              </a:rPr>
              <a:t>is a person (or sometimes another software system or a hardware device) that interacts with the system to perform a use case. </a:t>
            </a:r>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For example, the Chemical Tracking System’s “Request a Chemical” use case involves an actor named </a:t>
            </a:r>
            <a:r>
              <a:rPr b="0" i="1" lang="en-US" sz="2800" u="none" cap="none" strike="noStrike">
                <a:solidFill>
                  <a:srgbClr val="000000"/>
                </a:solidFill>
                <a:latin typeface="Calibri"/>
                <a:ea typeface="Calibri"/>
                <a:cs typeface="Calibri"/>
                <a:sym typeface="Calibri"/>
              </a:rPr>
              <a:t>Requester</a:t>
            </a:r>
            <a:r>
              <a:rPr b="0" i="0" lang="en-US" sz="2800" u="none" cap="none" strike="noStrike">
                <a:solidFill>
                  <a:srgbClr val="000000"/>
                </a:solidFill>
                <a:latin typeface="Calibri"/>
                <a:ea typeface="Calibri"/>
                <a:cs typeface="Calibri"/>
                <a:sym typeface="Calibri"/>
              </a:rPr>
              <a:t>. </a:t>
            </a:r>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There is no CTS user class named Requester. Both chemists and members of the chemical stockroom staff may request chemicals, so members of either user class may perform the Requester role. </a:t>
            </a:r>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Users are actual people (or systems); actors are abstractions.</a:t>
            </a:r>
            <a:endParaRPr/>
          </a:p>
          <a:p>
            <a:pPr indent="0" lvl="0" marL="0" marR="0" rtl="0" algn="l">
              <a:lnSpc>
                <a:spcPct val="90000"/>
              </a:lnSpc>
              <a:spcBef>
                <a:spcPts val="1001"/>
              </a:spcBef>
              <a:spcAft>
                <a:spcPts val="0"/>
              </a:spcAft>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How to identify actors in Use cases</a:t>
            </a:r>
            <a:endParaRPr b="0" i="0" sz="4400" u="none" cap="none" strike="noStrike">
              <a:solidFill>
                <a:srgbClr val="000000"/>
              </a:solidFill>
              <a:latin typeface="Calibri"/>
              <a:ea typeface="Calibri"/>
              <a:cs typeface="Calibri"/>
              <a:sym typeface="Calibri"/>
            </a:endParaRPr>
          </a:p>
        </p:txBody>
      </p:sp>
      <p:sp>
        <p:nvSpPr>
          <p:cNvPr id="133" name="Google Shape;133;p9"/>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Following are some questions you might ask to help user representatives identify actors:</a:t>
            </a:r>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Who (or what) is notified when something occurs within the system?</a:t>
            </a:r>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Who (or what) provides information or services to the system?</a:t>
            </a:r>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Who (or what) helps the system respond to and complete a task?</a:t>
            </a:r>
            <a:endParaRPr/>
          </a:p>
          <a:p>
            <a:pPr indent="0" lvl="0" marL="0" marR="0" rtl="0" algn="l">
              <a:lnSpc>
                <a:spcPct val="90000"/>
              </a:lnSpc>
              <a:spcBef>
                <a:spcPts val="1001"/>
              </a:spcBef>
              <a:spcAft>
                <a:spcPts val="0"/>
              </a:spcAft>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2023-10-05T04:39:39Z</dcterms:created>
  <dc:creator>Sara Rehmat</dc:creator>
</cp:coreProperties>
</file>