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wmf" ContentType="image/x-wmf"/>
  <Override PartName="/ppt/media/image8.wmf" ContentType="image/x-wmf"/>
  <Override PartName="/ppt/media/image7.wmf" ContentType="image/x-wmf"/>
  <Override PartName="/ppt/media/image2.wmf" ContentType="image/x-wmf"/>
  <Override PartName="/ppt/media/image1.wmf" ContentType="image/x-wmf"/>
  <Override PartName="/ppt/media/image3.wmf" ContentType="image/x-wmf"/>
  <Override PartName="/ppt/media/image4.wmf" ContentType="image/x-wmf"/>
  <Override PartName="/ppt/media/image5.wmf" ContentType="image/x-wmf"/>
  <Override PartName="/ppt/media/image6.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rPr>
              <a:t>Software Requirement Engineering</a:t>
            </a:r>
            <a:endParaRPr b="0" lang="en-US"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r">
              <a:lnSpc>
                <a:spcPct val="90000"/>
              </a:lnSpc>
              <a:spcBef>
                <a:spcPts val="1001"/>
              </a:spcBef>
            </a:pPr>
            <a:r>
              <a:rPr b="0" lang="en-US" sz="2400" spc="-1" strike="noStrike">
                <a:solidFill>
                  <a:srgbClr val="000000"/>
                </a:solidFill>
                <a:latin typeface="Calibri"/>
              </a:rPr>
              <a:t>Topic: Visual Analysis Models</a:t>
            </a:r>
            <a:endParaRPr b="0" lang="en-US" sz="2400" spc="-1" strike="noStrike">
              <a:latin typeface="Arial"/>
            </a:endParaRPr>
          </a:p>
          <a:p>
            <a:pPr algn="r">
              <a:lnSpc>
                <a:spcPct val="90000"/>
              </a:lnSpc>
              <a:spcBef>
                <a:spcPts val="1001"/>
              </a:spcBef>
            </a:pPr>
            <a:r>
              <a:rPr b="0" lang="en-US" sz="2400" spc="-1" strike="noStrike">
                <a:solidFill>
                  <a:srgbClr val="000000"/>
                </a:solidFill>
                <a:latin typeface="Calibri"/>
              </a:rPr>
              <a:t>Engr. Sara Rehmat</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Levels of DFDs</a:t>
            </a:r>
            <a:endParaRPr b="0" lang="en-US"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process that appears as a separate bubble on the level 0 diagram can be further expanded into a separate DFD to reveal more detail about its functioning.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BA continues this progressive refinement until the lowest-level diagrams contain only primitive process operations that can be clearly represented in narrative text, pseudocode, a swimlane diagram, or an activity diagram.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functional requirements will define precisely what happens within each primitive process.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Each level of the DFD must be balanced and consistent with the level above it so that all the input and output flows on the child diagram match up with flows on its parent.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Conventions for drawing DFDs</a:t>
            </a:r>
            <a:endParaRPr b="0" lang="en-US" sz="4400" spc="-1" strike="noStrike">
              <a:latin typeface="Arial"/>
            </a:endParaRPr>
          </a:p>
        </p:txBody>
      </p:sp>
      <p:sp>
        <p:nvSpPr>
          <p:cNvPr id="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Processes communicate through data stores, not by direct flows from one process to another. Similarly, data cannot flow directly from one store to another or directly between external entities and data stores; it must pass through a process bubble.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Name each process as a concise action: verb plus object (such as “generate reports”). Use names that are meaningful to the customers and pertinent to the business or problem domain.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Number the processes uniquely and hierarchically. On the level 0 diagram, number each process with an integer. If you create a child DFD for process 3, number the processes in that child diagram 3.1, 3.2, and so 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Don’t show more than 8 to 10 processes on a single diagram or it will be difficult to draw, change, and understand. If you have more processes, introduce another layer of abstraction by grouping related processes into a higher-level process.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Bubbles with flows that are only coming in or only going out are suspect. The processing that a DFD bubble represents normally requires both input and output flows.</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2. Swimlane Diagrams</a:t>
            </a:r>
            <a:endParaRPr b="0" lang="en-US" sz="4400" spc="-1" strike="noStrike">
              <a:latin typeface="Arial"/>
            </a:endParaRPr>
          </a:p>
        </p:txBody>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Swimlane diagrams </a:t>
            </a:r>
            <a:r>
              <a:rPr b="0" lang="en-US" sz="2800" spc="-1" strike="noStrike">
                <a:solidFill>
                  <a:srgbClr val="000000"/>
                </a:solidFill>
                <a:latin typeface="Calibri"/>
              </a:rPr>
              <a:t>(sometimes called cross-functional diagrams) provide a way to represent the steps involved in a business process or the operations of a proposed software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They are a variation of flowcharts, subdivided into visual subcomponents called </a:t>
            </a:r>
            <a:r>
              <a:rPr b="0" i="1" lang="en-US" sz="2800" spc="-1" strike="noStrike">
                <a:solidFill>
                  <a:srgbClr val="000000"/>
                </a:solidFill>
                <a:latin typeface="Calibri"/>
              </a:rPr>
              <a:t>lanes.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lanes can represent different systems or actors that execute the steps in the process.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Swimlane diagrams can show what happens inside the process bubbles from DFDs.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swimlane diagram is one of the easiest models for stakeholders to understand because the notation is simple and commonly used</a:t>
            </a:r>
            <a:endParaRPr b="0" lang="en-US" sz="2800" spc="-1" strike="noStrike">
              <a:latin typeface="Arial"/>
            </a:endParaRPr>
          </a:p>
        </p:txBody>
      </p:sp>
    </p:spTree>
  </p:cSld>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sp>
      <p:pic>
        <p:nvPicPr>
          <p:cNvPr id="101" name="Picture 3" descr=""/>
          <p:cNvPicPr/>
          <p:nvPr/>
        </p:nvPicPr>
        <p:blipFill>
          <a:blip r:embed="rId1"/>
          <a:stretch/>
        </p:blipFill>
        <p:spPr>
          <a:xfrm>
            <a:off x="2808000" y="517680"/>
            <a:ext cx="6575040" cy="5760000"/>
          </a:xfrm>
          <a:prstGeom prst="rect">
            <a:avLst/>
          </a:prstGeom>
          <a:ln>
            <a:noFill/>
          </a:ln>
        </p:spPr>
      </p:pic>
      <p:sp>
        <p:nvSpPr>
          <p:cNvPr id="102" name="CustomShape 2"/>
          <p:cNvSpPr/>
          <p:nvPr/>
        </p:nvSpPr>
        <p:spPr>
          <a:xfrm>
            <a:off x="2808000" y="6278400"/>
            <a:ext cx="669564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Partial swimlane diagram for a process in the Chemical Tracking System.</a:t>
            </a:r>
            <a:endParaRPr b="0" lang="en-US" sz="1800" spc="-1" strike="noStrike">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2. Swimlane Diagrams</a:t>
            </a:r>
            <a:endParaRPr b="0" lang="en-US" sz="4400" spc="-1" strike="noStrike">
              <a:latin typeface="Arial"/>
            </a:endParaRPr>
          </a:p>
        </p:txBody>
      </p:sp>
      <p:sp>
        <p:nvSpPr>
          <p:cNvPr id="10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Swimlane diagrams can contain additional shapes, but the most commonly used elements are:</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Process steps, shown as rectangles.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Transitions between process steps, shown as arrows connecting pairs of rectangles.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Decisions, shown as diamonds with multiple branches leaving each diamond. The decision choices are shown as text labels on each arrow leaving a diamond.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Swimlanes to subdivide the process, shown as horizontal or vertical lines on the page. The lanes are most commonly roles, departments, or systems. They show who or what is executing the steps in a given lane.</a:t>
            </a:r>
            <a:endParaRPr b="0" lang="en-US" sz="24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04">
                                            <p:txEl>
                                              <p:pRg st="0" end="0"/>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04">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04">
                                            <p:txEl>
                                              <p:pRg st="2" end="2"/>
                                            </p:txEl>
                                          </p:spTgt>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104">
                                            <p:txEl>
                                              <p:pRg st="3" end="3"/>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3. State-transition diagram and state table</a:t>
            </a:r>
            <a:endParaRPr b="0" lang="en-US" sz="4400" spc="-1" strike="noStrike">
              <a:latin typeface="Arial"/>
            </a:endParaRPr>
          </a:p>
        </p:txBody>
      </p:sp>
      <p:sp>
        <p:nvSpPr>
          <p:cNvPr id="10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Real-time systems and process control </a:t>
            </a:r>
            <a:r>
              <a:rPr b="0" lang="en-US" sz="2800" spc="-1" strike="noStrike">
                <a:solidFill>
                  <a:srgbClr val="000000"/>
                </a:solidFill>
                <a:latin typeface="Calibri"/>
              </a:rPr>
              <a:t>applications can exist in one of a limited number </a:t>
            </a:r>
            <a:r>
              <a:rPr b="0" lang="en-US" sz="2800" spc="-1" strike="noStrike">
                <a:solidFill>
                  <a:srgbClr val="000000"/>
                </a:solidFill>
                <a:latin typeface="Calibri"/>
              </a:rPr>
              <a:t>of states at any given time.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state change can take place only when well-</a:t>
            </a:r>
            <a:r>
              <a:rPr b="0" lang="en-US" sz="2800" spc="-1" strike="noStrike">
                <a:solidFill>
                  <a:srgbClr val="000000"/>
                </a:solidFill>
                <a:latin typeface="Calibri"/>
              </a:rPr>
              <a:t>defined criteria are satisfied, such as receiving a </a:t>
            </a:r>
            <a:r>
              <a:rPr b="0" lang="en-US" sz="2800" spc="-1" strike="noStrike">
                <a:solidFill>
                  <a:srgbClr val="000000"/>
                </a:solidFill>
                <a:latin typeface="Calibri"/>
              </a:rPr>
              <a:t>specific input stimulus under certain conditions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information systems deal with business </a:t>
            </a:r>
            <a:r>
              <a:rPr b="0" lang="en-US" sz="2800" spc="-1" strike="noStrike">
                <a:solidFill>
                  <a:srgbClr val="000000"/>
                </a:solidFill>
                <a:latin typeface="Calibri"/>
              </a:rPr>
              <a:t>objects—sales orders, invoices, inventory items, </a:t>
            </a:r>
            <a:r>
              <a:rPr b="0" lang="en-US" sz="2800" spc="-1" strike="noStrike">
                <a:solidFill>
                  <a:srgbClr val="000000"/>
                </a:solidFill>
                <a:latin typeface="Calibri"/>
              </a:rPr>
              <a:t>and the like—with life cycles that involve a series </a:t>
            </a:r>
            <a:r>
              <a:rPr b="0" lang="en-US" sz="2800" spc="-1" strike="noStrike">
                <a:solidFill>
                  <a:srgbClr val="000000"/>
                </a:solidFill>
                <a:latin typeface="Calibri"/>
              </a:rPr>
              <a:t>of possible states, or statuses.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Describing a set of complex state changes in </a:t>
            </a:r>
            <a:r>
              <a:rPr b="0" lang="en-US" sz="2800" spc="-1" strike="noStrike">
                <a:solidFill>
                  <a:srgbClr val="000000"/>
                </a:solidFill>
                <a:latin typeface="Calibri"/>
              </a:rPr>
              <a:t>natural language creates a high probability of </a:t>
            </a:r>
            <a:r>
              <a:rPr b="0" lang="en-US" sz="2800" spc="-1" strike="noStrike">
                <a:solidFill>
                  <a:srgbClr val="000000"/>
                </a:solidFill>
                <a:latin typeface="Calibri"/>
              </a:rPr>
              <a:t>overlooking a permitted state change or </a:t>
            </a:r>
            <a:r>
              <a:rPr b="0" lang="en-US" sz="2800" spc="-1" strike="noStrike">
                <a:solidFill>
                  <a:srgbClr val="000000"/>
                </a:solidFill>
                <a:latin typeface="Calibri"/>
              </a:rPr>
              <a:t>including a disallowed change. </a:t>
            </a:r>
            <a:endParaRPr b="0" lang="en-US" sz="2800" spc="-1" strike="noStrike">
              <a:latin typeface="Arial"/>
            </a:endParaRPr>
          </a:p>
          <a:p>
            <a:pPr marL="228600" indent="-227880">
              <a:lnSpc>
                <a:spcPct val="90000"/>
              </a:lnSpc>
              <a:spcBef>
                <a:spcPts val="1001"/>
              </a:spcBef>
              <a:buClr>
                <a:srgbClr val="000000"/>
              </a:buClr>
              <a:buFont typeface="Arial"/>
              <a:buChar char="•"/>
            </a:pPr>
            <a:r>
              <a:rPr b="0" i="1" lang="en-US" sz="2800" spc="-1" strike="noStrike">
                <a:solidFill>
                  <a:srgbClr val="000000"/>
                </a:solidFill>
                <a:latin typeface="Calibri"/>
              </a:rPr>
              <a:t>State-transition diagrams </a:t>
            </a:r>
            <a:r>
              <a:rPr b="0" lang="en-US" sz="2800" spc="-1" strike="noStrike">
                <a:solidFill>
                  <a:srgbClr val="000000"/>
                </a:solidFill>
                <a:latin typeface="Calibri"/>
              </a:rPr>
              <a:t>and </a:t>
            </a:r>
            <a:r>
              <a:rPr b="0" i="1" lang="en-US" sz="2800" spc="-1" strike="noStrike">
                <a:solidFill>
                  <a:srgbClr val="000000"/>
                </a:solidFill>
                <a:latin typeface="Calibri"/>
              </a:rPr>
              <a:t>state tables </a:t>
            </a:r>
            <a:r>
              <a:rPr b="0" lang="en-US" sz="2800" spc="-1" strike="noStrike">
                <a:solidFill>
                  <a:srgbClr val="000000"/>
                </a:solidFill>
                <a:latin typeface="Calibri"/>
              </a:rPr>
              <a:t>are </a:t>
            </a:r>
            <a:r>
              <a:rPr b="0" lang="en-US" sz="2800" spc="-1" strike="noStrike">
                <a:solidFill>
                  <a:srgbClr val="000000"/>
                </a:solidFill>
                <a:latin typeface="Calibri"/>
              </a:rPr>
              <a:t>two state models that provide a concise, </a:t>
            </a:r>
            <a:r>
              <a:rPr b="0" lang="en-US" sz="2800" spc="-1" strike="noStrike">
                <a:solidFill>
                  <a:srgbClr val="000000"/>
                </a:solidFill>
                <a:latin typeface="Calibri"/>
              </a:rPr>
              <a:t>complete, and unambiguous representation of </a:t>
            </a:r>
            <a:r>
              <a:rPr b="0" lang="en-US" sz="2800" spc="-1" strike="noStrike">
                <a:solidFill>
                  <a:srgbClr val="000000"/>
                </a:solidFill>
                <a:latin typeface="Calibri"/>
              </a:rPr>
              <a:t>the states of an object or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related technique is the </a:t>
            </a:r>
            <a:r>
              <a:rPr b="0" i="1" lang="en-US" sz="2800" spc="-1" strike="noStrike">
                <a:solidFill>
                  <a:srgbClr val="000000"/>
                </a:solidFill>
                <a:latin typeface="Calibri"/>
              </a:rPr>
              <a:t>state machine </a:t>
            </a:r>
            <a:r>
              <a:rPr b="0" i="1" lang="en-US" sz="2800" spc="-1" strike="noStrike">
                <a:solidFill>
                  <a:srgbClr val="000000"/>
                </a:solidFill>
                <a:latin typeface="Calibri"/>
              </a:rPr>
              <a:t>diagram </a:t>
            </a:r>
            <a:r>
              <a:rPr b="0" lang="en-US" sz="2800" spc="-1" strike="noStrike">
                <a:solidFill>
                  <a:srgbClr val="000000"/>
                </a:solidFill>
                <a:latin typeface="Calibri"/>
              </a:rPr>
              <a:t>included in the Unified Modeling </a:t>
            </a:r>
            <a:r>
              <a:rPr b="0" lang="en-US" sz="2800" spc="-1" strike="noStrike">
                <a:solidFill>
                  <a:srgbClr val="000000"/>
                </a:solidFill>
                <a:latin typeface="Calibri"/>
              </a:rPr>
              <a:t>Language (UML), which has a richer set of </a:t>
            </a:r>
            <a:r>
              <a:rPr b="0" lang="en-US" sz="2800" spc="-1" strike="noStrike">
                <a:solidFill>
                  <a:srgbClr val="000000"/>
                </a:solidFill>
                <a:latin typeface="Calibri"/>
              </a:rPr>
              <a:t>notations and which models the states an object </a:t>
            </a:r>
            <a:r>
              <a:rPr b="0" lang="en-US" sz="2800" spc="-1" strike="noStrike">
                <a:solidFill>
                  <a:srgbClr val="000000"/>
                </a:solidFill>
                <a:latin typeface="Calibri"/>
              </a:rPr>
              <a:t>goes through during its </a:t>
            </a:r>
            <a:endParaRPr b="0" lang="en-US" sz="2800" spc="-1" strike="noStrike">
              <a:latin typeface="Arial"/>
            </a:endParaRPr>
          </a:p>
        </p:txBody>
      </p:sp>
    </p:spTree>
  </p:cSld>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3.1 State-transition diagram</a:t>
            </a:r>
            <a:endParaRPr b="0" lang="en-US" sz="4400" spc="-1" strike="noStrike">
              <a:latin typeface="Arial"/>
            </a:endParaRPr>
          </a:p>
        </p:txBody>
      </p:sp>
      <p:sp>
        <p:nvSpPr>
          <p:cNvPr id="10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STD contains three types of elements: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Possible system states, shown as rectangles. Some </a:t>
            </a:r>
            <a:r>
              <a:rPr b="0" lang="en-US" sz="2400" spc="-1" strike="noStrike">
                <a:solidFill>
                  <a:srgbClr val="000000"/>
                </a:solidFill>
                <a:latin typeface="Calibri"/>
              </a:rPr>
              <a:t>notations use circles to represent the state.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Allowed state changes or </a:t>
            </a:r>
            <a:r>
              <a:rPr b="0" i="1" lang="en-US" sz="2400" spc="-1" strike="noStrike">
                <a:solidFill>
                  <a:srgbClr val="000000"/>
                </a:solidFill>
                <a:latin typeface="Calibri"/>
              </a:rPr>
              <a:t>transitions</a:t>
            </a:r>
            <a:r>
              <a:rPr b="0" lang="en-US" sz="2400" spc="-1" strike="noStrike">
                <a:solidFill>
                  <a:srgbClr val="000000"/>
                </a:solidFill>
                <a:latin typeface="Calibri"/>
              </a:rPr>
              <a:t>, shown as </a:t>
            </a:r>
            <a:r>
              <a:rPr b="0" lang="en-US" sz="2400" spc="-1" strike="noStrike">
                <a:solidFill>
                  <a:srgbClr val="000000"/>
                </a:solidFill>
                <a:latin typeface="Calibri"/>
              </a:rPr>
              <a:t>arrows connecting pairs of rectangles.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Events or conditions that cause each transition to </a:t>
            </a:r>
            <a:r>
              <a:rPr b="0" lang="en-US" sz="2400" spc="-1" strike="noStrike">
                <a:solidFill>
                  <a:srgbClr val="000000"/>
                </a:solidFill>
                <a:latin typeface="Calibri"/>
              </a:rPr>
              <a:t>take place, shown as text labels on each transition </a:t>
            </a:r>
            <a:r>
              <a:rPr b="0" lang="en-US" sz="2400" spc="-1" strike="noStrike">
                <a:solidFill>
                  <a:srgbClr val="000000"/>
                </a:solidFill>
                <a:latin typeface="Calibri"/>
              </a:rPr>
              <a:t>arrow. The label might identify both the event and </a:t>
            </a:r>
            <a:r>
              <a:rPr b="0" lang="en-US" sz="2400" spc="-1" strike="noStrike">
                <a:solidFill>
                  <a:srgbClr val="000000"/>
                </a:solidFill>
                <a:latin typeface="Calibri"/>
              </a:rPr>
              <a:t>the corresponding system response.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STD for an object that passes through a </a:t>
            </a:r>
            <a:r>
              <a:rPr b="0" lang="en-US" sz="2800" spc="-1" strike="noStrike">
                <a:solidFill>
                  <a:srgbClr val="000000"/>
                </a:solidFill>
                <a:latin typeface="Calibri"/>
              </a:rPr>
              <a:t>defined life cycle will have one or more </a:t>
            </a:r>
            <a:r>
              <a:rPr b="0" lang="en-US" sz="2800" spc="-1" strike="noStrike">
                <a:solidFill>
                  <a:srgbClr val="000000"/>
                </a:solidFill>
                <a:latin typeface="Calibri"/>
              </a:rPr>
              <a:t>termination states, which represent the final </a:t>
            </a:r>
            <a:r>
              <a:rPr b="0" lang="en-US" sz="2800" spc="-1" strike="noStrike">
                <a:solidFill>
                  <a:srgbClr val="000000"/>
                </a:solidFill>
                <a:latin typeface="Calibri"/>
              </a:rPr>
              <a:t>status values that an object can have.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Termination states have transition arrows coming </a:t>
            </a:r>
            <a:r>
              <a:rPr b="0" lang="en-US" sz="2800" spc="-1" strike="noStrike">
                <a:solidFill>
                  <a:srgbClr val="000000"/>
                </a:solidFill>
                <a:latin typeface="Calibri"/>
              </a:rPr>
              <a:t>in, but none going out.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request for a chemical in the CTS will pass </a:t>
            </a:r>
            <a:r>
              <a:rPr b="0" lang="en-US" sz="2800" spc="-1" strike="noStrike">
                <a:solidFill>
                  <a:srgbClr val="000000"/>
                </a:solidFill>
                <a:latin typeface="Calibri"/>
              </a:rPr>
              <a:t>through a series of states between the time it’s </a:t>
            </a:r>
            <a:r>
              <a:rPr b="0" lang="en-US" sz="2800" spc="-1" strike="noStrike">
                <a:solidFill>
                  <a:srgbClr val="000000"/>
                </a:solidFill>
                <a:latin typeface="Calibri"/>
              </a:rPr>
              <a:t>created and the time it’s either fulfilled or </a:t>
            </a:r>
            <a:r>
              <a:rPr b="0" lang="en-US" sz="2800" spc="-1" strike="noStrike">
                <a:solidFill>
                  <a:srgbClr val="000000"/>
                </a:solidFill>
                <a:latin typeface="Calibri"/>
              </a:rPr>
              <a:t>canceled (the two termination states). Thus, an </a:t>
            </a:r>
            <a:r>
              <a:rPr b="0" lang="en-US" sz="2800" spc="-1" strike="noStrike">
                <a:solidFill>
                  <a:srgbClr val="000000"/>
                </a:solidFill>
                <a:latin typeface="Calibri"/>
              </a:rPr>
              <a:t>STD models the life cycle of a chemical request, </a:t>
            </a:r>
            <a:r>
              <a:rPr b="0" lang="en-US" sz="2800" spc="-1" strike="noStrike">
                <a:solidFill>
                  <a:srgbClr val="000000"/>
                </a:solidFill>
                <a:latin typeface="Calibri"/>
              </a:rPr>
              <a:t>as shown </a:t>
            </a:r>
            <a:endParaRPr b="0" lang="en-US" sz="2800" spc="-1" strike="noStrike">
              <a:latin typeface="Arial"/>
            </a:endParaRPr>
          </a:p>
        </p:txBody>
      </p:sp>
    </p:spTree>
  </p:cSld>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08">
                                            <p:txEl>
                                              <p:pRg st="0" end="0"/>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108">
                                            <p:txEl>
                                              <p:pRg st="1" end="1"/>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108">
                                            <p:txEl>
                                              <p:pRg st="2" end="2"/>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0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880" cy="1324800"/>
          </a:xfrm>
          <a:prstGeom prst="rect">
            <a:avLst/>
          </a:prstGeom>
          <a:noFill/>
          <a:ln>
            <a:noFill/>
          </a:ln>
        </p:spPr>
        <p:style>
          <a:lnRef idx="0"/>
          <a:fillRef idx="0"/>
          <a:effectRef idx="0"/>
          <a:fontRef idx="minor"/>
        </p:style>
      </p:sp>
      <p:pic>
        <p:nvPicPr>
          <p:cNvPr id="110" name="Content Placeholder 3" descr=""/>
          <p:cNvPicPr/>
          <p:nvPr/>
        </p:nvPicPr>
        <p:blipFill>
          <a:blip r:embed="rId1"/>
          <a:stretch/>
        </p:blipFill>
        <p:spPr>
          <a:xfrm>
            <a:off x="1880280" y="94680"/>
            <a:ext cx="6670440" cy="6290640"/>
          </a:xfrm>
          <a:prstGeom prst="rect">
            <a:avLst/>
          </a:prstGeom>
          <a:ln>
            <a:noFill/>
          </a:ln>
        </p:spPr>
      </p:pic>
      <p:sp>
        <p:nvSpPr>
          <p:cNvPr id="111" name="CustomShape 2"/>
          <p:cNvSpPr/>
          <p:nvPr/>
        </p:nvSpPr>
        <p:spPr>
          <a:xfrm>
            <a:off x="1996200" y="6386040"/>
            <a:ext cx="954252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A partial state-transition diagram for a chemical request in the Chemical Tracking System.</a:t>
            </a:r>
            <a:endParaRPr b="0" lang="en-US" sz="1800" spc="-1" strike="noStrike">
              <a:latin typeface="Arial"/>
            </a:endParaRPr>
          </a:p>
        </p:txBody>
      </p:sp>
    </p:spTree>
  </p:cSld>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Example</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STD shows that an individual request can take on one of the following seven possible states:</a:t>
            </a:r>
            <a:endParaRPr b="0" lang="en-US" sz="28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In Preparation </a:t>
            </a:r>
            <a:r>
              <a:rPr b="0" lang="en-US" sz="2400" spc="-1" strike="noStrike">
                <a:solidFill>
                  <a:srgbClr val="000000"/>
                </a:solidFill>
                <a:latin typeface="Calibri"/>
              </a:rPr>
              <a:t>The Requester is creating a new request, having initiated that function from some other part of the system.</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Postponed </a:t>
            </a:r>
            <a:r>
              <a:rPr b="0" lang="en-US" sz="2400" spc="-1" strike="noStrike">
                <a:solidFill>
                  <a:srgbClr val="000000"/>
                </a:solidFill>
                <a:latin typeface="Calibri"/>
              </a:rPr>
              <a:t>The Requester saved a partial request for future completion without either submitting the request to the system or canceling the request operation.</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Accepted </a:t>
            </a:r>
            <a:r>
              <a:rPr b="0" lang="en-US" sz="2400" spc="-1" strike="noStrike">
                <a:solidFill>
                  <a:srgbClr val="000000"/>
                </a:solidFill>
                <a:latin typeface="Calibri"/>
              </a:rPr>
              <a:t>The Requester submitted a completed chemical request and the system accepted it for processing.</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Placed </a:t>
            </a:r>
            <a:r>
              <a:rPr b="0" lang="en-US" sz="2400" spc="-1" strike="noStrike">
                <a:solidFill>
                  <a:srgbClr val="000000"/>
                </a:solidFill>
                <a:latin typeface="Calibri"/>
              </a:rPr>
              <a:t>The request must be satisfied by an outside vendor and a buyer has placed an order with the vendor.</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Fulfilled </a:t>
            </a:r>
            <a:r>
              <a:rPr b="0" lang="en-US" sz="2400" spc="-1" strike="noStrike">
                <a:solidFill>
                  <a:srgbClr val="000000"/>
                </a:solidFill>
                <a:latin typeface="Calibri"/>
              </a:rPr>
              <a:t>The request has been satisfied, either by the delivery of a chemical container from the chemical stockroom to the Requester or by receipt of a chemical from a vendor.</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Back-ordered </a:t>
            </a:r>
            <a:r>
              <a:rPr b="0" lang="en-US" sz="2400" spc="-1" strike="noStrike">
                <a:solidFill>
                  <a:srgbClr val="000000"/>
                </a:solidFill>
                <a:latin typeface="Calibri"/>
              </a:rPr>
              <a:t>The vendor didn’t have the chemical available and notified the buyer that it was back-ordered for future delivery.</a:t>
            </a:r>
            <a:endParaRPr b="0" lang="en-US" sz="24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Canceled </a:t>
            </a:r>
            <a:r>
              <a:rPr b="0" lang="en-US" sz="2400" spc="-1" strike="noStrike">
                <a:solidFill>
                  <a:srgbClr val="000000"/>
                </a:solidFill>
                <a:latin typeface="Calibri"/>
              </a:rPr>
              <a:t>The Requester canceled an accepted request before it was fulfilled, or the buyer canceled a vendor order before it was fulfilled or while it was back-ordered</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3.2 State Table</a:t>
            </a:r>
            <a:endParaRPr b="0" lang="en-US" sz="4400" spc="-1" strike="noStrike">
              <a:latin typeface="Arial"/>
            </a:endParaRPr>
          </a:p>
        </p:txBody>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state table shows all of the possible transitions between states in the form of a matrix.</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business analyst can use state tables to ensure that all transitions are identified by analyzing every cell in the matrix.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All states are written down the first column and repeated across the first row of the table. The cells indicate whether the transition from a state on the left to a state at the top is valid, and identifies the transition event to move between states.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 Transition Diagrams and State Tables show exactly the same information, but the table format helps ensure that no transitions are missed, and the diagram format helps stakeholders visualize the possible sequences of transitions.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state-transition diagram and state table provide a high-level viewpoint that spans multiple use cases or user stories, each of which might perform a transition from one state to another.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state models don’t show the details of the processing that the system performs; they show only the possible state changes that result from that processing.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latin typeface="Arial"/>
            </a:endParaRPr>
          </a:p>
        </p:txBody>
      </p:sp>
    </p:spTree>
  </p:cSld>
  <p:timing>
    <p:tnLst>
      <p:par>
        <p:cTn id="281" dur="indefinite" restart="never" nodeType="tmRoot">
          <p:childTnLst>
            <p:seq>
              <p:cTn id="282" dur="indefinite" nodeType="mainSeq">
                <p:childTnLst>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Different views of the Requirements</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Requirements views can include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functional requirements lists,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tables,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visual analysis models,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user interface prototypes,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acceptance tests,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photographs, videos, and mathematical expressions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Different people will create various requirements representations.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business analyst might write the functional requirements and draw some models, whereas the user interface designer builds a prototype and the test lead writes test cases.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Comparing the requirements representations created through diverse thought processes and diverse notations reveals inconsistencies, ambiguities, assumptions, and omissions that are difficult to spot from any single view.</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Diagrams communicate certain types of information more efficiently than text can.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79">
                                            <p:txEl>
                                              <p:pRg st="0" end="0"/>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79">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79">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79">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79">
                                            <p:txEl>
                                              <p:pRg st="4" end="4"/>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79">
                                            <p:txEl>
                                              <p:pRg st="5" end="5"/>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79">
                                            <p:txEl>
                                              <p:pRg st="7" end="7"/>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7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7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7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79">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sp>
      <p:pic>
        <p:nvPicPr>
          <p:cNvPr id="117" name="Content Placeholder 3" descr=""/>
          <p:cNvPicPr/>
          <p:nvPr/>
        </p:nvPicPr>
        <p:blipFill>
          <a:blip r:embed="rId1"/>
          <a:stretch/>
        </p:blipFill>
        <p:spPr>
          <a:xfrm>
            <a:off x="1614240" y="1825560"/>
            <a:ext cx="8963280" cy="4350600"/>
          </a:xfrm>
          <a:prstGeom prst="rect">
            <a:avLst/>
          </a:prstGeom>
          <a:ln>
            <a:noFill/>
          </a:ln>
        </p:spPr>
      </p:pic>
      <p:sp>
        <p:nvSpPr>
          <p:cNvPr id="118" name="CustomShape 2"/>
          <p:cNvSpPr/>
          <p:nvPr/>
        </p:nvSpPr>
        <p:spPr>
          <a:xfrm>
            <a:off x="2584440" y="6311880"/>
            <a:ext cx="76665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State table for a chemical request in the Chemical Tracking System.</a:t>
            </a:r>
            <a:endParaRPr b="0" lang="en-US" sz="1800" spc="-1" strike="noStrike">
              <a:latin typeface="Arial"/>
            </a:endParaRPr>
          </a:p>
        </p:txBody>
      </p:sp>
    </p:spTree>
  </p:cSld>
  <p:timing>
    <p:tnLst>
      <p:par>
        <p:cTn id="311" dur="indefinite" restart="never" nodeType="tmRoot">
          <p:childTnLst>
            <p:seq>
              <p:cTn id="312"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4. Dialog map</a:t>
            </a:r>
            <a:endParaRPr b="0" lang="en-US" sz="4400" spc="-1" strike="noStrike">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t>
            </a:r>
            <a:r>
              <a:rPr b="0" i="1" lang="en-US" sz="2800" spc="-1" strike="noStrike">
                <a:solidFill>
                  <a:srgbClr val="000000"/>
                </a:solidFill>
                <a:latin typeface="Calibri"/>
              </a:rPr>
              <a:t>dialog map </a:t>
            </a:r>
            <a:r>
              <a:rPr b="0" lang="en-US" sz="2800" spc="-1" strike="noStrike">
                <a:solidFill>
                  <a:srgbClr val="000000"/>
                </a:solidFill>
                <a:latin typeface="Calibri"/>
              </a:rPr>
              <a:t>represents a user interface design at a high level of abstraction.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It shows the dialog elements in the system and the navigation links among them, but it doesn’t show the detailed screen designs.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Only one dialog element (such as a menu, workspace, dialog box, line prompt, or touch screen display) is available at any given time for user input.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user can navigate to certain other dialog elements based on the action he takes at the active input location.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user interface can be regarded as a series of state changes.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dialog map is really just a user interface modeled in the form of a state-transition diagram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number of possible navigation pathways can be large in a complex system, but the number is finite and the options are usually known.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user interface flow </a:t>
            </a:r>
            <a:r>
              <a:rPr b="0" lang="en-US" sz="2800" spc="-1" strike="noStrike">
                <a:solidFill>
                  <a:srgbClr val="000000"/>
                </a:solidFill>
                <a:latin typeface="Calibri"/>
              </a:rPr>
              <a:t>is similar to a dialog map but shows the navigation paths between user interface screens in a swimlane diagram format </a:t>
            </a:r>
            <a:endParaRPr b="0" lang="en-US" sz="2800" spc="-1" strike="noStrike">
              <a:latin typeface="Arial"/>
            </a:endParaRPr>
          </a:p>
        </p:txBody>
      </p:sp>
    </p:spTree>
  </p:cSld>
  <p:timing>
    <p:tnLst>
      <p:par>
        <p:cTn id="313" dur="indefinite" restart="never" nodeType="tmRoot">
          <p:childTnLst>
            <p:seq>
              <p:cTn id="314" dur="indefinite" nodeType="mainSeq">
                <p:childTnLst>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nodeType="clickEffect" fill="hold" presetClass="entr" presetID="1">
                                  <p:stCondLst>
                                    <p:cond delay="0"/>
                                  </p:stCondLst>
                                  <p:childTnLst>
                                    <p:set>
                                      <p:cBhvr>
                                        <p:cTn id="330"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childTnLst>
                                    <p:set>
                                      <p:cBhvr>
                                        <p:cTn id="338"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childTnLst>
                                    <p:set>
                                      <p:cBhvr>
                                        <p:cTn id="342"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4. Dialog Map</a:t>
            </a:r>
            <a:endParaRPr b="0" lang="en-US" sz="4400" spc="-1" strike="noStrike">
              <a:latin typeface="Arial"/>
            </a:endParaRPr>
          </a:p>
        </p:txBody>
      </p:sp>
      <p:sp>
        <p:nvSpPr>
          <p:cNvPr id="12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dialog map allows you to explore hypothetical user interface concepts based on your understanding of the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Users and developers can study a dialog map to reach a common vision of how the user might interact with the system to perform a task.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Dialog maps are also useful for modeling the visual architecture of a website.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Navigation links that you build into the website appear as transitions on the dialog map.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347" dur="indefinite" restart="never" nodeType="tmRoot">
          <p:childTnLst>
            <p:seq>
              <p:cTn id="348" dur="indefinite" nodeType="mainSeq">
                <p:childTnLst>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2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4. Dialog Map</a:t>
            </a:r>
            <a:endParaRPr b="0" lang="en-US" sz="4400" spc="-1" strike="noStrike">
              <a:latin typeface="Arial"/>
            </a:endParaRPr>
          </a:p>
        </p:txBody>
      </p:sp>
      <p:sp>
        <p:nvSpPr>
          <p:cNvPr id="12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Users can trace through a dialog map to find missing, incorrect, or unnecessary navigations, and hence missing, incorrect, or unnecessary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abstract, conceptual dialog map formulated during requirements analysis serves as a guide during detailed user interface design.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condition that triggers user interface navigation is shown as a text label on the transition arrow. There are several types of trigger conditions: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user action, such as pressing a function key, clicking on a hyperlink, or making a gesture on a touch screen.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data value, such as an invalid user input value that triggers an error message display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system condition, such as detecting that a printer is out of paper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Some combination of these, such as typing a menu option number and pressing the Enter key</a:t>
            </a:r>
            <a:endParaRPr b="0" lang="en-US" sz="2400" spc="-1" strike="noStrike">
              <a:latin typeface="Arial"/>
            </a:endParaRPr>
          </a:p>
        </p:txBody>
      </p:sp>
    </p:spTree>
  </p:cSld>
  <p:timing>
    <p:tnLst>
      <p:par>
        <p:cTn id="369" dur="indefinite" restart="never" nodeType="tmRoot">
          <p:childTnLst>
            <p:seq>
              <p:cTn id="370" dur="indefinite" nodeType="mainSeq">
                <p:childTnLst>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24">
                                            <p:txEl>
                                              <p:pRg st="2" end="2"/>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124">
                                            <p:txEl>
                                              <p:pRg st="3" end="3"/>
                                            </p:txEl>
                                          </p:spTgt>
                                        </p:tgtEl>
                                        <p:attrNameLst>
                                          <p:attrName>style.visibility</p:attrName>
                                        </p:attrNameLst>
                                      </p:cBhvr>
                                      <p:to>
                                        <p:strVal val="visible"/>
                                      </p:to>
                                    </p:set>
                                  </p:childTnLst>
                                </p:cTn>
                              </p:par>
                              <p:par>
                                <p:cTn id="385" nodeType="withEffect" fill="hold" presetClass="entr" presetID="1">
                                  <p:stCondLst>
                                    <p:cond delay="0"/>
                                  </p:stCondLst>
                                  <p:childTnLst>
                                    <p:set>
                                      <p:cBhvr>
                                        <p:cTn id="386" dur="1" fill="hold">
                                          <p:stCondLst>
                                            <p:cond delay="0"/>
                                          </p:stCondLst>
                                        </p:cTn>
                                        <p:tgtEl>
                                          <p:spTgt spid="124">
                                            <p:txEl>
                                              <p:pRg st="4" end="4"/>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124">
                                            <p:txEl>
                                              <p:pRg st="5" end="5"/>
                                            </p:txEl>
                                          </p:spTgt>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124">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Difference between a dialog map and a flowchart</a:t>
            </a:r>
            <a:endParaRPr b="0" lang="en-US" sz="4400" spc="-1" strike="noStrike">
              <a:latin typeface="Arial"/>
            </a:endParaRPr>
          </a:p>
        </p:txBody>
      </p:sp>
      <p:sp>
        <p:nvSpPr>
          <p:cNvPr id="1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flowchart explicitly shows the processing steps and decision points, but not the user interface displays.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contrast, the dialog map does </a:t>
            </a:r>
            <a:r>
              <a:rPr b="0" i="1" lang="en-US" sz="2800" spc="-1" strike="noStrike">
                <a:solidFill>
                  <a:srgbClr val="000000"/>
                </a:solidFill>
                <a:latin typeface="Calibri"/>
              </a:rPr>
              <a:t>not </a:t>
            </a:r>
            <a:r>
              <a:rPr b="0" lang="en-US" sz="2800" spc="-1" strike="noStrike">
                <a:solidFill>
                  <a:srgbClr val="000000"/>
                </a:solidFill>
                <a:latin typeface="Calibri"/>
              </a:rPr>
              <a:t>show the processing that takes place along the transition lines that connect one dialog element to another.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branching decisions (usually user choices) are hidden behind the display screens that are shown as rectangles on the dialog map, and the conditions that lead to displaying one screen or another appear in the labels on the transitions.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 simplify the dialog map, omit global functions such as pressing the F1 key to bring up a help display from each dialog element.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 SRS section on user interfaces should specify that this functionality will be available, but showing lots of help-screen boxes on the dialog map clutters the model while adding little value.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Similarly, when modeling</a:t>
            </a:r>
            <a:endParaRPr b="0" lang="en-US" sz="2800" spc="-1" strike="noStrike">
              <a:latin typeface="Arial"/>
            </a:endParaRPr>
          </a:p>
        </p:txBody>
      </p:sp>
    </p:spTree>
  </p:cSld>
  <p:timing>
    <p:tnLst>
      <p:par>
        <p:cTn id="391" dur="indefinite" restart="never" nodeType="tmRoot">
          <p:childTnLst>
            <p:seq>
              <p:cTn id="392" dur="indefinite" nodeType="mainSeq">
                <p:childTnLst>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
                                  <p:stCondLst>
                                    <p:cond delay="0"/>
                                  </p:stCondLst>
                                  <p:childTnLst>
                                    <p:set>
                                      <p:cBhvr>
                                        <p:cTn id="41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sp>
      <p:pic>
        <p:nvPicPr>
          <p:cNvPr id="128" name="Content Placeholder 3" descr=""/>
          <p:cNvPicPr/>
          <p:nvPr/>
        </p:nvPicPr>
        <p:blipFill>
          <a:blip r:embed="rId1"/>
          <a:stretch/>
        </p:blipFill>
        <p:spPr>
          <a:xfrm>
            <a:off x="1645920" y="-451800"/>
            <a:ext cx="8046720" cy="6866640"/>
          </a:xfrm>
          <a:prstGeom prst="rect">
            <a:avLst/>
          </a:prstGeom>
          <a:ln>
            <a:noFill/>
          </a:ln>
        </p:spPr>
      </p:pic>
      <p:sp>
        <p:nvSpPr>
          <p:cNvPr id="129" name="CustomShape 2"/>
          <p:cNvSpPr/>
          <p:nvPr/>
        </p:nvSpPr>
        <p:spPr>
          <a:xfrm>
            <a:off x="1764360" y="6415560"/>
            <a:ext cx="1003176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A partial dialog map for the “Request a Chemical” use case from the Chemical Tracking System.</a:t>
            </a:r>
            <a:endParaRPr b="0" lang="en-US" sz="1800" spc="-1" strike="noStrike">
              <a:latin typeface="Arial"/>
            </a:endParaRPr>
          </a:p>
        </p:txBody>
      </p:sp>
    </p:spTree>
  </p:cSld>
  <p:timing>
    <p:tnLst>
      <p:par>
        <p:cTn id="417" dur="indefinite" restart="never" nodeType="tmRoot">
          <p:childTnLst>
            <p:seq>
              <p:cTn id="41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Decision tables and decision trees</a:t>
            </a:r>
            <a:endParaRPr b="0" lang="en-US" sz="4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software system is often governed by complex logic, with various combinations of conditions leading to different system behaviors.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It’s easy to overlook a condition, which results in a missing requirement. These gaps are hard to spot by reviewing a textual specification.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Decision tables and decision trees are two alternative techniques for representing what the system should do when complex logic and decisions come into play.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decision table </a:t>
            </a:r>
            <a:r>
              <a:rPr b="0" lang="en-US" sz="2800" spc="-1" strike="noStrike">
                <a:solidFill>
                  <a:srgbClr val="000000"/>
                </a:solidFill>
                <a:latin typeface="Calibri"/>
              </a:rPr>
              <a:t>lists the various values for all the factors that influence the behavior and indicates the expected system action in response to each combination of factors. 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he </a:t>
            </a:r>
            <a:endParaRPr b="0" lang="en-US" sz="2800" spc="-1" strike="noStrike">
              <a:latin typeface="Arial"/>
            </a:endParaRPr>
          </a:p>
        </p:txBody>
      </p:sp>
    </p:spTree>
  </p:cSld>
  <p:timing>
    <p:tnLst>
      <p:par>
        <p:cTn id="419" dur="indefinite" restart="never" nodeType="tmRoot">
          <p:childTnLst>
            <p:seq>
              <p:cTn id="420" dur="indefinite" nodeType="mainSeq">
                <p:childTnLst>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Example</a:t>
            </a:r>
            <a:endParaRPr b="0" lang="en-US" sz="4400" spc="-1" strike="noStrike">
              <a:latin typeface="Arial"/>
            </a:endParaRPr>
          </a:p>
        </p:txBody>
      </p:sp>
      <p:sp>
        <p:nvSpPr>
          <p:cNvPr id="13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 should accept or reject each request for a new chemical. Four factors influence this decision: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Whether the user who is creating the request is authorized to request chemicals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Whether the chemical is available either in the chemical stockroom or from a vendor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Whether the chemical is on the list of hazardous chemicals that require special training in safe handling</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Whether the user who is creating the request has been trained in handling this type of hazardous chemical</a:t>
            </a:r>
            <a:endParaRPr b="0" lang="en-US" sz="2400" spc="-1" strike="noStrike">
              <a:latin typeface="Arial"/>
            </a:endParaRPr>
          </a:p>
        </p:txBody>
      </p:sp>
    </p:spTree>
  </p:cSld>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0"/>
                                          </p:stCondLst>
                                        </p:cTn>
                                        <p:tgtEl>
                                          <p:spTgt spid="133">
                                            <p:txEl>
                                              <p:pRg st="0" end="0"/>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133">
                                            <p:txEl>
                                              <p:pRg st="1" end="1"/>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133">
                                            <p:txEl>
                                              <p:pRg st="2" end="2"/>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133">
                                            <p:txEl>
                                              <p:pRg st="3" end="3"/>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838080" y="365040"/>
            <a:ext cx="10514880" cy="1324800"/>
          </a:xfrm>
          <a:prstGeom prst="rect">
            <a:avLst/>
          </a:prstGeom>
          <a:noFill/>
          <a:ln>
            <a:noFill/>
          </a:ln>
        </p:spPr>
        <p:style>
          <a:lnRef idx="0"/>
          <a:fillRef idx="0"/>
          <a:effectRef idx="0"/>
          <a:fontRef idx="minor"/>
        </p:style>
      </p:sp>
      <p:pic>
        <p:nvPicPr>
          <p:cNvPr id="135" name="Content Placeholder 3" descr=""/>
          <p:cNvPicPr/>
          <p:nvPr/>
        </p:nvPicPr>
        <p:blipFill>
          <a:blip r:embed="rId1"/>
          <a:stretch/>
        </p:blipFill>
        <p:spPr>
          <a:xfrm>
            <a:off x="838080" y="2061720"/>
            <a:ext cx="10514880" cy="3878640"/>
          </a:xfrm>
          <a:prstGeom prst="rect">
            <a:avLst/>
          </a:prstGeom>
          <a:ln>
            <a:noFill/>
          </a:ln>
        </p:spPr>
      </p:pic>
      <p:sp>
        <p:nvSpPr>
          <p:cNvPr id="136" name="CustomShape 2"/>
          <p:cNvSpPr/>
          <p:nvPr/>
        </p:nvSpPr>
        <p:spPr>
          <a:xfrm>
            <a:off x="2966040" y="6219360"/>
            <a:ext cx="6697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Segoe"/>
                <a:ea typeface="DejaVu Sans"/>
              </a:rPr>
              <a:t>Sample decision table for the Chemical Tracking System.</a:t>
            </a:r>
            <a:endParaRPr b="0" lang="en-US" sz="1800" spc="-1" strike="noStrike">
              <a:latin typeface="Arial"/>
            </a:endParaRPr>
          </a:p>
        </p:txBody>
      </p:sp>
    </p:spTree>
  </p:cSld>
  <p:timing>
    <p:tnLst>
      <p:par>
        <p:cTn id="455" dur="indefinite" restart="never" nodeType="tmRoot">
          <p:childTnLst>
            <p:seq>
              <p:cTn id="4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Decision Tree</a:t>
            </a:r>
            <a:endParaRPr b="0" lang="en-US" sz="4400" spc="-1" strike="noStrike">
              <a:latin typeface="Arial"/>
            </a:endParaRPr>
          </a:p>
        </p:txBody>
      </p:sp>
      <p:sp>
        <p:nvSpPr>
          <p:cNvPr id="13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decision tree represents this same logic visually.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Both decision tables and decision trees are useful ways to document requirements (or business rules) to avoid overlooking any combinations of conditions.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Tree>
  </p:cSld>
  <p:timing>
    <p:tnLst>
      <p:par>
        <p:cTn id="457" dur="indefinite" restart="never" nodeType="tmRoot">
          <p:childTnLst>
            <p:seq>
              <p:cTn id="458" dur="indefinite" nodeType="mainSeq">
                <p:childTnLst>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Visual Requirements Models</a:t>
            </a:r>
            <a:endParaRPr b="0" lang="en-US"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Data flow diagrams (DFDs)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Process flow diagrams such as swimlane diagrams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State-transition diagrams (STDs) and state tables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Dialog maps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Decision tables and decision trees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Event-response tables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Feature trees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case diagrams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Activity diagrams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Entity-relationship diagrams (ERDs</a:t>
            </a:r>
            <a:endParaRPr b="0" lang="en-US" sz="2800" spc="-1" strike="noStrike">
              <a:latin typeface="Arial"/>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8080" y="365040"/>
            <a:ext cx="10514880" cy="1324800"/>
          </a:xfrm>
          <a:prstGeom prst="rect">
            <a:avLst/>
          </a:prstGeom>
          <a:noFill/>
          <a:ln>
            <a:noFill/>
          </a:ln>
        </p:spPr>
        <p:style>
          <a:lnRef idx="0"/>
          <a:fillRef idx="0"/>
          <a:effectRef idx="0"/>
          <a:fontRef idx="minor"/>
        </p:style>
      </p:sp>
      <p:pic>
        <p:nvPicPr>
          <p:cNvPr id="140" name="Content Placeholder 3" descr=""/>
          <p:cNvPicPr/>
          <p:nvPr/>
        </p:nvPicPr>
        <p:blipFill>
          <a:blip r:embed="rId1"/>
          <a:stretch/>
        </p:blipFill>
        <p:spPr>
          <a:xfrm>
            <a:off x="2180880" y="1825560"/>
            <a:ext cx="7829280" cy="4350600"/>
          </a:xfrm>
          <a:prstGeom prst="rect">
            <a:avLst/>
          </a:prstGeom>
          <a:ln>
            <a:noFill/>
          </a:ln>
        </p:spPr>
      </p:pic>
      <p:sp>
        <p:nvSpPr>
          <p:cNvPr id="141" name="CustomShape 2"/>
          <p:cNvSpPr/>
          <p:nvPr/>
        </p:nvSpPr>
        <p:spPr>
          <a:xfrm>
            <a:off x="3433680" y="6311880"/>
            <a:ext cx="66502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Segoe"/>
                <a:ea typeface="DejaVu Sans"/>
              </a:rPr>
              <a:t>Sample decision tree for the Chemical Tracking System. </a:t>
            </a:r>
            <a:endParaRPr b="0" lang="en-US" sz="1800" spc="-1" strike="noStrike">
              <a:latin typeface="Arial"/>
            </a:endParaRPr>
          </a:p>
        </p:txBody>
      </p:sp>
    </p:spTree>
  </p:cSld>
  <p:timing>
    <p:tnLst>
      <p:par>
        <p:cTn id="471" dur="indefinite" restart="never" nodeType="tmRoot">
          <p:childTnLst>
            <p:seq>
              <p:cTn id="47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 </a:t>
            </a:r>
            <a:r>
              <a:rPr b="1" lang="en-US" sz="4400" spc="-1" strike="noStrike">
                <a:solidFill>
                  <a:srgbClr val="000000"/>
                </a:solidFill>
                <a:latin typeface="Calibri Light"/>
              </a:rPr>
              <a:t>Event-response tables</a:t>
            </a:r>
            <a:endParaRPr b="0" lang="en-US" sz="4400" spc="-1" strike="noStrike">
              <a:latin typeface="Arial"/>
            </a:endParaRPr>
          </a:p>
        </p:txBody>
      </p:sp>
      <p:sp>
        <p:nvSpPr>
          <p:cNvPr id="1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cases and user stories aren’t always helpful or sufficient for discovering the functionality that developers must implement , particularly for </a:t>
            </a:r>
            <a:r>
              <a:rPr b="1" lang="en-US" sz="2800" spc="-1" strike="noStrike">
                <a:solidFill>
                  <a:srgbClr val="000000"/>
                </a:solidFill>
                <a:latin typeface="Calibri"/>
              </a:rPr>
              <a:t>real-time systems</a:t>
            </a:r>
            <a:r>
              <a:rPr b="0" lang="en-US" sz="2800" spc="-1" strike="noStrike">
                <a:solidFill>
                  <a:srgbClr val="000000"/>
                </a:solidFill>
                <a:latin typeface="Calibri"/>
              </a:rPr>
              <a: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a complex highway intersection with numerous traffic lights and pedestrian walk signals.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driver might want to proceed through the light or to turn left or right.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pedestrian wants to cross the road.</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Perhaps an emergency vehicle wants to be able to turn the traffic signals green in its direction so it can speed its way to people who need help.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Law enforcement might have cameras at the intersection to photograph the license plates of red-light violators.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There aren’t many use cases for this system.</a:t>
            </a:r>
            <a:endParaRPr b="0" lang="en-US" sz="2800" spc="-1" strike="noStrike">
              <a:latin typeface="Arial"/>
            </a:endParaRPr>
          </a:p>
        </p:txBody>
      </p:sp>
    </p:spTree>
  </p:cSld>
  <p:timing>
    <p:tnLst>
      <p:par>
        <p:cTn id="473" dur="indefinite" restart="never" nodeType="tmRoot">
          <p:childTnLst>
            <p:seq>
              <p:cTn id="474" dur="indefinite" nodeType="mainSeq">
                <p:childTnLst>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143">
                                            <p:txEl>
                                              <p:pRg st="1" end="1"/>
                                            </p:txEl>
                                          </p:spTgt>
                                        </p:tgtEl>
                                        <p:attrNameLst>
                                          <p:attrName>style.visibility</p:attrName>
                                        </p:attrNameLst>
                                      </p:cBhvr>
                                      <p:to>
                                        <p:strVal val="visible"/>
                                      </p:to>
                                    </p:set>
                                  </p:childTnLst>
                                </p:cTn>
                              </p:par>
                              <p:par>
                                <p:cTn id="483" nodeType="withEffect" fill="hold" presetClass="entr" presetID="1">
                                  <p:stCondLst>
                                    <p:cond delay="0"/>
                                  </p:stCondLst>
                                  <p:childTnLst>
                                    <p:set>
                                      <p:cBhvr>
                                        <p:cTn id="484" dur="1" fill="hold">
                                          <p:stCondLst>
                                            <p:cond delay="0"/>
                                          </p:stCondLst>
                                        </p:cTn>
                                        <p:tgtEl>
                                          <p:spTgt spid="143">
                                            <p:txEl>
                                              <p:pRg st="2" end="2"/>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143">
                                            <p:txEl>
                                              <p:pRg st="3" end="3"/>
                                            </p:txEl>
                                          </p:spTgt>
                                        </p:tgtEl>
                                        <p:attrNameLst>
                                          <p:attrName>style.visibility</p:attrName>
                                        </p:attrNameLst>
                                      </p:cBhvr>
                                      <p:to>
                                        <p:strVal val="visible"/>
                                      </p:to>
                                    </p:set>
                                  </p:childTnLst>
                                </p:cTn>
                              </p:par>
                              <p:par>
                                <p:cTn id="487" nodeType="withEffect" fill="hold" presetClass="entr" presetID="1">
                                  <p:stCondLst>
                                    <p:cond delay="0"/>
                                  </p:stCondLst>
                                  <p:childTnLst>
                                    <p:set>
                                      <p:cBhvr>
                                        <p:cTn id="488" dur="1" fill="hold">
                                          <p:stCondLst>
                                            <p:cond delay="0"/>
                                          </p:stCondLst>
                                        </p:cTn>
                                        <p:tgtEl>
                                          <p:spTgt spid="143">
                                            <p:txEl>
                                              <p:pRg st="4" end="4"/>
                                            </p:txEl>
                                          </p:spTgt>
                                        </p:tgtEl>
                                        <p:attrNameLst>
                                          <p:attrName>style.visibility</p:attrName>
                                        </p:attrNameLst>
                                      </p:cBhvr>
                                      <p:to>
                                        <p:strVal val="visible"/>
                                      </p:to>
                                    </p:set>
                                  </p:childTnLst>
                                </p:cTn>
                              </p:par>
                              <p:par>
                                <p:cTn id="489" nodeType="withEffect" fill="hold" presetClass="entr" presetID="1">
                                  <p:stCondLst>
                                    <p:cond delay="0"/>
                                  </p:stCondLst>
                                  <p:childTnLst>
                                    <p:set>
                                      <p:cBhvr>
                                        <p:cTn id="490"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14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Event-response tables</a:t>
            </a:r>
            <a:endParaRPr b="0" lang="en-US"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Another way to approach user requirements is to identify the external events to which the system must respond.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a:t>
            </a:r>
            <a:r>
              <a:rPr b="0" i="1" lang="en-US" sz="2800" spc="-1" strike="noStrike">
                <a:solidFill>
                  <a:srgbClr val="000000"/>
                </a:solidFill>
                <a:latin typeface="Calibri"/>
              </a:rPr>
              <a:t>event </a:t>
            </a:r>
            <a:r>
              <a:rPr b="0" lang="en-US" sz="2800" spc="-1" strike="noStrike">
                <a:solidFill>
                  <a:srgbClr val="000000"/>
                </a:solidFill>
                <a:latin typeface="Calibri"/>
              </a:rPr>
              <a:t>is some change or activity that takes place in the user’s environment that stimulates a response from the software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a:t>
            </a:r>
            <a:r>
              <a:rPr b="0" i="1" lang="en-US" sz="2800" spc="-1" strike="noStrike">
                <a:solidFill>
                  <a:srgbClr val="000000"/>
                </a:solidFill>
                <a:latin typeface="Calibri"/>
              </a:rPr>
              <a:t>event-response table </a:t>
            </a:r>
            <a:r>
              <a:rPr b="0" lang="en-US" sz="2800" spc="-1" strike="noStrike">
                <a:solidFill>
                  <a:srgbClr val="000000"/>
                </a:solidFill>
                <a:latin typeface="Calibri"/>
              </a:rPr>
              <a:t>(also called an </a:t>
            </a:r>
            <a:r>
              <a:rPr b="0" i="1" lang="en-US" sz="2800" spc="-1" strike="noStrike">
                <a:solidFill>
                  <a:srgbClr val="000000"/>
                </a:solidFill>
                <a:latin typeface="Calibri"/>
              </a:rPr>
              <a:t>event table </a:t>
            </a:r>
            <a:r>
              <a:rPr b="0" lang="en-US" sz="2800" spc="-1" strike="noStrike">
                <a:solidFill>
                  <a:srgbClr val="000000"/>
                </a:solidFill>
                <a:latin typeface="Calibri"/>
              </a:rPr>
              <a:t>or an </a:t>
            </a:r>
            <a:r>
              <a:rPr b="0" i="1" lang="en-US" sz="2800" spc="-1" strike="noStrike">
                <a:solidFill>
                  <a:srgbClr val="000000"/>
                </a:solidFill>
                <a:latin typeface="Calibri"/>
              </a:rPr>
              <a:t>event list</a:t>
            </a:r>
            <a:r>
              <a:rPr b="0" lang="en-US" sz="2800" spc="-1" strike="noStrike">
                <a:solidFill>
                  <a:srgbClr val="000000"/>
                </a:solidFill>
                <a:latin typeface="Calibri"/>
              </a:rPr>
              <a:t>) itemizes all such events and the behavior the system is expected to exhibit in reaction to each event. </a:t>
            </a:r>
            <a:endParaRPr b="0" lang="en-US" sz="2800" spc="-1" strike="noStrike">
              <a:latin typeface="Arial"/>
            </a:endParaRPr>
          </a:p>
        </p:txBody>
      </p:sp>
    </p:spTree>
  </p:cSld>
  <p:timing>
    <p:tnLst>
      <p:par>
        <p:cTn id="495" dur="indefinite" restart="never" nodeType="tmRoot">
          <p:childTnLst>
            <p:seq>
              <p:cTn id="496" dur="indefinite" nodeType="mainSeq">
                <p:childTnLst>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Classes of Events</a:t>
            </a:r>
            <a:endParaRPr b="0" lang="en-US" sz="4400" spc="-1" strike="noStrike">
              <a:latin typeface="Arial"/>
            </a:endParaRPr>
          </a:p>
        </p:txBody>
      </p:sp>
      <p:sp>
        <p:nvSpPr>
          <p:cNvPr id="14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Business event</a:t>
            </a:r>
            <a:endParaRPr b="0" lang="en-US" sz="2800" spc="-1" strike="noStrike">
              <a:latin typeface="Arial"/>
            </a:endParaRPr>
          </a:p>
          <a:p>
            <a:pPr lvl="1" marL="685800" indent="-227880">
              <a:lnSpc>
                <a:spcPct val="90000"/>
              </a:lnSpc>
              <a:spcBef>
                <a:spcPts val="499"/>
              </a:spcBef>
              <a:buClr>
                <a:srgbClr val="000000"/>
              </a:buClr>
              <a:buFont typeface="Arial"/>
              <a:buChar char="•"/>
            </a:pPr>
            <a:r>
              <a:rPr b="1" lang="en-US" sz="2400" spc="-1" strike="noStrike">
                <a:solidFill>
                  <a:srgbClr val="000000"/>
                </a:solidFill>
                <a:latin typeface="Calibri"/>
              </a:rPr>
              <a:t> </a:t>
            </a:r>
            <a:r>
              <a:rPr b="0" lang="en-US" sz="2400" spc="-1" strike="noStrike">
                <a:solidFill>
                  <a:srgbClr val="000000"/>
                </a:solidFill>
                <a:latin typeface="Calibri"/>
              </a:rPr>
              <a:t>A business event is an action by a human user that stimulates a dialog with the software, as when the user initiates a use case. The event-response sequences correspond to the steps in a use case or swimlane diagram.</a:t>
            </a:r>
            <a:endParaRPr b="0" lang="en-US" sz="24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Signal event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signal event is registered when the system receives a control signal, data reading, or interrupt from an external hardware device or another software system</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such as when a switch closes, a voltage changes, another application requests a service, or a user swipes his finger on a tablet’s screen.</a:t>
            </a:r>
            <a:endParaRPr b="0" lang="en-US" sz="2000" spc="-1" strike="noStrike">
              <a:latin typeface="Arial"/>
            </a:endParaRPr>
          </a:p>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Temporal event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 temporal event is time-triggered, as when the computer’s clock reaches a specified time </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to launch an automatic data export operation at midnight</a:t>
            </a:r>
            <a:endParaRPr b="0" lang="en-US" sz="20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When a preset duration has passed since a previous event </a:t>
            </a:r>
            <a:endParaRPr b="0" lang="en-US" sz="2400" spc="-1" strike="noStrike">
              <a:latin typeface="Arial"/>
            </a:endParaRPr>
          </a:p>
          <a:p>
            <a:pPr lvl="2" marL="1143000" indent="-227880">
              <a:lnSpc>
                <a:spcPct val="90000"/>
              </a:lnSpc>
              <a:spcBef>
                <a:spcPts val="499"/>
              </a:spcBef>
              <a:buClr>
                <a:srgbClr val="000000"/>
              </a:buClr>
              <a:buFont typeface="Arial"/>
              <a:buChar char="•"/>
            </a:pPr>
            <a:r>
              <a:rPr b="0" lang="en-US" sz="2000" spc="-1" strike="noStrike">
                <a:solidFill>
                  <a:srgbClr val="000000"/>
                </a:solidFill>
                <a:latin typeface="Calibri"/>
              </a:rPr>
              <a:t>as in a system that logs the temperature read by a sensor every 10 seconds</a:t>
            </a:r>
            <a:endParaRPr b="0" lang="en-US" sz="2000" spc="-1" strike="noStrike">
              <a:latin typeface="Arial"/>
            </a:endParaRPr>
          </a:p>
          <a:p>
            <a:pPr>
              <a:lnSpc>
                <a:spcPct val="90000"/>
              </a:lnSpc>
              <a:spcBef>
                <a:spcPts val="1001"/>
              </a:spcBef>
            </a:pPr>
            <a:endParaRPr b="0" lang="en-US" sz="2000" spc="-1" strike="noStrike">
              <a:latin typeface="Arial"/>
            </a:endParaRPr>
          </a:p>
        </p:txBody>
      </p:sp>
    </p:spTree>
  </p:cSld>
  <p:timing>
    <p:tnLst>
      <p:par>
        <p:cTn id="509" dur="indefinite" restart="never" nodeType="tmRoot">
          <p:childTnLst>
            <p:seq>
              <p:cTn id="510" dur="indefinite" nodeType="mainSeq">
                <p:childTnLst>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147">
                                            <p:txEl>
                                              <p:pRg st="0" end="0"/>
                                            </p:txEl>
                                          </p:spTgt>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1">
                                  <p:stCondLst>
                                    <p:cond delay="0"/>
                                  </p:stCondLst>
                                  <p:childTnLst>
                                    <p:set>
                                      <p:cBhvr>
                                        <p:cTn id="520" dur="1" fill="hold">
                                          <p:stCondLst>
                                            <p:cond delay="0"/>
                                          </p:stCondLst>
                                        </p:cTn>
                                        <p:tgtEl>
                                          <p:spTgt spid="147">
                                            <p:txEl>
                                              <p:pRg st="2" end="2"/>
                                            </p:txEl>
                                          </p:spTgt>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147">
                                            <p:txEl>
                                              <p:pRg st="3" end="3"/>
                                            </p:txEl>
                                          </p:spTgt>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147">
                                            <p:txEl>
                                              <p:pRg st="5" end="5"/>
                                            </p:txEl>
                                          </p:spTgt>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147">
                                            <p:txEl>
                                              <p:pRg st="6" end="6"/>
                                            </p:txEl>
                                          </p:spTgt>
                                        </p:tgtEl>
                                        <p:attrNameLst>
                                          <p:attrName>style.visibility</p:attrName>
                                        </p:attrNameLst>
                                      </p:cBhvr>
                                      <p:to>
                                        <p:strVal val="visible"/>
                                      </p:to>
                                    </p:set>
                                  </p:childTnLst>
                                </p:cTn>
                              </p:par>
                              <p:par>
                                <p:cTn id="531" nodeType="withEffect" fill="hold" presetClass="entr" presetID="1">
                                  <p:stCondLst>
                                    <p:cond delay="0"/>
                                  </p:stCondLst>
                                  <p:childTnLst>
                                    <p:set>
                                      <p:cBhvr>
                                        <p:cTn id="532" dur="1" fill="hold">
                                          <p:stCondLst>
                                            <p:cond delay="0"/>
                                          </p:stCondLst>
                                        </p:cTn>
                                        <p:tgtEl>
                                          <p:spTgt spid="147">
                                            <p:txEl>
                                              <p:pRg st="7" end="7"/>
                                            </p:txEl>
                                          </p:spTgt>
                                        </p:tgtEl>
                                        <p:attrNameLst>
                                          <p:attrName>style.visibility</p:attrName>
                                        </p:attrNameLst>
                                      </p:cBhvr>
                                      <p:to>
                                        <p:strVal val="visible"/>
                                      </p:to>
                                    </p:set>
                                  </p:childTnLst>
                                </p:cTn>
                              </p:par>
                              <p:par>
                                <p:cTn id="533" nodeType="withEffect" fill="hold" presetClass="entr" presetID="1">
                                  <p:stCondLst>
                                    <p:cond delay="0"/>
                                  </p:stCondLst>
                                  <p:childTnLst>
                                    <p:set>
                                      <p:cBhvr>
                                        <p:cTn id="534" dur="1" fill="hold">
                                          <p:stCondLst>
                                            <p:cond delay="0"/>
                                          </p:stCondLst>
                                        </p:cTn>
                                        <p:tgtEl>
                                          <p:spTgt spid="147">
                                            <p:txEl>
                                              <p:pRg st="8" end="8"/>
                                            </p:txEl>
                                          </p:spTgt>
                                        </p:tgtEl>
                                        <p:attrNameLst>
                                          <p:attrName>style.visibility</p:attrName>
                                        </p:attrNameLst>
                                      </p:cBhvr>
                                      <p:to>
                                        <p:strVal val="visible"/>
                                      </p:to>
                                    </p:set>
                                  </p:childTnLst>
                                </p:cTn>
                              </p:par>
                              <p:par>
                                <p:cTn id="535" nodeType="withEffect" fill="hold" presetClass="entr" presetID="1">
                                  <p:stCondLst>
                                    <p:cond delay="0"/>
                                  </p:stCondLst>
                                  <p:childTnLst>
                                    <p:set>
                                      <p:cBhvr>
                                        <p:cTn id="536"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fillRef idx="0"/>
          <a:effectRef idx="0"/>
          <a:fontRef idx="minor"/>
        </p:style>
      </p:sp>
      <p:pic>
        <p:nvPicPr>
          <p:cNvPr id="149" name="Content Placeholder 3" descr=""/>
          <p:cNvPicPr/>
          <p:nvPr/>
        </p:nvPicPr>
        <p:blipFill>
          <a:blip r:embed="rId1"/>
          <a:stretch/>
        </p:blipFill>
        <p:spPr>
          <a:xfrm>
            <a:off x="1994040" y="1825560"/>
            <a:ext cx="8203680" cy="4350600"/>
          </a:xfrm>
          <a:prstGeom prst="rect">
            <a:avLst/>
          </a:prstGeom>
          <a:ln>
            <a:noFill/>
          </a:ln>
        </p:spPr>
      </p:pic>
    </p:spTree>
  </p:cSld>
  <p:timing>
    <p:tnLst>
      <p:par>
        <p:cTn id="537" dur="indefinite" restart="never" nodeType="tmRoot">
          <p:childTnLst>
            <p:seq>
              <p:cTn id="53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Content Placeholder 3" descr=""/>
          <p:cNvPicPr/>
          <p:nvPr/>
        </p:nvPicPr>
        <p:blipFill>
          <a:blip r:embed="rId1"/>
          <a:stretch/>
        </p:blipFill>
        <p:spPr>
          <a:xfrm>
            <a:off x="1554480" y="209520"/>
            <a:ext cx="9056520" cy="5550840"/>
          </a:xfrm>
          <a:prstGeom prst="rect">
            <a:avLst/>
          </a:prstGeom>
          <a:ln>
            <a:noFill/>
          </a:ln>
        </p:spPr>
      </p:pic>
      <p:sp>
        <p:nvSpPr>
          <p:cNvPr id="151" name="CustomShape 1"/>
          <p:cNvSpPr/>
          <p:nvPr/>
        </p:nvSpPr>
        <p:spPr>
          <a:xfrm>
            <a:off x="2725920" y="6211800"/>
            <a:ext cx="722880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Partial event-response table for an automobile windshield-wiper system</a:t>
            </a:r>
            <a:endParaRPr b="0" lang="en-US" sz="1800" spc="-1" strike="noStrike">
              <a:latin typeface="Arial"/>
            </a:endParaRPr>
          </a:p>
        </p:txBody>
      </p:sp>
    </p:spTree>
  </p:cSld>
  <p:timing>
    <p:tnLst>
      <p:par>
        <p:cTn id="539" dur="indefinite" restart="never" nodeType="tmRoot">
          <p:childTnLst>
            <p:seq>
              <p:cTn id="54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Event-response tables</a:t>
            </a:r>
            <a:endParaRPr b="0" lang="en-US" sz="4400" spc="-1" strike="noStrike">
              <a:latin typeface="Arial"/>
            </a:endParaRPr>
          </a:p>
        </p:txBody>
      </p:sp>
      <p:sp>
        <p:nvSpPr>
          <p:cNvPr id="15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 identify events, consider all the states associated with the object you are analyzing, and identify any events that might transition the object into those states.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Listing the events that cross the system boundary is a useful scoping technique.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event-response table that defines every possible combination of event, state, and response, including exception conditions, can serve as part of the functional requirements for that portion of the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events in the event-response table should describe the essence of the event, not the specifics of the implementation.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Writing requirements at the essential avoids imposing unnecessary design constraints. However, record any known design constraints to guide the designer’s thinking.</a:t>
            </a:r>
            <a:endParaRPr b="0" lang="en-US" sz="2800" spc="-1" strike="noStrike">
              <a:latin typeface="Arial"/>
            </a:endParaRPr>
          </a:p>
        </p:txBody>
      </p:sp>
    </p:spTree>
  </p:cSld>
  <p:timing>
    <p:tnLst>
      <p:par>
        <p:cTn id="541" dur="indefinite" restart="never" nodeType="tmRoot">
          <p:childTnLst>
            <p:seq>
              <p:cTn id="542" dur="indefinite" nodeType="mainSeq">
                <p:childTnLst>
                  <p:par>
                    <p:cTn id="543" fill="hold">
                      <p:stCondLst>
                        <p:cond delay="indefinite"/>
                      </p:stCondLst>
                      <p:childTnLst>
                        <p:par>
                          <p:cTn id="544" fill="hold">
                            <p:stCondLst>
                              <p:cond delay="0"/>
                            </p:stCondLst>
                            <p:childTnLst>
                              <p:par>
                                <p:cTn id="545" nodeType="clickEffect" fill="hold" presetClass="entr" presetID="1">
                                  <p:stCondLst>
                                    <p:cond delay="0"/>
                                  </p:stCondLst>
                                  <p:childTnLst>
                                    <p:set>
                                      <p:cBhvr>
                                        <p:cTn id="54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153">
                                            <p:txEl>
                                              <p:pRg st="2" end="2"/>
                                            </p:txEl>
                                          </p:spTgt>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153">
                                            <p:txEl>
                                              <p:pRg st="3" end="3"/>
                                            </p:txEl>
                                          </p:spTgt>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15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Visual models in analysis and design</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Visual models are useful for elaborating and exploring the requirements, as well as for designing software solutions.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Used for requirements analysis, these diagrams let you model the problem, domain or create conceptual representations of the new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base the models on the textual requirements to represent them from different perspectives, or you can derive functional requirements from high-level models that are based on user input.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During design, models represent how you intend to implement the system: the actual database to create, the object classes to instantiate, and the code modules to develop.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Because </a:t>
            </a:r>
            <a:endParaRPr b="0" lang="en-US" sz="2800" spc="-1" strike="noStrike">
              <a:latin typeface="Arial"/>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Does creating models waste time?</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model is simpler than the system you are modeling.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Creating most models doesn’t require significantly more time than you would spend writing the requirements statements and analyzing them for issues.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Models</a:t>
            </a:r>
            <a:endParaRPr b="0" lang="en-US" sz="2800" spc="-1" strike="noStrike">
              <a:latin typeface="Arial"/>
            </a:endParaRPr>
          </a:p>
        </p:txBody>
      </p:sp>
    </p:spTree>
  </p:cSld>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1. Data Flow Diagram (DFD)</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DFDs provide a big-picture view of how data moves through a system, which other models don’t show well.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Various people and systems execute processes that use, manipulate, and produce data, so any single use case or swimlane diagram can’t show you the full life cycle of a piece of data.</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Also, multiple pieces of data might be pulled together and transformed by a process (for example, shopping cart contents plus shipping information plus billing information are transformed into an order object). Again, this is hard to show in other models.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DFDs can be used as a technique to identify missing data requirements. The data that flows between processes, data stores, and external entities should also be modeled</a:t>
            </a:r>
            <a:endParaRPr b="0" lang="en-US" sz="2800" spc="-1" strike="noStrike">
              <a:latin typeface="Arial"/>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Abstraction Level of DFDs</a:t>
            </a:r>
            <a:endParaRPr b="0" lang="en-US" sz="4400" spc="-1" strike="noStrike">
              <a:latin typeface="Arial"/>
            </a:endParaRPr>
          </a:p>
        </p:txBody>
      </p:sp>
      <p:sp>
        <p:nvSpPr>
          <p:cNvPr id="8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Data flow diagrams can represent systems over a wide range of abstraction.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High-level DFDs provide a holistic, bird’s-eye view of the data and processing components which complements the precise, detailed view embodied in the functional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context diagram represents the highest level of abstraction of the DFD.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context diagram represents the entire system as a single black-box process, depicted as a circle (a </a:t>
            </a:r>
            <a:r>
              <a:rPr b="0" i="1" lang="en-US" sz="2800" spc="-1" strike="noStrike">
                <a:solidFill>
                  <a:srgbClr val="000000"/>
                </a:solidFill>
                <a:latin typeface="Calibri"/>
              </a:rPr>
              <a:t>bubble</a:t>
            </a:r>
            <a:r>
              <a:rPr b="0" lang="en-US" sz="2800" spc="-1" strike="noStrike">
                <a:solidFill>
                  <a:srgbClr val="000000"/>
                </a:solidFill>
                <a:latin typeface="Calibri"/>
              </a:rPr>
              <a:t>). It also shows the </a:t>
            </a:r>
            <a:r>
              <a:rPr b="0" i="1" lang="en-US" sz="2800" spc="-1" strike="noStrike">
                <a:solidFill>
                  <a:srgbClr val="000000"/>
                </a:solidFill>
                <a:latin typeface="Calibri"/>
              </a:rPr>
              <a:t>external entities</a:t>
            </a:r>
            <a:r>
              <a:rPr b="0" lang="en-US" sz="2800" spc="-1" strike="noStrike">
                <a:solidFill>
                  <a:srgbClr val="000000"/>
                </a:solidFill>
                <a:latin typeface="Calibri"/>
              </a:rPr>
              <a:t>, or terminators</a:t>
            </a:r>
            <a:r>
              <a:rPr b="0" i="1" lang="en-US" sz="2800" spc="-1" strike="noStrike">
                <a:solidFill>
                  <a:srgbClr val="000000"/>
                </a:solidFill>
                <a:latin typeface="Calibri"/>
              </a:rPr>
              <a:t>, </a:t>
            </a:r>
            <a:r>
              <a:rPr b="0" lang="en-US" sz="2800" spc="-1" strike="noStrike">
                <a:solidFill>
                  <a:srgbClr val="000000"/>
                </a:solidFill>
                <a:latin typeface="Calibri"/>
              </a:rPr>
              <a:t>that connect to the system, and the data or material flows between the system and the external entities.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Flows on a context diagram often represent complex data structures, which are defined in the data dictionary.</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elaborate the context diagram into a level 0 DFD (the highest level of a data flow model), which partitions the system into its major processes.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Following figure shows </a:t>
            </a:r>
            <a:endParaRPr b="0" lang="en-US" sz="2800" spc="-1" strike="noStrike">
              <a:latin typeface="Arial"/>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sp>
      <p:pic>
        <p:nvPicPr>
          <p:cNvPr id="91" name="Picture 3" descr=""/>
          <p:cNvPicPr/>
          <p:nvPr/>
        </p:nvPicPr>
        <p:blipFill>
          <a:blip r:embed="rId1"/>
          <a:stretch/>
        </p:blipFill>
        <p:spPr>
          <a:xfrm>
            <a:off x="2599560" y="0"/>
            <a:ext cx="6992280" cy="6857280"/>
          </a:xfrm>
          <a:prstGeom prst="rect">
            <a:avLst/>
          </a:prstGeom>
          <a:ln>
            <a:noFill/>
          </a:ln>
        </p:spPr>
      </p:pic>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sp>
      <p:pic>
        <p:nvPicPr>
          <p:cNvPr id="93" name="Picture 3" descr=""/>
          <p:cNvPicPr/>
          <p:nvPr/>
        </p:nvPicPr>
        <p:blipFill>
          <a:blip r:embed="rId1"/>
          <a:stretch/>
        </p:blipFill>
        <p:spPr>
          <a:xfrm>
            <a:off x="2359080" y="365040"/>
            <a:ext cx="6848640" cy="6115680"/>
          </a:xfrm>
          <a:prstGeom prst="rect">
            <a:avLst/>
          </a:prstGeom>
          <a:ln>
            <a:noFill/>
          </a:ln>
        </p:spPr>
      </p:pic>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4834</TotalTime>
  <Application>LibreOffice/6.0.7.3$Linux_X86_64 LibreOffice_project/00m0$Build-3</Application>
  <Words>3263</Words>
  <Paragraphs>166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2020-11-24T03:01:24Z</dcterms:created>
  <dc:creator>Sara Qasim</dc:creator>
  <dc:description/>
  <dc:language>en-US</dc:language>
  <cp:lastModifiedBy/>
  <dcterms:modified xsi:type="dcterms:W3CDTF">2023-11-09T19:03:54Z</dcterms:modified>
  <cp:revision>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