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8.png" ContentType="image/png"/>
  <Override PartName="/ppt/media/image7.png" ContentType="image/png"/>
  <Override PartName="/ppt/media/image2.png" ContentType="image/png"/>
  <Override PartName="/ppt/media/image1.wmf" ContentType="image/x-wmf"/>
  <Override PartName="/ppt/media/image4.png" ContentType="image/png"/>
  <Override PartName="/ppt/media/image3.png" ContentType="image/png"/>
  <Override PartName="/ppt/media/image5.wmf" ContentType="image/x-wmf"/>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p>
            <a:pPr algn="r"/>
            <a:fld id="{8ACE4E95-99B0-4BC7-8F3E-F8FDC278928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5680" cy="3085560"/>
          </a:xfrm>
          <a:prstGeom prst="rect">
            <a:avLst/>
          </a:prstGeom>
        </p:spPr>
      </p:sp>
      <p:sp>
        <p:nvSpPr>
          <p:cNvPr id="149" name="PlaceHolder 2"/>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15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50D3FF15-41E0-42B2-8256-D838B064067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6000" spc="-1" strike="noStrike">
                <a:solidFill>
                  <a:srgbClr val="000000"/>
                </a:solidFill>
                <a:latin typeface="Calibri Light"/>
              </a:rPr>
              <a:t>Software Requirements Engineering</a:t>
            </a:r>
            <a:endParaRPr b="0" lang="en-US" sz="6000" spc="-1" strike="noStrike">
              <a:latin typeface="Arial"/>
            </a:endParaRPr>
          </a:p>
        </p:txBody>
      </p:sp>
      <p:sp>
        <p:nvSpPr>
          <p:cNvPr id="83"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endParaRPr b="0" lang="en-US" sz="1800" spc="-1" strike="noStrike">
              <a:latin typeface="Arial"/>
            </a:endParaRPr>
          </a:p>
          <a:p>
            <a:pPr algn="ctr">
              <a:lnSpc>
                <a:spcPct val="90000"/>
              </a:lnSpc>
              <a:spcBef>
                <a:spcPts val="1001"/>
              </a:spcBef>
            </a:pPr>
            <a:r>
              <a:rPr b="0" lang="en-US" sz="2400" spc="-1" strike="noStrike">
                <a:solidFill>
                  <a:srgbClr val="000000"/>
                </a:solidFill>
                <a:latin typeface="Calibri"/>
              </a:rPr>
              <a:t>Data Analysis and Quality Attributes</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A report specification template</a:t>
            </a:r>
            <a:endParaRPr b="0" lang="en-US" sz="4400" spc="-1" strike="noStrike">
              <a:latin typeface="Arial"/>
            </a:endParaRPr>
          </a:p>
        </p:txBody>
      </p:sp>
      <p:pic>
        <p:nvPicPr>
          <p:cNvPr id="101" name="Content Placeholder 3" descr=""/>
          <p:cNvPicPr/>
          <p:nvPr/>
        </p:nvPicPr>
        <p:blipFill>
          <a:blip r:embed="rId1"/>
          <a:stretch/>
        </p:blipFill>
        <p:spPr>
          <a:xfrm>
            <a:off x="2338560" y="1848600"/>
            <a:ext cx="7514640" cy="4304520"/>
          </a:xfrm>
          <a:prstGeom prst="rect">
            <a:avLst/>
          </a:prstGeom>
          <a:ln>
            <a:noFill/>
          </a:ln>
        </p:spPr>
      </p:pic>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A report specification template</a:t>
            </a:r>
            <a:endParaRPr b="0" lang="en-US" sz="4400" spc="-1" strike="noStrike">
              <a:latin typeface="Arial"/>
            </a:endParaRPr>
          </a:p>
        </p:txBody>
      </p:sp>
      <p:pic>
        <p:nvPicPr>
          <p:cNvPr id="103" name="Content Placeholder 3" descr=""/>
          <p:cNvPicPr/>
          <p:nvPr/>
        </p:nvPicPr>
        <p:blipFill>
          <a:blip r:embed="rId1"/>
          <a:stretch/>
        </p:blipFill>
        <p:spPr>
          <a:xfrm>
            <a:off x="2657160" y="1825560"/>
            <a:ext cx="6876720" cy="4350600"/>
          </a:xfrm>
          <a:prstGeom prst="rect">
            <a:avLst/>
          </a:prstGeom>
          <a:ln>
            <a:noFill/>
          </a:ln>
        </p:spPr>
      </p:pic>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Software Quality Attributes</a:t>
            </a:r>
            <a:endParaRPr b="0" lang="en-US" sz="4400" spc="-1" strike="noStrike">
              <a:latin typeface="Arial"/>
            </a:endParaRPr>
          </a:p>
        </p:txBody>
      </p:sp>
      <p:sp>
        <p:nvSpPr>
          <p:cNvPr id="1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There’s more to software success than just delivering the right functionality.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Users also have expectations, often unstated, about </a:t>
            </a:r>
            <a:r>
              <a:rPr b="0" i="1" lang="en-US" sz="2800" spc="-1" strike="noStrike">
                <a:solidFill>
                  <a:srgbClr val="000000"/>
                </a:solidFill>
                <a:latin typeface="Calibri"/>
              </a:rPr>
              <a:t>how well </a:t>
            </a:r>
            <a:r>
              <a:rPr b="0" lang="en-US" sz="2800" spc="-1" strike="noStrike">
                <a:solidFill>
                  <a:srgbClr val="000000"/>
                </a:solidFill>
                <a:latin typeface="Calibri"/>
              </a:rPr>
              <a:t>the product will work.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Such expectations include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easy it is to use,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quickly it executes,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how rarely it fails,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it handles unexpected </a:t>
            </a:r>
            <a:endParaRPr b="0" lang="en-US" sz="2400" spc="-1" strike="noStrike">
              <a:latin typeface="Arial"/>
            </a:endParaRPr>
          </a:p>
        </p:txBody>
      </p:sp>
    </p:spTree>
  </p:cSld>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05">
                                            <p:txEl>
                                              <p:pRg st="2" end="2"/>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105">
                                            <p:txEl>
                                              <p:pRg st="3" end="3"/>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105">
                                            <p:txEl>
                                              <p:pRg st="4" end="4"/>
                                            </p:txEl>
                                          </p:spTgt>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105">
                                            <p:txEl>
                                              <p:pRg st="5" end="5"/>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10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Non-functional Requirements</a:t>
            </a:r>
            <a:endParaRPr b="0" lang="en-US" sz="4400" spc="-1" strike="noStrike">
              <a:latin typeface="Arial"/>
            </a:endParaRPr>
          </a:p>
        </p:txBody>
      </p:sp>
      <p:sp>
        <p:nvSpPr>
          <p:cNvPr id="10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Such characteristics, collectively known as </a:t>
            </a:r>
            <a:r>
              <a:rPr b="0" i="1" lang="en-US" sz="2800" spc="-1" strike="noStrike">
                <a:solidFill>
                  <a:srgbClr val="000000"/>
                </a:solidFill>
                <a:latin typeface="Calibri"/>
              </a:rPr>
              <a:t>quality attributes, quality factors</a:t>
            </a:r>
            <a:r>
              <a:rPr b="0" lang="en-US" sz="2800" spc="-1" strike="noStrike">
                <a:solidFill>
                  <a:srgbClr val="000000"/>
                </a:solidFill>
                <a:latin typeface="Calibri"/>
              </a:rPr>
              <a:t>, </a:t>
            </a:r>
            <a:r>
              <a:rPr b="0" i="1" lang="en-US" sz="2800" spc="-1" strike="noStrike">
                <a:solidFill>
                  <a:srgbClr val="000000"/>
                </a:solidFill>
                <a:latin typeface="Calibri"/>
              </a:rPr>
              <a:t>quality requirements</a:t>
            </a:r>
            <a:r>
              <a:rPr b="0" lang="en-US" sz="2800" spc="-1" strike="noStrike">
                <a:solidFill>
                  <a:srgbClr val="000000"/>
                </a:solidFill>
                <a:latin typeface="Calibri"/>
              </a:rPr>
              <a:t>, </a:t>
            </a:r>
            <a:r>
              <a:rPr b="0" i="1" lang="en-US" sz="2800" spc="-1" strike="noStrike">
                <a:solidFill>
                  <a:srgbClr val="000000"/>
                </a:solidFill>
                <a:latin typeface="Calibri"/>
              </a:rPr>
              <a:t>quality of service requirements</a:t>
            </a:r>
            <a:r>
              <a:rPr b="0" lang="en-US" sz="2800" spc="-1" strike="noStrike">
                <a:solidFill>
                  <a:srgbClr val="000000"/>
                </a:solidFill>
                <a:latin typeface="Calibri"/>
              </a:rPr>
              <a:t>, or the “–</a:t>
            </a:r>
            <a:r>
              <a:rPr b="0" i="1" lang="en-US" sz="2800" spc="-1" strike="noStrike">
                <a:solidFill>
                  <a:srgbClr val="000000"/>
                </a:solidFill>
                <a:latin typeface="Calibri"/>
              </a:rPr>
              <a:t>ilities</a:t>
            </a:r>
            <a:r>
              <a:rPr b="0" lang="en-US" sz="2800" spc="-1" strike="noStrike">
                <a:solidFill>
                  <a:srgbClr val="000000"/>
                </a:solidFill>
                <a:latin typeface="Calibri"/>
              </a:rPr>
              <a:t>,” constitute a major portion of the system’s nonfunctional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Two other classes of nonfunctional requirements are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Constraints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latin typeface="Arial"/>
            </a:endParaRPr>
          </a:p>
        </p:txBody>
      </p:sp>
    </p:spTree>
  </p:cSld>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07">
                                            <p:txEl>
                                              <p:pRg st="1" end="1"/>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107">
                                            <p:txEl>
                                              <p:pRg st="2" end="2"/>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Classification of Quality Attributes</a:t>
            </a:r>
            <a:endParaRPr b="0" lang="en-US" sz="4400" spc="-1" strike="noStrike">
              <a:latin typeface="Arial"/>
            </a:endParaRPr>
          </a:p>
        </p:txBody>
      </p:sp>
      <p:sp>
        <p:nvSpPr>
          <p:cNvPr id="10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External Quality Attributes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Those characteristics that are discernible through execution of the software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Primarily important to users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Internal qualities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are more significant to development and maintenance staff.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Internal </a:t>
            </a:r>
            <a:endParaRPr b="0" lang="en-US" sz="2400" spc="-1" strike="noStrike">
              <a:latin typeface="Arial"/>
            </a:endParaRPr>
          </a:p>
        </p:txBody>
      </p:sp>
    </p:spTree>
  </p:cSld>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09">
                                            <p:txEl>
                                              <p:pRg st="0" end="0"/>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109">
                                            <p:txEl>
                                              <p:pRg st="1" end="1"/>
                                            </p:txEl>
                                          </p:spTgt>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09">
                                            <p:txEl>
                                              <p:pRg st="3" end="3"/>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109">
                                            <p:txEl>
                                              <p:pRg st="4" end="4"/>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External Quality Attributes</a:t>
            </a:r>
            <a:endParaRPr b="0" lang="en-US" sz="4400" spc="-1" strike="noStrike">
              <a:latin typeface="Arial"/>
            </a:endParaRPr>
          </a:p>
        </p:txBody>
      </p:sp>
      <p:sp>
        <p:nvSpPr>
          <p:cNvPr id="11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Availability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extent to which the system’s services are available when and where they are needed</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Installability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easy it is to correctly install, uninstall, and reinstall the application</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Integrity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extent to which the system protects against data inaccuracy and loss</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Interoperability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easily the system can interconnect and exchange data with other systems or components</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Performance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quickly and predictably the system responds to user inputs or other events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11">
                                            <p:txEl>
                                              <p:pRg st="0" end="0"/>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11">
                                            <p:txEl>
                                              <p:pRg st="2" end="2"/>
                                            </p:txEl>
                                          </p:spTgt>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11">
                                            <p:txEl>
                                              <p:pRg st="4" end="4"/>
                                            </p:txEl>
                                          </p:spTgt>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11">
                                            <p:txEl>
                                              <p:pRg st="6" end="6"/>
                                            </p:txEl>
                                          </p:spTgt>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111">
                                            <p:txEl>
                                              <p:pRg st="7" end="7"/>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11">
                                            <p:txEl>
                                              <p:pRg st="8" end="8"/>
                                            </p:txEl>
                                          </p:spTgt>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111">
                                            <p:txEl>
                                              <p:pRg st="9" end="9"/>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11">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External Quality Attributes</a:t>
            </a:r>
            <a:endParaRPr b="0" lang="en-US" sz="4400" spc="-1" strike="noStrike">
              <a:latin typeface="Arial"/>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Reliability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long the system runs before experiencing a failure</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Robustness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well the system responds to unexpected operating conditions</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Safety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well the system protects against injury or damage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Security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well the system protects against unauthorized access to the application and its data</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easy it is for people to learn, remember, and use the system</a:t>
            </a:r>
            <a:r>
              <a:rPr b="0" lang="en-US" sz="2400" spc="-1" strike="noStrike">
                <a:solidFill>
                  <a:srgbClr val="000000"/>
                </a:solidFill>
                <a:latin typeface="Calibri"/>
              </a:rPr>
              <a:t>	</a:t>
            </a:r>
            <a:endParaRPr b="0" lang="en-US" sz="2400" spc="-1" strike="noStrike">
              <a:latin typeface="Arial"/>
            </a:endParaRPr>
          </a:p>
        </p:txBody>
      </p:sp>
    </p:spTree>
  </p:cSld>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13">
                                            <p:txEl>
                                              <p:pRg st="0" end="0"/>
                                            </p:txEl>
                                          </p:spTgt>
                                        </p:tgtEl>
                                        <p:attrNameLst>
                                          <p:attrName>style.visibility</p:attrName>
                                        </p:attrNameLst>
                                      </p:cBhvr>
                                      <p:to>
                                        <p:strVal val="visible"/>
                                      </p:to>
                                    </p:set>
                                  </p:childTnLst>
                                </p:cTn>
                              </p:par>
                              <p:par>
                                <p:cTn id="209" nodeType="withEffect" fill="hold" presetClass="entr" presetID="1">
                                  <p:stCondLst>
                                    <p:cond delay="0"/>
                                  </p:stCondLst>
                                  <p:childTnLst>
                                    <p:set>
                                      <p:cBhvr>
                                        <p:cTn id="2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13">
                                            <p:txEl>
                                              <p:pRg st="2" end="2"/>
                                            </p:txEl>
                                          </p:spTgt>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113">
                                            <p:txEl>
                                              <p:pRg st="4" end="4"/>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13">
                                            <p:txEl>
                                              <p:pRg st="6" end="6"/>
                                            </p:txEl>
                                          </p:spTgt>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13">
                                            <p:txEl>
                                              <p:pRg st="8" end="8"/>
                                            </p:txEl>
                                          </p:spTgt>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113">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Internal Quality Attributes</a:t>
            </a:r>
            <a:endParaRPr b="0" lang="en-US" sz="4400" spc="-1" strike="noStrike">
              <a:latin typeface="Arial"/>
            </a:endParaRPr>
          </a:p>
        </p:txBody>
      </p:sp>
      <p:sp>
        <p:nvSpPr>
          <p:cNvPr id="11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Efficiency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efficiently the system uses computer resources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Modifiability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easy it is to maintain, change, enhance, and restructure the system</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Portability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easily the system can be made to work in other operating environments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Reusability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To what extent components can be used in other systems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Scalibility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easily the system can grow to handle more users, transactions, servers, or other extensions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Verifiability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readily developers and testers can confirm that the software was implemented correctly</a:t>
            </a:r>
            <a:r>
              <a:rPr b="0" lang="en-US" sz="2400" spc="-1" strike="noStrike">
                <a:solidFill>
                  <a:srgbClr val="000000"/>
                </a:solidFill>
                <a:latin typeface="Calibri"/>
              </a:rPr>
              <a:t>	</a:t>
            </a:r>
            <a:endParaRPr b="0" lang="en-US" sz="2400" spc="-1" strike="noStrike">
              <a:latin typeface="Arial"/>
            </a:endParaRPr>
          </a:p>
        </p:txBody>
      </p:sp>
    </p:spTree>
  </p:cSld>
  <p:timing>
    <p:tnLst>
      <p:par>
        <p:cTn id="235" dur="indefinite" restart="never" nodeType="tmRoot">
          <p:childTnLst>
            <p:seq>
              <p:cTn id="236" dur="indefinite" nodeType="mainSeq">
                <p:childTnLst>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15">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Where are we?</a:t>
            </a:r>
            <a:endParaRPr b="0" lang="en-US" sz="4400" spc="-1" strike="noStrike">
              <a:latin typeface="Arial"/>
            </a:endParaRPr>
          </a:p>
        </p:txBody>
      </p:sp>
      <p:sp>
        <p:nvSpPr>
          <p:cNvPr id="11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Specifying Data Requirements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Data Model</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Entity Relationship Diagram</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Class Diagram</a:t>
            </a:r>
            <a:endParaRPr b="0" lang="en-US" sz="20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Data Dictionary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Data Analysis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Reporting Requirements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Tree>
  </p:cSld>
  <p:timing>
    <p:tnLst>
      <p:par>
        <p:cTn id="241" dur="indefinite" restart="never" nodeType="tmRoot">
          <p:childTnLst>
            <p:seq>
              <p:cTn id="242" dur="indefinite" nodeType="mainSeq">
                <p:childTnLst>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117">
                                            <p:txEl>
                                              <p:pRg st="0" end="0"/>
                                            </p:txEl>
                                          </p:spTgt>
                                        </p:tgtEl>
                                        <p:attrNameLst>
                                          <p:attrName>style.visibility</p:attrName>
                                        </p:attrNameLst>
                                      </p:cBhvr>
                                      <p:to>
                                        <p:strVal val="visible"/>
                                      </p:to>
                                    </p:set>
                                  </p:childTnLst>
                                </p:cTn>
                              </p:par>
                              <p:par>
                                <p:cTn id="247" nodeType="withEffect" fill="hold" presetClass="entr" presetID="1">
                                  <p:stCondLst>
                                    <p:cond delay="0"/>
                                  </p:stCondLst>
                                  <p:childTnLst>
                                    <p:set>
                                      <p:cBhvr>
                                        <p:cTn id="248" dur="1" fill="hold">
                                          <p:stCondLst>
                                            <p:cond delay="0"/>
                                          </p:stCondLst>
                                        </p:cTn>
                                        <p:tgtEl>
                                          <p:spTgt spid="117">
                                            <p:txEl>
                                              <p:pRg st="1" end="1"/>
                                            </p:txEl>
                                          </p:spTgt>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117">
                                            <p:txEl>
                                              <p:pRg st="2" end="2"/>
                                            </p:txEl>
                                          </p:spTgt>
                                        </p:tgtEl>
                                        <p:attrNameLst>
                                          <p:attrName>style.visibility</p:attrName>
                                        </p:attrNameLst>
                                      </p:cBhvr>
                                      <p:to>
                                        <p:strVal val="visible"/>
                                      </p:to>
                                    </p:set>
                                  </p:childTnLst>
                                </p:cTn>
                              </p:par>
                              <p:par>
                                <p:cTn id="251" nodeType="withEffect" fill="hold" presetClass="entr" presetID="1">
                                  <p:stCondLst>
                                    <p:cond delay="0"/>
                                  </p:stCondLst>
                                  <p:childTnLst>
                                    <p:set>
                                      <p:cBhvr>
                                        <p:cTn id="252" dur="1" fill="hold">
                                          <p:stCondLst>
                                            <p:cond delay="0"/>
                                          </p:stCondLst>
                                        </p:cTn>
                                        <p:tgtEl>
                                          <p:spTgt spid="117">
                                            <p:txEl>
                                              <p:pRg st="3" end="3"/>
                                            </p:txEl>
                                          </p:spTgt>
                                        </p:tgtEl>
                                        <p:attrNameLst>
                                          <p:attrName>style.visibility</p:attrName>
                                        </p:attrNameLst>
                                      </p:cBhvr>
                                      <p:to>
                                        <p:strVal val="visible"/>
                                      </p:to>
                                    </p:set>
                                  </p:childTnLst>
                                </p:cTn>
                              </p:par>
                              <p:par>
                                <p:cTn id="253" nodeType="withEffect" fill="hold" presetClass="entr" presetID="1">
                                  <p:stCondLst>
                                    <p:cond delay="0"/>
                                  </p:stCondLst>
                                  <p:childTnLst>
                                    <p:set>
                                      <p:cBhvr>
                                        <p:cTn id="254" dur="1" fill="hold">
                                          <p:stCondLst>
                                            <p:cond delay="0"/>
                                          </p:stCondLst>
                                        </p:cTn>
                                        <p:tgtEl>
                                          <p:spTgt spid="117">
                                            <p:txEl>
                                              <p:pRg st="4" end="4"/>
                                            </p:txEl>
                                          </p:spTgt>
                                        </p:tgtEl>
                                        <p:attrNameLst>
                                          <p:attrName>style.visibility</p:attrName>
                                        </p:attrNameLst>
                                      </p:cBhvr>
                                      <p:to>
                                        <p:strVal val="visible"/>
                                      </p:to>
                                    </p:set>
                                  </p:childTnLst>
                                </p:cTn>
                              </p:par>
                              <p:par>
                                <p:cTn id="255" nodeType="withEffect" fill="hold" presetClass="entr" presetID="1">
                                  <p:stCondLst>
                                    <p:cond delay="0"/>
                                  </p:stCondLst>
                                  <p:childTnLst>
                                    <p:set>
                                      <p:cBhvr>
                                        <p:cTn id="256" dur="1" fill="hold">
                                          <p:stCondLst>
                                            <p:cond delay="0"/>
                                          </p:stCondLst>
                                        </p:cTn>
                                        <p:tgtEl>
                                          <p:spTgt spid="117">
                                            <p:txEl>
                                              <p:pRg st="5" end="5"/>
                                            </p:txEl>
                                          </p:spTgt>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117">
                                            <p:txEl>
                                              <p:pRg st="6" end="6"/>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117">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Data Analysis</a:t>
            </a:r>
            <a:endParaRPr b="0" lang="en-US" sz="4400" spc="-1" strike="noStrike">
              <a:latin typeface="Arial"/>
            </a:endParaRPr>
          </a:p>
        </p:txBody>
      </p:sp>
      <p:sp>
        <p:nvSpPr>
          <p:cNvPr id="1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performing data analysis, you can map </a:t>
            </a:r>
            <a:r>
              <a:rPr b="0" lang="en-US" sz="2800" spc="-1" strike="noStrike">
                <a:solidFill>
                  <a:srgbClr val="000000"/>
                </a:solidFill>
                <a:latin typeface="Calibri"/>
              </a:rPr>
              <a:t>various information representations against one </a:t>
            </a:r>
            <a:r>
              <a:rPr b="0" lang="en-US" sz="2800" spc="-1" strike="noStrike">
                <a:solidFill>
                  <a:srgbClr val="000000"/>
                </a:solidFill>
                <a:latin typeface="Calibri"/>
              </a:rPr>
              <a:t>another to find gaps, errors, and inconsistencies.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CRUD matrix is a rigorous data analysis </a:t>
            </a:r>
            <a:r>
              <a:rPr b="0" lang="en-US" sz="2800" spc="-1" strike="noStrike">
                <a:solidFill>
                  <a:srgbClr val="000000"/>
                </a:solidFill>
                <a:latin typeface="Calibri"/>
              </a:rPr>
              <a:t>technique for detecting missing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i="1" lang="en-US" sz="2800" spc="-1" strike="noStrike">
                <a:solidFill>
                  <a:srgbClr val="000000"/>
                </a:solidFill>
                <a:latin typeface="Calibri"/>
              </a:rPr>
              <a:t>CRUD </a:t>
            </a:r>
            <a:r>
              <a:rPr b="0" lang="en-US" sz="2800" spc="-1" strike="noStrike">
                <a:solidFill>
                  <a:srgbClr val="000000"/>
                </a:solidFill>
                <a:latin typeface="Calibri"/>
              </a:rPr>
              <a:t>stands for </a:t>
            </a:r>
            <a:r>
              <a:rPr b="0" i="1" lang="en-US" sz="2800" spc="-1" strike="noStrike">
                <a:solidFill>
                  <a:srgbClr val="000000"/>
                </a:solidFill>
                <a:latin typeface="Calibri"/>
              </a:rPr>
              <a:t>Create</a:t>
            </a:r>
            <a:r>
              <a:rPr b="0" lang="en-US" sz="2800" spc="-1" strike="noStrike">
                <a:solidFill>
                  <a:srgbClr val="000000"/>
                </a:solidFill>
                <a:latin typeface="Calibri"/>
              </a:rPr>
              <a:t>, </a:t>
            </a:r>
            <a:r>
              <a:rPr b="0" i="1" lang="en-US" sz="2800" spc="-1" strike="noStrike">
                <a:solidFill>
                  <a:srgbClr val="000000"/>
                </a:solidFill>
                <a:latin typeface="Calibri"/>
              </a:rPr>
              <a:t>Read</a:t>
            </a:r>
            <a:r>
              <a:rPr b="0" lang="en-US" sz="2800" spc="-1" strike="noStrike">
                <a:solidFill>
                  <a:srgbClr val="000000"/>
                </a:solidFill>
                <a:latin typeface="Calibri"/>
              </a:rPr>
              <a:t>, </a:t>
            </a:r>
            <a:r>
              <a:rPr b="0" i="1" lang="en-US" sz="2800" spc="-1" strike="noStrike">
                <a:solidFill>
                  <a:srgbClr val="000000"/>
                </a:solidFill>
                <a:latin typeface="Calibri"/>
              </a:rPr>
              <a:t>Update</a:t>
            </a:r>
            <a:r>
              <a:rPr b="0" lang="en-US" sz="2800" spc="-1" strike="noStrike">
                <a:solidFill>
                  <a:srgbClr val="000000"/>
                </a:solidFill>
                <a:latin typeface="Calibri"/>
              </a:rPr>
              <a:t>, and </a:t>
            </a:r>
            <a:r>
              <a:rPr b="0" i="1" lang="en-US" sz="2800" spc="-1" strike="noStrike">
                <a:solidFill>
                  <a:srgbClr val="000000"/>
                </a:solidFill>
                <a:latin typeface="Calibri"/>
              </a:rPr>
              <a:t>Delete</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endParaRPr b="0" lang="en-US" sz="2800" spc="-1" strike="noStrike">
              <a:latin typeface="Arial"/>
            </a:endParaRPr>
          </a:p>
        </p:txBody>
      </p:sp>
    </p:spTree>
  </p:cSld>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Where are we?</a:t>
            </a:r>
            <a:endParaRPr b="0" lang="en-US"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Specifying Data Requirements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Data Model</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Entity Relationship Diagram</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Class Diagram</a:t>
            </a:r>
            <a:endParaRPr b="0" lang="en-US" sz="20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Data Dictionary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Data Analysis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Reporting Requirements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5">
                                            <p:txEl>
                                              <p:pRg st="0" end="0"/>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85">
                                            <p:txEl>
                                              <p:pRg st="2" end="2"/>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85">
                                            <p:txEl>
                                              <p:pRg st="3" end="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85">
                                            <p:txEl>
                                              <p:pRg st="4" end="4"/>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85">
                                            <p:txEl>
                                              <p:pRg st="5" end="5"/>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85">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Data Analysis Using CRUD Matrix</a:t>
            </a:r>
            <a:endParaRPr b="0" lang="en-US" sz="4400" spc="-1" strike="noStrike">
              <a:latin typeface="Arial"/>
            </a:endParaRPr>
          </a:p>
        </p:txBody>
      </p:sp>
      <p:pic>
        <p:nvPicPr>
          <p:cNvPr id="121" name="Picture 3" descr=""/>
          <p:cNvPicPr/>
          <p:nvPr/>
        </p:nvPicPr>
        <p:blipFill>
          <a:blip r:embed="rId1"/>
          <a:stretch/>
        </p:blipFill>
        <p:spPr>
          <a:xfrm>
            <a:off x="386280" y="1928880"/>
            <a:ext cx="12191400" cy="4132800"/>
          </a:xfrm>
          <a:prstGeom prst="rect">
            <a:avLst/>
          </a:prstGeom>
          <a:ln>
            <a:noFill/>
          </a:ln>
        </p:spPr>
      </p:pic>
    </p:spTree>
  </p:cSld>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Report Requirements</a:t>
            </a:r>
            <a:endParaRPr b="0" lang="en-US" sz="4400" spc="-1" strike="noStrike">
              <a:latin typeface="Arial"/>
            </a:endParaRPr>
          </a:p>
        </p:txBody>
      </p:sp>
      <p:sp>
        <p:nvSpPr>
          <p:cNvPr id="12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Many applications generate reports from one or more databases, files, or other information sources.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Exploring the content and format of the reports needed is an important aspect of requirements development. </a:t>
            </a:r>
            <a:endParaRPr b="0" lang="en-US" sz="2800" spc="-1" strike="noStrike">
              <a:latin typeface="Arial"/>
            </a:endParaRPr>
          </a:p>
        </p:txBody>
      </p:sp>
    </p:spTree>
  </p:cSld>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Eliciting reporting requirements</a:t>
            </a:r>
            <a:endParaRPr b="0" lang="en-US" sz="4400" spc="-1" strike="noStrike">
              <a:latin typeface="Arial"/>
            </a:endParaRPr>
          </a:p>
        </p:txBody>
      </p:sp>
      <p:sp>
        <p:nvSpPr>
          <p:cNvPr id="12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BA might ask following question to identify the reports needed.</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reports do you currently use?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Which existing reports need to be modified?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Which reports are currently generated but are not used?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Can you describe any departmental, organizational, or government standards to which reports must conform, such as to provide a consistent look and feel or to comply with a regulation?</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100000"/>
              </a:lnSpc>
            </a:pPr>
            <a:endParaRPr b="0" lang="en-US" sz="2400" spc="-1" strike="noStrike">
              <a:latin typeface="Arial"/>
            </a:endParaRPr>
          </a:p>
          <a:p>
            <a:pPr marL="457200">
              <a:lnSpc>
                <a:spcPct val="100000"/>
              </a:lnSpc>
            </a:pPr>
            <a:endParaRPr b="0" lang="en-US" sz="2400" spc="-1" strike="noStrike">
              <a:latin typeface="Arial"/>
            </a:endParaRPr>
          </a:p>
        </p:txBody>
      </p:sp>
    </p:spTree>
  </p:cSld>
  <p:timing>
    <p:tnLst>
      <p:par>
        <p:cTn id="289" dur="indefinite" restart="never" nodeType="tmRoot">
          <p:childTnLst>
            <p:seq>
              <p:cTn id="290" dur="indefinite" nodeType="mainSeq">
                <p:childTnLst>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125">
                                            <p:txEl>
                                              <p:pRg st="0" end="0"/>
                                            </p:txEl>
                                          </p:spTgt>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125">
                                            <p:txEl>
                                              <p:pRg st="2" end="2"/>
                                            </p:txEl>
                                          </p:spTgt>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125">
                                            <p:txEl>
                                              <p:pRg st="3" end="3"/>
                                            </p:txEl>
                                          </p:spTgt>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125">
                                            <p:txEl>
                                              <p:pRg st="4" end="4"/>
                                            </p:txEl>
                                          </p:spTgt>
                                        </p:tgtEl>
                                        <p:attrNameLst>
                                          <p:attrName>style.visibility</p:attrName>
                                        </p:attrNameLst>
                                      </p:cBhvr>
                                      <p:to>
                                        <p:strVal val="visible"/>
                                      </p:to>
                                    </p:set>
                                  </p:childTnLst>
                                </p:cTn>
                              </p:par>
                              <p:par>
                                <p:cTn id="301" nodeType="withEffect" fill="hold" presetClass="entr" presetID="1">
                                  <p:stCondLst>
                                    <p:cond delay="0"/>
                                  </p:stCondLst>
                                  <p:childTnLst>
                                    <p:set>
                                      <p:cBhvr>
                                        <p:cTn id="302"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Eliciting reporting requirements</a:t>
            </a:r>
            <a:endParaRPr b="0" lang="en-US" sz="4400" spc="-1" strike="noStrike">
              <a:latin typeface="Arial"/>
            </a:endParaRPr>
          </a:p>
        </p:txBody>
      </p:sp>
      <p:sp>
        <p:nvSpPr>
          <p:cNvPr id="12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Questions about the context and usage of the report</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is the name of the report?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is the purpose or business intent of the report? How do the recipients of the report use the information? What decisions will be made from the report, and by whom?</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Is the report generated manually? If so, how frequently and by which user classes?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Is the report generated automatically? If so, how frequently and what are the triggering conditions or events?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are the typical and maximum sizes of the report?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Is there a need for a dashboard that would display several reports and/or graphs? If so, must the user be able to drill down or roll up any of the dashboard elements?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is the disposition of the report after it is generated? Is it displayed on the screen, sent to a recipient, exported to a spreadsheet, or printed automatically? Is it stored or archived somewhere for future retrieval?</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Are there security, privacy, or management restrictions that limit the access of the report to specific individuals or user classes, or which restrict the data that can be included in the report depending on who is generating it? Identify any relevant business rules concerning security.</a:t>
            </a:r>
            <a:endParaRPr b="0" lang="en-US" sz="2400" spc="-1" strike="noStrike">
              <a:latin typeface="Arial"/>
            </a:endParaRPr>
          </a:p>
          <a:p>
            <a:pPr>
              <a:lnSpc>
                <a:spcPct val="100000"/>
              </a:lnSpc>
            </a:pP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rPr>
              <a:t> </a:t>
            </a:r>
            <a:endParaRPr b="0" lang="en-US" sz="2400" spc="-1" strike="noStrike">
              <a:latin typeface="Arial"/>
            </a:endParaRPr>
          </a:p>
        </p:txBody>
      </p:sp>
    </p:spTree>
  </p:cSld>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127">
                                            <p:txEl>
                                              <p:pRg st="0" end="0"/>
                                            </p:txEl>
                                          </p:spTgt>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127">
                                            <p:txEl>
                                              <p:pRg st="2" end="2"/>
                                            </p:txEl>
                                          </p:spTgt>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127">
                                            <p:txEl>
                                              <p:pRg st="3" end="3"/>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127">
                                            <p:txEl>
                                              <p:pRg st="4" end="4"/>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127">
                                            <p:txEl>
                                              <p:pRg st="5" end="5"/>
                                            </p:txEl>
                                          </p:spTgt>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127">
                                            <p:txEl>
                                              <p:pRg st="6" end="6"/>
                                            </p:txEl>
                                          </p:spTgt>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127">
                                            <p:txEl>
                                              <p:pRg st="7" end="7"/>
                                            </p:txEl>
                                          </p:spTgt>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127">
                                            <p:txEl>
                                              <p:pRg st="8" end="8"/>
                                            </p:txEl>
                                          </p:spTgt>
                                        </p:tgtEl>
                                        <p:attrNameLst>
                                          <p:attrName>style.visibility</p:attrName>
                                        </p:attrNameLst>
                                      </p:cBhvr>
                                      <p:to>
                                        <p:strVal val="visible"/>
                                      </p:to>
                                    </p:set>
                                  </p:childTnLst>
                                </p:cTn>
                              </p:par>
                              <p:par>
                                <p:cTn id="323" nodeType="withEffect" fill="hold" presetClass="entr" presetID="1">
                                  <p:stCondLst>
                                    <p:cond delay="0"/>
                                  </p:stCondLst>
                                  <p:childTnLst>
                                    <p:set>
                                      <p:cBhvr>
                                        <p:cTn id="324" dur="1" fill="hold">
                                          <p:stCondLst>
                                            <p:cond delay="0"/>
                                          </p:stCondLst>
                                        </p:cTn>
                                        <p:tgtEl>
                                          <p:spTgt spid="127">
                                            <p:txEl>
                                              <p:pRg st="9" end="9"/>
                                            </p:txEl>
                                          </p:spTgt>
                                        </p:tgtEl>
                                        <p:attrNameLst>
                                          <p:attrName>style.visibility</p:attrName>
                                        </p:attrNameLst>
                                      </p:cBhvr>
                                      <p:to>
                                        <p:strVal val="visible"/>
                                      </p:to>
                                    </p:set>
                                  </p:childTnLst>
                                </p:cTn>
                              </p:par>
                              <p:par>
                                <p:cTn id="325" nodeType="withEffect" fill="hold" presetClass="entr" presetID="1">
                                  <p:stCondLst>
                                    <p:cond delay="0"/>
                                  </p:stCondLst>
                                  <p:childTnLst>
                                    <p:set>
                                      <p:cBhvr>
                                        <p:cTn id="326" dur="1" fill="hold">
                                          <p:stCondLst>
                                            <p:cond delay="0"/>
                                          </p:stCondLst>
                                        </p:cTn>
                                        <p:tgtEl>
                                          <p:spTgt spid="127">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Eliciting reporting requirements</a:t>
            </a:r>
            <a:endParaRPr b="0" lang="en-US" sz="4400" spc="-1" strike="noStrike">
              <a:latin typeface="Arial"/>
            </a:endParaRPr>
          </a:p>
        </p:txBody>
      </p:sp>
      <p:sp>
        <p:nvSpPr>
          <p:cNvPr id="12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Questions about the report itself:</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are the sources of the data and the selection criteria for pulling data from the repository?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parameters are selectable by the user?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calculations or other data transformations are required?</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are the criteria for sorting, page breaks, and totals?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should the system respond if no data is returned in response to a query when attempting to generate this report?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Can this report be used as a template for a set of similar reports?</a:t>
            </a:r>
            <a:endParaRPr b="0" lang="en-US" sz="2400" spc="-1" strike="noStrike">
              <a:latin typeface="Arial"/>
            </a:endParaRPr>
          </a:p>
        </p:txBody>
      </p:sp>
    </p:spTree>
  </p:cSld>
  <p:timing>
    <p:tnLst>
      <p:par>
        <p:cTn id="327" dur="indefinite" restart="never" nodeType="tmRoot">
          <p:childTnLst>
            <p:seq>
              <p:cTn id="328" dur="indefinite" nodeType="mainSeq">
                <p:childTnLst>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29">
                                            <p:txEl>
                                              <p:pRg st="0" end="0"/>
                                            </p:txEl>
                                          </p:spTgt>
                                        </p:tgtEl>
                                        <p:attrNameLst>
                                          <p:attrName>style.visibility</p:attrName>
                                        </p:attrNameLst>
                                      </p:cBhvr>
                                      <p:to>
                                        <p:strVal val="visible"/>
                                      </p:to>
                                    </p:set>
                                  </p:childTnLst>
                                </p:cTn>
                              </p:par>
                              <p:par>
                                <p:cTn id="333" nodeType="withEffect" fill="hold" presetClass="entr" presetID="1">
                                  <p:stCondLst>
                                    <p:cond delay="0"/>
                                  </p:stCondLst>
                                  <p:childTnLst>
                                    <p:set>
                                      <p:cBhvr>
                                        <p:cTn id="334" dur="1" fill="hold">
                                          <p:stCondLst>
                                            <p:cond delay="0"/>
                                          </p:stCondLst>
                                        </p:cTn>
                                        <p:tgtEl>
                                          <p:spTgt spid="129">
                                            <p:txEl>
                                              <p:pRg st="1" end="1"/>
                                            </p:txEl>
                                          </p:spTgt>
                                        </p:tgtEl>
                                        <p:attrNameLst>
                                          <p:attrName>style.visibility</p:attrName>
                                        </p:attrNameLst>
                                      </p:cBhvr>
                                      <p:to>
                                        <p:strVal val="visible"/>
                                      </p:to>
                                    </p:set>
                                  </p:childTnLst>
                                </p:cTn>
                              </p:par>
                              <p:par>
                                <p:cTn id="335" nodeType="withEffect" fill="hold" presetClass="entr" presetID="1">
                                  <p:stCondLst>
                                    <p:cond delay="0"/>
                                  </p:stCondLst>
                                  <p:childTnLst>
                                    <p:set>
                                      <p:cBhvr>
                                        <p:cTn id="336" dur="1" fill="hold">
                                          <p:stCondLst>
                                            <p:cond delay="0"/>
                                          </p:stCondLst>
                                        </p:cTn>
                                        <p:tgtEl>
                                          <p:spTgt spid="129">
                                            <p:txEl>
                                              <p:pRg st="2" end="2"/>
                                            </p:txEl>
                                          </p:spTgt>
                                        </p:tgtEl>
                                        <p:attrNameLst>
                                          <p:attrName>style.visibility</p:attrName>
                                        </p:attrNameLst>
                                      </p:cBhvr>
                                      <p:to>
                                        <p:strVal val="visible"/>
                                      </p:to>
                                    </p:set>
                                  </p:childTnLst>
                                </p:cTn>
                              </p:par>
                              <p:par>
                                <p:cTn id="337" nodeType="withEffect" fill="hold" presetClass="entr" presetID="1">
                                  <p:stCondLst>
                                    <p:cond delay="0"/>
                                  </p:stCondLst>
                                  <p:childTnLst>
                                    <p:set>
                                      <p:cBhvr>
                                        <p:cTn id="338" dur="1" fill="hold">
                                          <p:stCondLst>
                                            <p:cond delay="0"/>
                                          </p:stCondLst>
                                        </p:cTn>
                                        <p:tgtEl>
                                          <p:spTgt spid="129">
                                            <p:txEl>
                                              <p:pRg st="3" end="3"/>
                                            </p:txEl>
                                          </p:spTgt>
                                        </p:tgtEl>
                                        <p:attrNameLst>
                                          <p:attrName>style.visibility</p:attrName>
                                        </p:attrNameLst>
                                      </p:cBhvr>
                                      <p:to>
                                        <p:strVal val="visible"/>
                                      </p:to>
                                    </p:set>
                                  </p:childTnLst>
                                </p:cTn>
                              </p:par>
                              <p:par>
                                <p:cTn id="339" nodeType="withEffect" fill="hold" presetClass="entr" presetID="1">
                                  <p:stCondLst>
                                    <p:cond delay="0"/>
                                  </p:stCondLst>
                                  <p:childTnLst>
                                    <p:set>
                                      <p:cBhvr>
                                        <p:cTn id="340" dur="1" fill="hold">
                                          <p:stCondLst>
                                            <p:cond delay="0"/>
                                          </p:stCondLst>
                                        </p:cTn>
                                        <p:tgtEl>
                                          <p:spTgt spid="129">
                                            <p:txEl>
                                              <p:pRg st="4" end="4"/>
                                            </p:txEl>
                                          </p:spTgt>
                                        </p:tgtEl>
                                        <p:attrNameLst>
                                          <p:attrName>style.visibility</p:attrName>
                                        </p:attrNameLst>
                                      </p:cBhvr>
                                      <p:to>
                                        <p:strVal val="visible"/>
                                      </p:to>
                                    </p:set>
                                  </p:childTnLst>
                                </p:cTn>
                              </p:par>
                              <p:par>
                                <p:cTn id="341" nodeType="withEffect" fill="hold" presetClass="entr" presetID="1">
                                  <p:stCondLst>
                                    <p:cond delay="0"/>
                                  </p:stCondLst>
                                  <p:childTnLst>
                                    <p:set>
                                      <p:cBhvr>
                                        <p:cTn id="342" dur="1" fill="hold">
                                          <p:stCondLst>
                                            <p:cond delay="0"/>
                                          </p:stCondLst>
                                        </p:cTn>
                                        <p:tgtEl>
                                          <p:spTgt spid="129">
                                            <p:txEl>
                                              <p:pRg st="5" end="5"/>
                                            </p:txEl>
                                          </p:spTgt>
                                        </p:tgtEl>
                                        <p:attrNameLst>
                                          <p:attrName>style.visibility</p:attrName>
                                        </p:attrNameLst>
                                      </p:cBhvr>
                                      <p:to>
                                        <p:strVal val="visible"/>
                                      </p:to>
                                    </p:set>
                                  </p:childTnLst>
                                </p:cTn>
                              </p:par>
                              <p:par>
                                <p:cTn id="343" nodeType="withEffect" fill="hold" presetClass="entr" presetID="1">
                                  <p:stCondLst>
                                    <p:cond delay="0"/>
                                  </p:stCondLst>
                                  <p:childTnLst>
                                    <p:set>
                                      <p:cBhvr>
                                        <p:cTn id="344" dur="1" fill="hold">
                                          <p:stCondLst>
                                            <p:cond delay="0"/>
                                          </p:stCondLst>
                                        </p:cTn>
                                        <p:tgtEl>
                                          <p:spTgt spid="129">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A report specification template</a:t>
            </a:r>
            <a:endParaRPr b="0" lang="en-US" sz="4400" spc="-1" strike="noStrike">
              <a:latin typeface="Arial"/>
            </a:endParaRPr>
          </a:p>
        </p:txBody>
      </p:sp>
      <p:pic>
        <p:nvPicPr>
          <p:cNvPr id="131" name="Picture 3" descr=""/>
          <p:cNvPicPr/>
          <p:nvPr/>
        </p:nvPicPr>
        <p:blipFill>
          <a:blip r:embed="rId1"/>
          <a:stretch/>
        </p:blipFill>
        <p:spPr>
          <a:xfrm>
            <a:off x="1734480" y="1434600"/>
            <a:ext cx="7485840" cy="4580640"/>
          </a:xfrm>
          <a:prstGeom prst="rect">
            <a:avLst/>
          </a:prstGeom>
          <a:ln>
            <a:noFill/>
          </a:ln>
        </p:spPr>
      </p:pic>
    </p:spTree>
  </p:cSld>
  <p:timing>
    <p:tnLst>
      <p:par>
        <p:cTn id="345" dur="indefinite" restart="never" nodeType="tmRoot">
          <p:childTnLst>
            <p:seq>
              <p:cTn id="346"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A report specification template</a:t>
            </a:r>
            <a:endParaRPr b="0" lang="en-US" sz="4400" spc="-1" strike="noStrike">
              <a:latin typeface="Arial"/>
            </a:endParaRPr>
          </a:p>
        </p:txBody>
      </p:sp>
      <p:pic>
        <p:nvPicPr>
          <p:cNvPr id="133" name="Content Placeholder 3" descr=""/>
          <p:cNvPicPr/>
          <p:nvPr/>
        </p:nvPicPr>
        <p:blipFill>
          <a:blip r:embed="rId1"/>
          <a:stretch/>
        </p:blipFill>
        <p:spPr>
          <a:xfrm>
            <a:off x="2338560" y="1848600"/>
            <a:ext cx="7514640" cy="4304520"/>
          </a:xfrm>
          <a:prstGeom prst="rect">
            <a:avLst/>
          </a:prstGeom>
          <a:ln>
            <a:noFill/>
          </a:ln>
        </p:spPr>
      </p:pic>
    </p:spTree>
  </p:cSld>
  <p:timing>
    <p:tnLst>
      <p:par>
        <p:cTn id="347" dur="indefinite" restart="never" nodeType="tmRoot">
          <p:childTnLst>
            <p:seq>
              <p:cTn id="348"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A report specification template</a:t>
            </a:r>
            <a:endParaRPr b="0" lang="en-US" sz="4400" spc="-1" strike="noStrike">
              <a:latin typeface="Arial"/>
            </a:endParaRPr>
          </a:p>
        </p:txBody>
      </p:sp>
      <p:pic>
        <p:nvPicPr>
          <p:cNvPr id="135" name="Content Placeholder 3" descr=""/>
          <p:cNvPicPr/>
          <p:nvPr/>
        </p:nvPicPr>
        <p:blipFill>
          <a:blip r:embed="rId1"/>
          <a:stretch/>
        </p:blipFill>
        <p:spPr>
          <a:xfrm>
            <a:off x="2657160" y="1825560"/>
            <a:ext cx="6876720" cy="4350600"/>
          </a:xfrm>
          <a:prstGeom prst="rect">
            <a:avLst/>
          </a:prstGeom>
          <a:ln>
            <a:noFill/>
          </a:ln>
        </p:spPr>
      </p:pic>
    </p:spTree>
  </p:cSld>
  <p:timing>
    <p:tnLst>
      <p:par>
        <p:cTn id="349" dur="indefinite" restart="never" nodeType="tmRoot">
          <p:childTnLst>
            <p:seq>
              <p:cTn id="350"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Software Quality Attributes</a:t>
            </a:r>
            <a:endParaRPr b="0" lang="en-US" sz="4400" spc="-1" strike="noStrike">
              <a:latin typeface="Arial"/>
            </a:endParaRPr>
          </a:p>
        </p:txBody>
      </p:sp>
      <p:sp>
        <p:nvSpPr>
          <p:cNvPr id="13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There’s more to software success than just delivering the right functionality.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Users also have expectations, often unstated, about </a:t>
            </a:r>
            <a:r>
              <a:rPr b="0" i="1" lang="en-US" sz="2800" spc="-1" strike="noStrike">
                <a:solidFill>
                  <a:srgbClr val="000000"/>
                </a:solidFill>
                <a:latin typeface="Calibri"/>
              </a:rPr>
              <a:t>how well </a:t>
            </a:r>
            <a:r>
              <a:rPr b="0" lang="en-US" sz="2800" spc="-1" strike="noStrike">
                <a:solidFill>
                  <a:srgbClr val="000000"/>
                </a:solidFill>
                <a:latin typeface="Calibri"/>
              </a:rPr>
              <a:t>the product will work.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Such expectations include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easy it is to use,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quickly it executes,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how rarely it fails,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it handles unexpected </a:t>
            </a:r>
            <a:endParaRPr b="0" lang="en-US" sz="2400" spc="-1" strike="noStrike">
              <a:latin typeface="Arial"/>
            </a:endParaRPr>
          </a:p>
        </p:txBody>
      </p:sp>
    </p:spTree>
  </p:cSld>
  <p:timing>
    <p:tnLst>
      <p:par>
        <p:cTn id="351" dur="indefinite" restart="never" nodeType="tmRoot">
          <p:childTnLst>
            <p:seq>
              <p:cTn id="352" dur="indefinite" nodeType="mainSeq">
                <p:childTnLst>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137">
                                            <p:txEl>
                                              <p:pRg st="2" end="2"/>
                                            </p:txEl>
                                          </p:spTgt>
                                        </p:tgtEl>
                                        <p:attrNameLst>
                                          <p:attrName>style.visibility</p:attrName>
                                        </p:attrNameLst>
                                      </p:cBhvr>
                                      <p:to>
                                        <p:strVal val="visible"/>
                                      </p:to>
                                    </p:set>
                                  </p:childTnLst>
                                </p:cTn>
                              </p:par>
                              <p:par>
                                <p:cTn id="365" nodeType="withEffect" fill="hold" presetClass="entr" presetID="1">
                                  <p:stCondLst>
                                    <p:cond delay="0"/>
                                  </p:stCondLst>
                                  <p:childTnLst>
                                    <p:set>
                                      <p:cBhvr>
                                        <p:cTn id="366" dur="1" fill="hold">
                                          <p:stCondLst>
                                            <p:cond delay="0"/>
                                          </p:stCondLst>
                                        </p:cTn>
                                        <p:tgtEl>
                                          <p:spTgt spid="137">
                                            <p:txEl>
                                              <p:pRg st="3" end="3"/>
                                            </p:txEl>
                                          </p:spTgt>
                                        </p:tgtEl>
                                        <p:attrNameLst>
                                          <p:attrName>style.visibility</p:attrName>
                                        </p:attrNameLst>
                                      </p:cBhvr>
                                      <p:to>
                                        <p:strVal val="visible"/>
                                      </p:to>
                                    </p:set>
                                  </p:childTnLst>
                                </p:cTn>
                              </p:par>
                              <p:par>
                                <p:cTn id="367" nodeType="withEffect" fill="hold" presetClass="entr" presetID="1">
                                  <p:stCondLst>
                                    <p:cond delay="0"/>
                                  </p:stCondLst>
                                  <p:childTnLst>
                                    <p:set>
                                      <p:cBhvr>
                                        <p:cTn id="368" dur="1" fill="hold">
                                          <p:stCondLst>
                                            <p:cond delay="0"/>
                                          </p:stCondLst>
                                        </p:cTn>
                                        <p:tgtEl>
                                          <p:spTgt spid="137">
                                            <p:txEl>
                                              <p:pRg st="4" end="4"/>
                                            </p:txEl>
                                          </p:spTgt>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137">
                                            <p:txEl>
                                              <p:pRg st="5" end="5"/>
                                            </p:txEl>
                                          </p:spTgt>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Non-functional Requirements</a:t>
            </a:r>
            <a:endParaRPr b="0" lang="en-US" sz="4400" spc="-1" strike="noStrike">
              <a:latin typeface="Arial"/>
            </a:endParaRPr>
          </a:p>
        </p:txBody>
      </p:sp>
      <p:sp>
        <p:nvSpPr>
          <p:cNvPr id="13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Such characteristics, collectively known as </a:t>
            </a:r>
            <a:r>
              <a:rPr b="0" i="1" lang="en-US" sz="2800" spc="-1" strike="noStrike">
                <a:solidFill>
                  <a:srgbClr val="000000"/>
                </a:solidFill>
                <a:latin typeface="Calibri"/>
              </a:rPr>
              <a:t>quality attributes, quality factors</a:t>
            </a:r>
            <a:r>
              <a:rPr b="0" lang="en-US" sz="2800" spc="-1" strike="noStrike">
                <a:solidFill>
                  <a:srgbClr val="000000"/>
                </a:solidFill>
                <a:latin typeface="Calibri"/>
              </a:rPr>
              <a:t>, </a:t>
            </a:r>
            <a:r>
              <a:rPr b="0" i="1" lang="en-US" sz="2800" spc="-1" strike="noStrike">
                <a:solidFill>
                  <a:srgbClr val="000000"/>
                </a:solidFill>
                <a:latin typeface="Calibri"/>
              </a:rPr>
              <a:t>quality requirements</a:t>
            </a:r>
            <a:r>
              <a:rPr b="0" lang="en-US" sz="2800" spc="-1" strike="noStrike">
                <a:solidFill>
                  <a:srgbClr val="000000"/>
                </a:solidFill>
                <a:latin typeface="Calibri"/>
              </a:rPr>
              <a:t>, </a:t>
            </a:r>
            <a:r>
              <a:rPr b="0" i="1" lang="en-US" sz="2800" spc="-1" strike="noStrike">
                <a:solidFill>
                  <a:srgbClr val="000000"/>
                </a:solidFill>
                <a:latin typeface="Calibri"/>
              </a:rPr>
              <a:t>quality of service requirements</a:t>
            </a:r>
            <a:r>
              <a:rPr b="0" lang="en-US" sz="2800" spc="-1" strike="noStrike">
                <a:solidFill>
                  <a:srgbClr val="000000"/>
                </a:solidFill>
                <a:latin typeface="Calibri"/>
              </a:rPr>
              <a:t>, or the “–</a:t>
            </a:r>
            <a:r>
              <a:rPr b="0" i="1" lang="en-US" sz="2800" spc="-1" strike="noStrike">
                <a:solidFill>
                  <a:srgbClr val="000000"/>
                </a:solidFill>
                <a:latin typeface="Calibri"/>
              </a:rPr>
              <a:t>ilities</a:t>
            </a:r>
            <a:r>
              <a:rPr b="0" lang="en-US" sz="2800" spc="-1" strike="noStrike">
                <a:solidFill>
                  <a:srgbClr val="000000"/>
                </a:solidFill>
                <a:latin typeface="Calibri"/>
              </a:rPr>
              <a:t>,” constitute a major portion of the system’s nonfunctional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Two other classes of nonfunctional requirements are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Constraints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latin typeface="Arial"/>
            </a:endParaRPr>
          </a:p>
        </p:txBody>
      </p:sp>
    </p:spTree>
  </p:cSld>
  <p:timing>
    <p:tnLst>
      <p:par>
        <p:cTn id="373" dur="indefinite" restart="never" nodeType="tmRoot">
          <p:childTnLst>
            <p:seq>
              <p:cTn id="374" dur="indefinite" nodeType="mainSeq">
                <p:childTnLst>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139">
                                            <p:txEl>
                                              <p:pRg st="1" end="1"/>
                                            </p:txEl>
                                          </p:spTgt>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139">
                                            <p:txEl>
                                              <p:pRg st="2" end="2"/>
                                            </p:txEl>
                                          </p:spTgt>
                                        </p:tgtEl>
                                        <p:attrNameLst>
                                          <p:attrName>style.visibility</p:attrName>
                                        </p:attrNameLst>
                                      </p:cBhvr>
                                      <p:to>
                                        <p:strVal val="visible"/>
                                      </p:to>
                                    </p:set>
                                  </p:childTnLst>
                                </p:cTn>
                              </p:par>
                              <p:par>
                                <p:cTn id="385" nodeType="withEffect" fill="hold" presetClass="entr" presetID="1">
                                  <p:stCondLst>
                                    <p:cond delay="0"/>
                                  </p:stCondLst>
                                  <p:childTnLst>
                                    <p:set>
                                      <p:cBhvr>
                                        <p:cTn id="386"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Data Analysis</a:t>
            </a:r>
            <a:endParaRPr b="0" lang="en-US" sz="4400" spc="-1" strike="noStrike">
              <a:latin typeface="Arial"/>
            </a:endParaRPr>
          </a:p>
        </p:txBody>
      </p:sp>
      <p:sp>
        <p:nvSpPr>
          <p:cNvPr id="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performing data analysis, you can map various information representations against one another to find gaps, errors, and inconsistencies.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CRUD matrix is a rigorous data analysis technique for detecting missing requirements.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i="1" lang="en-US" sz="2800" spc="-1" strike="noStrike">
                <a:solidFill>
                  <a:srgbClr val="000000"/>
                </a:solidFill>
                <a:latin typeface="Calibri"/>
              </a:rPr>
              <a:t>CRUD </a:t>
            </a:r>
            <a:r>
              <a:rPr b="0" lang="en-US" sz="2800" spc="-1" strike="noStrike">
                <a:solidFill>
                  <a:srgbClr val="000000"/>
                </a:solidFill>
                <a:latin typeface="Calibri"/>
              </a:rPr>
              <a:t>stands for </a:t>
            </a:r>
            <a:r>
              <a:rPr b="0" i="1" lang="en-US" sz="2800" spc="-1" strike="noStrike">
                <a:solidFill>
                  <a:srgbClr val="000000"/>
                </a:solidFill>
                <a:latin typeface="Calibri"/>
              </a:rPr>
              <a:t>Create</a:t>
            </a:r>
            <a:r>
              <a:rPr b="0" lang="en-US" sz="2800" spc="-1" strike="noStrike">
                <a:solidFill>
                  <a:srgbClr val="000000"/>
                </a:solidFill>
                <a:latin typeface="Calibri"/>
              </a:rPr>
              <a:t>, </a:t>
            </a:r>
            <a:r>
              <a:rPr b="0" i="1" lang="en-US" sz="2800" spc="-1" strike="noStrike">
                <a:solidFill>
                  <a:srgbClr val="000000"/>
                </a:solidFill>
                <a:latin typeface="Calibri"/>
              </a:rPr>
              <a:t>Read</a:t>
            </a:r>
            <a:r>
              <a:rPr b="0" lang="en-US" sz="2800" spc="-1" strike="noStrike">
                <a:solidFill>
                  <a:srgbClr val="000000"/>
                </a:solidFill>
                <a:latin typeface="Calibri"/>
              </a:rPr>
              <a:t>, </a:t>
            </a:r>
            <a:r>
              <a:rPr b="0" i="1" lang="en-US" sz="2800" spc="-1" strike="noStrike">
                <a:solidFill>
                  <a:srgbClr val="000000"/>
                </a:solidFill>
                <a:latin typeface="Calibri"/>
              </a:rPr>
              <a:t>Update</a:t>
            </a:r>
            <a:r>
              <a:rPr b="0" lang="en-US" sz="2800" spc="-1" strike="noStrike">
                <a:solidFill>
                  <a:srgbClr val="000000"/>
                </a:solidFill>
                <a:latin typeface="Calibri"/>
              </a:rPr>
              <a:t>, and </a:t>
            </a:r>
            <a:r>
              <a:rPr b="0" i="1" lang="en-US" sz="2800" spc="-1" strike="noStrike">
                <a:solidFill>
                  <a:srgbClr val="000000"/>
                </a:solidFill>
                <a:latin typeface="Calibri"/>
              </a:rPr>
              <a:t>Delete</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endParaRPr b="0" lang="en-US" sz="2800" spc="-1" strike="noStrike">
              <a:latin typeface="Arial"/>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Classification of Quality Attributes</a:t>
            </a:r>
            <a:endParaRPr b="0" lang="en-US" sz="4400" spc="-1" strike="noStrike">
              <a:latin typeface="Arial"/>
            </a:endParaRPr>
          </a:p>
        </p:txBody>
      </p:sp>
      <p:sp>
        <p:nvSpPr>
          <p:cNvPr id="14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External Quality Attributes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Those characteristics that are discernible through execution of the software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Primarily important to users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Internal qualities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are more significant to development and maintenance staff.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Internal </a:t>
            </a:r>
            <a:endParaRPr b="0" lang="en-US" sz="2400" spc="-1" strike="noStrike">
              <a:latin typeface="Arial"/>
            </a:endParaRPr>
          </a:p>
        </p:txBody>
      </p:sp>
    </p:spTree>
  </p:cSld>
  <p:timing>
    <p:tnLst>
      <p:par>
        <p:cTn id="387" dur="indefinite" restart="never" nodeType="tmRoot">
          <p:childTnLst>
            <p:seq>
              <p:cTn id="388" dur="indefinite" nodeType="mainSeq">
                <p:childTnLst>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141">
                                            <p:txEl>
                                              <p:pRg st="0" end="0"/>
                                            </p:txEl>
                                          </p:spTgt>
                                        </p:tgtEl>
                                        <p:attrNameLst>
                                          <p:attrName>style.visibility</p:attrName>
                                        </p:attrNameLst>
                                      </p:cBhvr>
                                      <p:to>
                                        <p:strVal val="visible"/>
                                      </p:to>
                                    </p:set>
                                  </p:childTnLst>
                                </p:cTn>
                              </p:par>
                              <p:par>
                                <p:cTn id="393" nodeType="withEffect" fill="hold" presetClass="entr" presetID="1">
                                  <p:stCondLst>
                                    <p:cond delay="0"/>
                                  </p:stCondLst>
                                  <p:childTnLst>
                                    <p:set>
                                      <p:cBhvr>
                                        <p:cTn id="394" dur="1" fill="hold">
                                          <p:stCondLst>
                                            <p:cond delay="0"/>
                                          </p:stCondLst>
                                        </p:cTn>
                                        <p:tgtEl>
                                          <p:spTgt spid="141">
                                            <p:txEl>
                                              <p:pRg st="1" end="1"/>
                                            </p:txEl>
                                          </p:spTgt>
                                        </p:tgtEl>
                                        <p:attrNameLst>
                                          <p:attrName>style.visibility</p:attrName>
                                        </p:attrNameLst>
                                      </p:cBhvr>
                                      <p:to>
                                        <p:strVal val="visible"/>
                                      </p:to>
                                    </p:set>
                                  </p:childTnLst>
                                </p:cTn>
                              </p:par>
                              <p:par>
                                <p:cTn id="395" nodeType="withEffect" fill="hold" presetClass="entr" presetID="1">
                                  <p:stCondLst>
                                    <p:cond delay="0"/>
                                  </p:stCondLst>
                                  <p:childTnLst>
                                    <p:set>
                                      <p:cBhvr>
                                        <p:cTn id="396"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141">
                                            <p:txEl>
                                              <p:pRg st="3" end="3"/>
                                            </p:txEl>
                                          </p:spTgt>
                                        </p:tgtEl>
                                        <p:attrNameLst>
                                          <p:attrName>style.visibility</p:attrName>
                                        </p:attrNameLst>
                                      </p:cBhvr>
                                      <p:to>
                                        <p:strVal val="visible"/>
                                      </p:to>
                                    </p:set>
                                  </p:childTnLst>
                                </p:cTn>
                              </p:par>
                              <p:par>
                                <p:cTn id="401" nodeType="withEffect" fill="hold" presetClass="entr" presetID="1">
                                  <p:stCondLst>
                                    <p:cond delay="0"/>
                                  </p:stCondLst>
                                  <p:childTnLst>
                                    <p:set>
                                      <p:cBhvr>
                                        <p:cTn id="402" dur="1" fill="hold">
                                          <p:stCondLst>
                                            <p:cond delay="0"/>
                                          </p:stCondLst>
                                        </p:cTn>
                                        <p:tgtEl>
                                          <p:spTgt spid="141">
                                            <p:txEl>
                                              <p:pRg st="4" end="4"/>
                                            </p:txEl>
                                          </p:spTgt>
                                        </p:tgtEl>
                                        <p:attrNameLst>
                                          <p:attrName>style.visibility</p:attrName>
                                        </p:attrNameLst>
                                      </p:cBhvr>
                                      <p:to>
                                        <p:strVal val="visible"/>
                                      </p:to>
                                    </p:set>
                                  </p:childTnLst>
                                </p:cTn>
                              </p:par>
                              <p:par>
                                <p:cTn id="403" nodeType="withEffect" fill="hold" presetClass="entr" presetID="1">
                                  <p:stCondLst>
                                    <p:cond delay="0"/>
                                  </p:stCondLst>
                                  <p:childTnLst>
                                    <p:set>
                                      <p:cBhvr>
                                        <p:cTn id="404"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External Quality Attributes</a:t>
            </a:r>
            <a:endParaRPr b="0" lang="en-US" sz="4400" spc="-1" strike="noStrike">
              <a:latin typeface="Arial"/>
            </a:endParaRPr>
          </a:p>
        </p:txBody>
      </p:sp>
      <p:sp>
        <p:nvSpPr>
          <p:cNvPr id="14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Availability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extent to which the system’s services are available when and where they are needed</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Installability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easy it is to correctly install, uninstall, and reinstall the application</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Integrity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extent to which the system protects against data inaccuracy and loss</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Interoperability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easily the system can interconnect and exchange data with other systems or components</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Performance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quickly and predictably the system responds to user inputs or other events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Tree>
  </p:cSld>
  <p:timing>
    <p:tnLst>
      <p:par>
        <p:cTn id="405" dur="indefinite" restart="never" nodeType="tmRoot">
          <p:childTnLst>
            <p:seq>
              <p:cTn id="406" dur="indefinite" nodeType="mainSeq">
                <p:childTnLst>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143">
                                            <p:txEl>
                                              <p:pRg st="0" end="0"/>
                                            </p:txEl>
                                          </p:spTgt>
                                        </p:tgtEl>
                                        <p:attrNameLst>
                                          <p:attrName>style.visibility</p:attrName>
                                        </p:attrNameLst>
                                      </p:cBhvr>
                                      <p:to>
                                        <p:strVal val="visible"/>
                                      </p:to>
                                    </p:set>
                                  </p:childTnLst>
                                </p:cTn>
                              </p:par>
                              <p:par>
                                <p:cTn id="411" nodeType="withEffect" fill="hold" presetClass="entr" presetID="1">
                                  <p:stCondLst>
                                    <p:cond delay="0"/>
                                  </p:stCondLst>
                                  <p:childTnLst>
                                    <p:set>
                                      <p:cBhvr>
                                        <p:cTn id="412"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143">
                                            <p:txEl>
                                              <p:pRg st="2" end="2"/>
                                            </p:txEl>
                                          </p:spTgt>
                                        </p:tgtEl>
                                        <p:attrNameLst>
                                          <p:attrName>style.visibility</p:attrName>
                                        </p:attrNameLst>
                                      </p:cBhvr>
                                      <p:to>
                                        <p:strVal val="visible"/>
                                      </p:to>
                                    </p:set>
                                  </p:childTnLst>
                                </p:cTn>
                              </p:par>
                              <p:par>
                                <p:cTn id="417" nodeType="withEffect" fill="hold" presetClass="entr" presetID="1">
                                  <p:stCondLst>
                                    <p:cond delay="0"/>
                                  </p:stCondLst>
                                  <p:childTnLst>
                                    <p:set>
                                      <p:cBhvr>
                                        <p:cTn id="4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143">
                                            <p:txEl>
                                              <p:pRg st="4" end="4"/>
                                            </p:txEl>
                                          </p:spTgt>
                                        </p:tgtEl>
                                        <p:attrNameLst>
                                          <p:attrName>style.visibility</p:attrName>
                                        </p:attrNameLst>
                                      </p:cBhvr>
                                      <p:to>
                                        <p:strVal val="visible"/>
                                      </p:to>
                                    </p:set>
                                  </p:childTnLst>
                                </p:cTn>
                              </p:par>
                              <p:par>
                                <p:cTn id="423" nodeType="withEffect" fill="hold" presetClass="entr" presetID="1">
                                  <p:stCondLst>
                                    <p:cond delay="0"/>
                                  </p:stCondLst>
                                  <p:childTnLst>
                                    <p:set>
                                      <p:cBhvr>
                                        <p:cTn id="424"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143">
                                            <p:txEl>
                                              <p:pRg st="6" end="6"/>
                                            </p:txEl>
                                          </p:spTgt>
                                        </p:tgtEl>
                                        <p:attrNameLst>
                                          <p:attrName>style.visibility</p:attrName>
                                        </p:attrNameLst>
                                      </p:cBhvr>
                                      <p:to>
                                        <p:strVal val="visible"/>
                                      </p:to>
                                    </p:set>
                                  </p:childTnLst>
                                </p:cTn>
                              </p:par>
                              <p:par>
                                <p:cTn id="429" nodeType="withEffect" fill="hold" presetClass="entr" presetID="1">
                                  <p:stCondLst>
                                    <p:cond delay="0"/>
                                  </p:stCondLst>
                                  <p:childTnLst>
                                    <p:set>
                                      <p:cBhvr>
                                        <p:cTn id="430" dur="1" fill="hold">
                                          <p:stCondLst>
                                            <p:cond delay="0"/>
                                          </p:stCondLst>
                                        </p:cTn>
                                        <p:tgtEl>
                                          <p:spTgt spid="143">
                                            <p:txEl>
                                              <p:pRg st="7" end="7"/>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143">
                                            <p:txEl>
                                              <p:pRg st="8" end="8"/>
                                            </p:txEl>
                                          </p:spTgt>
                                        </p:tgtEl>
                                        <p:attrNameLst>
                                          <p:attrName>style.visibility</p:attrName>
                                        </p:attrNameLst>
                                      </p:cBhvr>
                                      <p:to>
                                        <p:strVal val="visible"/>
                                      </p:to>
                                    </p:set>
                                  </p:childTnLst>
                                </p:cTn>
                              </p:par>
                              <p:par>
                                <p:cTn id="435" nodeType="withEffect" fill="hold" presetClass="entr" presetID="1">
                                  <p:stCondLst>
                                    <p:cond delay="0"/>
                                  </p:stCondLst>
                                  <p:childTnLst>
                                    <p:set>
                                      <p:cBhvr>
                                        <p:cTn id="436" dur="1" fill="hold">
                                          <p:stCondLst>
                                            <p:cond delay="0"/>
                                          </p:stCondLst>
                                        </p:cTn>
                                        <p:tgtEl>
                                          <p:spTgt spid="143">
                                            <p:txEl>
                                              <p:pRg st="9" end="9"/>
                                            </p:txEl>
                                          </p:spTgt>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143">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External Quality Attributes</a:t>
            </a:r>
            <a:endParaRPr b="0" lang="en-US" sz="4400" spc="-1" strike="noStrike">
              <a:latin typeface="Arial"/>
            </a:endParaRPr>
          </a:p>
        </p:txBody>
      </p:sp>
      <p:sp>
        <p:nvSpPr>
          <p:cNvPr id="14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Reliability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long the system runs before experiencing a failure</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Robustness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well the system responds to unexpected operating conditions</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Safety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well the system protects against injury or damage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Security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well the system protects against unauthorized access to the application and its data</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easy it is for people to learn, remember, and use the system</a:t>
            </a:r>
            <a:r>
              <a:rPr b="0" lang="en-US" sz="2400" spc="-1" strike="noStrike">
                <a:solidFill>
                  <a:srgbClr val="000000"/>
                </a:solidFill>
                <a:latin typeface="Calibri"/>
              </a:rPr>
              <a:t>	</a:t>
            </a:r>
            <a:endParaRPr b="0" lang="en-US" sz="2400" spc="-1" strike="noStrike">
              <a:latin typeface="Arial"/>
            </a:endParaRPr>
          </a:p>
        </p:txBody>
      </p:sp>
    </p:spTree>
  </p:cSld>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145">
                                            <p:txEl>
                                              <p:pRg st="0" end="0"/>
                                            </p:txEl>
                                          </p:spTgt>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1">
                                  <p:stCondLst>
                                    <p:cond delay="0"/>
                                  </p:stCondLst>
                                  <p:childTnLst>
                                    <p:set>
                                      <p:cBhvr>
                                        <p:cTn id="452" dur="1" fill="hold">
                                          <p:stCondLst>
                                            <p:cond delay="0"/>
                                          </p:stCondLst>
                                        </p:cTn>
                                        <p:tgtEl>
                                          <p:spTgt spid="145">
                                            <p:txEl>
                                              <p:pRg st="2" end="2"/>
                                            </p:txEl>
                                          </p:spTgt>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1">
                                  <p:stCondLst>
                                    <p:cond delay="0"/>
                                  </p:stCondLst>
                                  <p:childTnLst>
                                    <p:set>
                                      <p:cBhvr>
                                        <p:cTn id="458" dur="1" fill="hold">
                                          <p:stCondLst>
                                            <p:cond delay="0"/>
                                          </p:stCondLst>
                                        </p:cTn>
                                        <p:tgtEl>
                                          <p:spTgt spid="145">
                                            <p:txEl>
                                              <p:pRg st="4" end="4"/>
                                            </p:txEl>
                                          </p:spTgt>
                                        </p:tgtEl>
                                        <p:attrNameLst>
                                          <p:attrName>style.visibility</p:attrName>
                                        </p:attrNameLst>
                                      </p:cBhvr>
                                      <p:to>
                                        <p:strVal val="visible"/>
                                      </p:to>
                                    </p:set>
                                  </p:childTnLst>
                                </p:cTn>
                              </p:par>
                              <p:par>
                                <p:cTn id="459" nodeType="withEffect" fill="hold" presetClass="entr" presetID="1">
                                  <p:stCondLst>
                                    <p:cond delay="0"/>
                                  </p:stCondLst>
                                  <p:childTnLst>
                                    <p:set>
                                      <p:cBhvr>
                                        <p:cTn id="460"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145">
                                            <p:txEl>
                                              <p:pRg st="6" end="6"/>
                                            </p:txEl>
                                          </p:spTgt>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1">
                                  <p:stCondLst>
                                    <p:cond delay="0"/>
                                  </p:stCondLst>
                                  <p:childTnLst>
                                    <p:set>
                                      <p:cBhvr>
                                        <p:cTn id="470" dur="1" fill="hold">
                                          <p:stCondLst>
                                            <p:cond delay="0"/>
                                          </p:stCondLst>
                                        </p:cTn>
                                        <p:tgtEl>
                                          <p:spTgt spid="145">
                                            <p:txEl>
                                              <p:pRg st="8" end="8"/>
                                            </p:txEl>
                                          </p:spTgt>
                                        </p:tgtEl>
                                        <p:attrNameLst>
                                          <p:attrName>style.visibility</p:attrName>
                                        </p:attrNameLst>
                                      </p:cBhvr>
                                      <p:to>
                                        <p:strVal val="visible"/>
                                      </p:to>
                                    </p:set>
                                  </p:childTnLst>
                                </p:cTn>
                              </p:par>
                              <p:par>
                                <p:cTn id="471" nodeType="withEffect" fill="hold" presetClass="entr" presetID="1">
                                  <p:stCondLst>
                                    <p:cond delay="0"/>
                                  </p:stCondLst>
                                  <p:childTnLst>
                                    <p:set>
                                      <p:cBhvr>
                                        <p:cTn id="472" dur="1" fill="hold">
                                          <p:stCondLst>
                                            <p:cond delay="0"/>
                                          </p:stCondLst>
                                        </p:cTn>
                                        <p:tgtEl>
                                          <p:spTgt spid="145">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Internal Quality Attributes</a:t>
            </a:r>
            <a:endParaRPr b="0" lang="en-US" sz="4400" spc="-1" strike="noStrike">
              <a:latin typeface="Arial"/>
            </a:endParaRPr>
          </a:p>
        </p:txBody>
      </p:sp>
      <p:sp>
        <p:nvSpPr>
          <p:cNvPr id="14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Efficiency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efficiently the system uses computer resources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Modifiability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easy it is to maintain, change, enhance, and restructure the system</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Portability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easily the system can be made to work in other operating environments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Reusability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To what extent components can be used in other systems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Scalibility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easily the system can grow to handle more users, transactions, servers, or other extensions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Verifiability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readily developers and testers can confirm that the software was implemented correctly</a:t>
            </a:r>
            <a:r>
              <a:rPr b="0" lang="en-US" sz="2400" spc="-1" strike="noStrike">
                <a:solidFill>
                  <a:srgbClr val="000000"/>
                </a:solidFill>
                <a:latin typeface="Calibri"/>
              </a:rPr>
              <a:t>	</a:t>
            </a:r>
            <a:endParaRPr b="0" lang="en-US" sz="2400" spc="-1" strike="noStrike">
              <a:latin typeface="Arial"/>
            </a:endParaRPr>
          </a:p>
        </p:txBody>
      </p:sp>
    </p:spTree>
  </p:cSld>
  <p:timing>
    <p:tnLst>
      <p:par>
        <p:cTn id="473" dur="indefinite" restart="never" nodeType="tmRoot">
          <p:childTnLst>
            <p:seq>
              <p:cTn id="474" dur="indefinite" nodeType="mainSeq">
                <p:childTnLst>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Data Analysis Using CRUD Matrix</a:t>
            </a:r>
            <a:endParaRPr b="0" lang="en-US" sz="4400" spc="-1" strike="noStrike">
              <a:latin typeface="Arial"/>
            </a:endParaRPr>
          </a:p>
        </p:txBody>
      </p:sp>
      <p:pic>
        <p:nvPicPr>
          <p:cNvPr id="89" name="Picture 3" descr=""/>
          <p:cNvPicPr/>
          <p:nvPr/>
        </p:nvPicPr>
        <p:blipFill>
          <a:blip r:embed="rId1"/>
          <a:stretch/>
        </p:blipFill>
        <p:spPr>
          <a:xfrm>
            <a:off x="386280" y="1928880"/>
            <a:ext cx="12191400" cy="413280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Report Requirements</a:t>
            </a:r>
            <a:endParaRPr b="0" lang="en-US" sz="4400" spc="-1" strike="noStrike">
              <a:latin typeface="Arial"/>
            </a:endParaRPr>
          </a:p>
        </p:txBody>
      </p:sp>
      <p:sp>
        <p:nvSpPr>
          <p:cNvPr id="9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Many applications generate reports from one or more databases, files, or other information sources.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Exploring the content and format of the reports needed is an important aspect of requirements development. </a:t>
            </a:r>
            <a:endParaRPr b="0" lang="en-US" sz="2800" spc="-1" strike="noStrike">
              <a:latin typeface="Arial"/>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Eliciting reporting requirements</a:t>
            </a:r>
            <a:endParaRPr b="0" lang="en-US" sz="4400" spc="-1" strike="noStrike">
              <a:latin typeface="Arial"/>
            </a:endParaRPr>
          </a:p>
        </p:txBody>
      </p:sp>
      <p:sp>
        <p:nvSpPr>
          <p:cNvPr id="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BA might ask following question to identify the reports needed.</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reports do you currently use?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Which existing reports need to be modified?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Which reports are currently generated but are not used?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Can you describe any departmental, organizational, or government standards to which reports must conform, such as to provide a consistent look and feel or to comply with a regulation?</a:t>
            </a:r>
            <a:endParaRPr b="0" lang="en-US" sz="2400" spc="-1" strike="noStrike">
              <a:latin typeface="Arial"/>
            </a:endParaRPr>
          </a:p>
          <a:p>
            <a:pPr marL="457200">
              <a:lnSpc>
                <a:spcPct val="90000"/>
              </a:lnSpc>
              <a:spcBef>
                <a:spcPts val="499"/>
              </a:spcBef>
            </a:pPr>
            <a:endParaRPr b="0" lang="en-US" sz="2400" spc="-1" strike="noStrike">
              <a:latin typeface="Arial"/>
            </a:endParaRPr>
          </a:p>
          <a:p>
            <a:pPr marL="457200">
              <a:lnSpc>
                <a:spcPct val="100000"/>
              </a:lnSpc>
            </a:pPr>
            <a:endParaRPr b="0" lang="en-US" sz="2400" spc="-1" strike="noStrike">
              <a:latin typeface="Arial"/>
            </a:endParaRPr>
          </a:p>
          <a:p>
            <a:pPr marL="457200">
              <a:lnSpc>
                <a:spcPct val="100000"/>
              </a:lnSpc>
            </a:pPr>
            <a:endParaRPr b="0" lang="en-US" sz="2400" spc="-1" strike="noStrike">
              <a:latin typeface="Arial"/>
            </a:endParaRPr>
          </a:p>
        </p:txBody>
      </p:sp>
    </p:spTree>
  </p:cSld>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93">
                                            <p:txEl>
                                              <p:pRg st="0" end="0"/>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93">
                                            <p:txEl>
                                              <p:pRg st="2" end="2"/>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93">
                                            <p:txEl>
                                              <p:pRg st="3" end="3"/>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93">
                                            <p:txEl>
                                              <p:pRg st="4" end="4"/>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Eliciting reporting requirements</a:t>
            </a:r>
            <a:endParaRPr b="0" lang="en-US" sz="4400" spc="-1" strike="noStrike">
              <a:latin typeface="Arial"/>
            </a:endParaRPr>
          </a:p>
        </p:txBody>
      </p:sp>
      <p:sp>
        <p:nvSpPr>
          <p:cNvPr id="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Questions about the context and usage of the report</a:t>
            </a:r>
            <a:endParaRPr b="0" lang="en-US" sz="2800" spc="-1" strike="noStrike">
              <a:latin typeface="Arial"/>
            </a:endParaRPr>
          </a:p>
          <a:p>
            <a:pPr>
              <a:lnSpc>
                <a:spcPct val="90000"/>
              </a:lnSpc>
              <a:spcBef>
                <a:spcPts val="1001"/>
              </a:spcBef>
            </a:pP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is the name of the report?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is the purpose or business intent of the report? How do the recipients of the report use the information? What decisions will be made from the report, and by whom?</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Is the report generated manually? If so, how frequently and by which user classes?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Is the report generated automatically? If so, how frequently and what are the triggering conditions or events?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are the typical and maximum sizes of the report?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Is there a need for a dashboard that would display several reports and/or graphs? If so, must the user be able to drill down or roll up any of the dashboard elements?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is the disposition of the report after it is generated? Is it displayed on the screen, sent to a recipient, exported to a spreadsheet, or printed automatically? Is it stored or archived somewhere for future retrieval?</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Are there security, privacy, or management restrictions that limit the access of the report to specific individuals or user classes, or which restrict the data that can be included in the report depending on who is generating it? Identify any relevant business rules concerning security.</a:t>
            </a:r>
            <a:endParaRPr b="0" lang="en-US" sz="2400" spc="-1" strike="noStrike">
              <a:latin typeface="Arial"/>
            </a:endParaRPr>
          </a:p>
          <a:p>
            <a:pPr>
              <a:lnSpc>
                <a:spcPct val="100000"/>
              </a:lnSpc>
            </a:pP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rPr>
              <a:t> </a:t>
            </a:r>
            <a:endParaRPr b="0" lang="en-US" sz="2400" spc="-1" strike="noStrike">
              <a:latin typeface="Arial"/>
            </a:endParaRPr>
          </a:p>
        </p:txBody>
      </p:sp>
    </p:spTree>
  </p:cSld>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95">
                                            <p:txEl>
                                              <p:pRg st="0" end="0"/>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95">
                                            <p:txEl>
                                              <p:pRg st="2" end="2"/>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95">
                                            <p:txEl>
                                              <p:pRg st="3" end="3"/>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95">
                                            <p:txEl>
                                              <p:pRg st="4" end="4"/>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95">
                                            <p:txEl>
                                              <p:pRg st="5" end="5"/>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95">
                                            <p:txEl>
                                              <p:pRg st="6" end="6"/>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95">
                                            <p:txEl>
                                              <p:pRg st="7" end="7"/>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95">
                                            <p:txEl>
                                              <p:pRg st="8" end="8"/>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95">
                                            <p:txEl>
                                              <p:pRg st="9" end="9"/>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95">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Eliciting reporting requirements</a:t>
            </a:r>
            <a:endParaRPr b="0" lang="en-US" sz="4400" spc="-1" strike="noStrike">
              <a:latin typeface="Arial"/>
            </a:endParaRPr>
          </a:p>
        </p:txBody>
      </p:sp>
      <p:sp>
        <p:nvSpPr>
          <p:cNvPr id="9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Questions about the report itself:</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are the sources of the data and the selection criteria for pulling data from the repository?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parameters are selectable by the user?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calculations or other data transformations are required?</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are the criteria for sorting, page breaks, and totals?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How should the system respond if no data is returned in response to a query when attempting to generate this report?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Can this report be used as a template for a set of similar reports?</a:t>
            </a:r>
            <a:endParaRPr b="0" lang="en-US" sz="2400" spc="-1" strike="noStrike">
              <a:latin typeface="Arial"/>
            </a:endParaRPr>
          </a:p>
        </p:txBody>
      </p:sp>
    </p:spTree>
  </p:cSld>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97">
                                            <p:txEl>
                                              <p:pRg st="0" end="0"/>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97">
                                            <p:txEl>
                                              <p:pRg st="1" end="1"/>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97">
                                            <p:txEl>
                                              <p:pRg st="2" end="2"/>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97">
                                            <p:txEl>
                                              <p:pRg st="3" end="3"/>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97">
                                            <p:txEl>
                                              <p:pRg st="4" end="4"/>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97">
                                            <p:txEl>
                                              <p:pRg st="5" end="5"/>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A report specification template</a:t>
            </a:r>
            <a:endParaRPr b="0" lang="en-US" sz="4400" spc="-1" strike="noStrike">
              <a:latin typeface="Arial"/>
            </a:endParaRPr>
          </a:p>
        </p:txBody>
      </p:sp>
      <p:pic>
        <p:nvPicPr>
          <p:cNvPr id="99" name="Picture 3" descr=""/>
          <p:cNvPicPr/>
          <p:nvPr/>
        </p:nvPicPr>
        <p:blipFill>
          <a:blip r:embed="rId1"/>
          <a:stretch/>
        </p:blipFill>
        <p:spPr>
          <a:xfrm>
            <a:off x="1734480" y="1434600"/>
            <a:ext cx="7485840" cy="4580640"/>
          </a:xfrm>
          <a:prstGeom prst="rect">
            <a:avLst/>
          </a:prstGeom>
          <a:ln>
            <a:noFill/>
          </a:ln>
        </p:spPr>
      </p:pic>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2232</TotalTime>
  <Application>LibreOffice/6.0.7.3$Linux_X86_64 LibreOffice_project/00m0$Build-3</Application>
  <Words>847</Words>
  <Paragraphs>111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2020-12-08T05:17:51Z</dcterms:created>
  <dc:creator>Sara Qasim</dc:creator>
  <dc:description/>
  <dc:language>en-US</dc:language>
  <cp:lastModifiedBy/>
  <dcterms:modified xsi:type="dcterms:W3CDTF">2023-11-21T22:05:42Z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