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gTxc+q3/EHYg/25DYBx/MSXYER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39920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555480"/>
            <a:ext cx="3372840" cy="50256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1: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20" name="Google Shape;120;p1: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4" name="Google Shape;174;p10: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0" name="Google Shape;180;p1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6" name="Google Shape;186;p1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3" name="Google Shape;193;p1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9" name="Google Shape;199;p1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5: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5" name="Google Shape;205;p1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1" name="Google Shape;211;p1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7: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7" name="Google Shape;217;p17: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8: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3" name="Google Shape;223;p18: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9" name="Google Shape;229;p1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6" name="Google Shape;126;p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0: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5" name="Google Shape;235;p20: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1" name="Google Shape;241;p2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7" name="Google Shape;247;p2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3: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3" name="Google Shape;253;p2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9" name="Google Shape;259;p2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5: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5" name="Google Shape;265;p2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6: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2" name="Google Shape;272;p2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7: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8" name="Google Shape;278;p27: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8: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4" name="Google Shape;284;p28: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0" name="Google Shape;290;p2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2" name="Google Shape;132;p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2" name="Google Shape;162;p8: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8" name="Google Shape;168;p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 name="Shape 15"/>
        <p:cNvGrpSpPr/>
        <p:nvPr/>
      </p:nvGrpSpPr>
      <p:grpSpPr>
        <a:xfrm>
          <a:off x="0" y="0"/>
          <a:ext cx="0" cy="0"/>
          <a:chOff x="0" y="0"/>
          <a:chExt cx="0" cy="0"/>
        </a:xfrm>
      </p:grpSpPr>
      <p:sp>
        <p:nvSpPr>
          <p:cNvPr id="16" name="Google Shape;16;p31"/>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1"/>
          <p:cNvSpPr txBox="1"/>
          <p:nvPr>
            <p:ph idx="1" type="subTitle"/>
          </p:nvPr>
        </p:nvSpPr>
        <p:spPr>
          <a:xfrm>
            <a:off x="838080" y="1825560"/>
            <a:ext cx="10515240" cy="4350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5" name="Shape 45"/>
        <p:cNvGrpSpPr/>
        <p:nvPr/>
      </p:nvGrpSpPr>
      <p:grpSpPr>
        <a:xfrm>
          <a:off x="0" y="0"/>
          <a:ext cx="0" cy="0"/>
          <a:chOff x="0" y="0"/>
          <a:chExt cx="0" cy="0"/>
        </a:xfrm>
      </p:grpSpPr>
      <p:sp>
        <p:nvSpPr>
          <p:cNvPr id="46" name="Google Shape;46;p42"/>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2"/>
          <p:cNvSpPr txBox="1"/>
          <p:nvPr>
            <p:ph idx="1" type="body"/>
          </p:nvPr>
        </p:nvSpPr>
        <p:spPr>
          <a:xfrm>
            <a:off x="838080" y="182556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42"/>
          <p:cNvSpPr txBox="1"/>
          <p:nvPr>
            <p:ph idx="2" type="body"/>
          </p:nvPr>
        </p:nvSpPr>
        <p:spPr>
          <a:xfrm>
            <a:off x="838080" y="409824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9" name="Shape 49"/>
        <p:cNvGrpSpPr/>
        <p:nvPr/>
      </p:nvGrpSpPr>
      <p:grpSpPr>
        <a:xfrm>
          <a:off x="0" y="0"/>
          <a:ext cx="0" cy="0"/>
          <a:chOff x="0" y="0"/>
          <a:chExt cx="0" cy="0"/>
        </a:xfrm>
      </p:grpSpPr>
      <p:sp>
        <p:nvSpPr>
          <p:cNvPr id="50" name="Google Shape;50;p43"/>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3"/>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43"/>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43"/>
          <p:cNvSpPr txBox="1"/>
          <p:nvPr>
            <p:ph idx="3" type="body"/>
          </p:nvPr>
        </p:nvSpPr>
        <p:spPr>
          <a:xfrm>
            <a:off x="83808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43"/>
          <p:cNvSpPr txBox="1"/>
          <p:nvPr>
            <p:ph idx="4" type="body"/>
          </p:nvPr>
        </p:nvSpPr>
        <p:spPr>
          <a:xfrm>
            <a:off x="622620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5" name="Shape 55"/>
        <p:cNvGrpSpPr/>
        <p:nvPr/>
      </p:nvGrpSpPr>
      <p:grpSpPr>
        <a:xfrm>
          <a:off x="0" y="0"/>
          <a:ext cx="0" cy="0"/>
          <a:chOff x="0" y="0"/>
          <a:chExt cx="0" cy="0"/>
        </a:xfrm>
      </p:grpSpPr>
      <p:sp>
        <p:nvSpPr>
          <p:cNvPr id="56" name="Google Shape;56;p44"/>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4"/>
          <p:cNvSpPr txBox="1"/>
          <p:nvPr>
            <p:ph idx="1" type="body"/>
          </p:nvPr>
        </p:nvSpPr>
        <p:spPr>
          <a:xfrm>
            <a:off x="83808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44"/>
          <p:cNvSpPr txBox="1"/>
          <p:nvPr>
            <p:ph idx="2" type="body"/>
          </p:nvPr>
        </p:nvSpPr>
        <p:spPr>
          <a:xfrm>
            <a:off x="439344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44"/>
          <p:cNvSpPr txBox="1"/>
          <p:nvPr>
            <p:ph idx="3" type="body"/>
          </p:nvPr>
        </p:nvSpPr>
        <p:spPr>
          <a:xfrm>
            <a:off x="794916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44"/>
          <p:cNvSpPr txBox="1"/>
          <p:nvPr>
            <p:ph idx="4" type="body"/>
          </p:nvPr>
        </p:nvSpPr>
        <p:spPr>
          <a:xfrm>
            <a:off x="83808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44"/>
          <p:cNvSpPr txBox="1"/>
          <p:nvPr>
            <p:ph idx="5" type="body"/>
          </p:nvPr>
        </p:nvSpPr>
        <p:spPr>
          <a:xfrm>
            <a:off x="439344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44"/>
          <p:cNvSpPr txBox="1"/>
          <p:nvPr>
            <p:ph idx="6" type="body"/>
          </p:nvPr>
        </p:nvSpPr>
        <p:spPr>
          <a:xfrm>
            <a:off x="794916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9" name="Shape 6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0" name="Shape 70"/>
        <p:cNvGrpSpPr/>
        <p:nvPr/>
      </p:nvGrpSpPr>
      <p:grpSpPr>
        <a:xfrm>
          <a:off x="0" y="0"/>
          <a:ext cx="0" cy="0"/>
          <a:chOff x="0" y="0"/>
          <a:chExt cx="0" cy="0"/>
        </a:xfrm>
      </p:grpSpPr>
      <p:sp>
        <p:nvSpPr>
          <p:cNvPr id="71" name="Google Shape;71;p45"/>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5"/>
          <p:cNvSpPr txBox="1"/>
          <p:nvPr>
            <p:ph idx="1" type="subTitle"/>
          </p:nvPr>
        </p:nvSpPr>
        <p:spPr>
          <a:xfrm>
            <a:off x="838080" y="1825560"/>
            <a:ext cx="10515240" cy="4350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3" name="Shape 73"/>
        <p:cNvGrpSpPr/>
        <p:nvPr/>
      </p:nvGrpSpPr>
      <p:grpSpPr>
        <a:xfrm>
          <a:off x="0" y="0"/>
          <a:ext cx="0" cy="0"/>
          <a:chOff x="0" y="0"/>
          <a:chExt cx="0" cy="0"/>
        </a:xfrm>
      </p:grpSpPr>
      <p:sp>
        <p:nvSpPr>
          <p:cNvPr id="74" name="Google Shape;74;p46"/>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6"/>
          <p:cNvSpPr txBox="1"/>
          <p:nvPr>
            <p:ph idx="1" type="body"/>
          </p:nvPr>
        </p:nvSpPr>
        <p:spPr>
          <a:xfrm>
            <a:off x="838080" y="1825560"/>
            <a:ext cx="1051524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6" name="Shape 76"/>
        <p:cNvGrpSpPr/>
        <p:nvPr/>
      </p:nvGrpSpPr>
      <p:grpSpPr>
        <a:xfrm>
          <a:off x="0" y="0"/>
          <a:ext cx="0" cy="0"/>
          <a:chOff x="0" y="0"/>
          <a:chExt cx="0" cy="0"/>
        </a:xfrm>
      </p:grpSpPr>
      <p:sp>
        <p:nvSpPr>
          <p:cNvPr id="77" name="Google Shape;77;p47"/>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7"/>
          <p:cNvSpPr txBox="1"/>
          <p:nvPr>
            <p:ph idx="1" type="body"/>
          </p:nvPr>
        </p:nvSpPr>
        <p:spPr>
          <a:xfrm>
            <a:off x="83808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9" name="Google Shape;79;p47"/>
          <p:cNvSpPr txBox="1"/>
          <p:nvPr>
            <p:ph idx="2" type="body"/>
          </p:nvPr>
        </p:nvSpPr>
        <p:spPr>
          <a:xfrm>
            <a:off x="622620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48"/>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2" name="Shape 82"/>
        <p:cNvGrpSpPr/>
        <p:nvPr/>
      </p:nvGrpSpPr>
      <p:grpSpPr>
        <a:xfrm>
          <a:off x="0" y="0"/>
          <a:ext cx="0" cy="0"/>
          <a:chOff x="0" y="0"/>
          <a:chExt cx="0" cy="0"/>
        </a:xfrm>
      </p:grpSpPr>
      <p:sp>
        <p:nvSpPr>
          <p:cNvPr id="83" name="Google Shape;83;p49"/>
          <p:cNvSpPr txBox="1"/>
          <p:nvPr>
            <p:ph idx="1" type="subTitle"/>
          </p:nvPr>
        </p:nvSpPr>
        <p:spPr>
          <a:xfrm>
            <a:off x="838080" y="365040"/>
            <a:ext cx="10515240" cy="6144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4" name="Shape 84"/>
        <p:cNvGrpSpPr/>
        <p:nvPr/>
      </p:nvGrpSpPr>
      <p:grpSpPr>
        <a:xfrm>
          <a:off x="0" y="0"/>
          <a:ext cx="0" cy="0"/>
          <a:chOff x="0" y="0"/>
          <a:chExt cx="0" cy="0"/>
        </a:xfrm>
      </p:grpSpPr>
      <p:sp>
        <p:nvSpPr>
          <p:cNvPr id="85" name="Google Shape;85;p50"/>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0"/>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50"/>
          <p:cNvSpPr txBox="1"/>
          <p:nvPr>
            <p:ph idx="2" type="body"/>
          </p:nvPr>
        </p:nvSpPr>
        <p:spPr>
          <a:xfrm>
            <a:off x="622620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50"/>
          <p:cNvSpPr txBox="1"/>
          <p:nvPr>
            <p:ph idx="3" type="body"/>
          </p:nvPr>
        </p:nvSpPr>
        <p:spPr>
          <a:xfrm>
            <a:off x="83808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8" name="Shape 18"/>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9" name="Shape 89"/>
        <p:cNvGrpSpPr/>
        <p:nvPr/>
      </p:nvGrpSpPr>
      <p:grpSpPr>
        <a:xfrm>
          <a:off x="0" y="0"/>
          <a:ext cx="0" cy="0"/>
          <a:chOff x="0" y="0"/>
          <a:chExt cx="0" cy="0"/>
        </a:xfrm>
      </p:grpSpPr>
      <p:sp>
        <p:nvSpPr>
          <p:cNvPr id="90" name="Google Shape;90;p51"/>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51"/>
          <p:cNvSpPr txBox="1"/>
          <p:nvPr>
            <p:ph idx="1" type="body"/>
          </p:nvPr>
        </p:nvSpPr>
        <p:spPr>
          <a:xfrm>
            <a:off x="83808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51"/>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51"/>
          <p:cNvSpPr txBox="1"/>
          <p:nvPr>
            <p:ph idx="3" type="body"/>
          </p:nvPr>
        </p:nvSpPr>
        <p:spPr>
          <a:xfrm>
            <a:off x="622620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4" name="Shape 94"/>
        <p:cNvGrpSpPr/>
        <p:nvPr/>
      </p:nvGrpSpPr>
      <p:grpSpPr>
        <a:xfrm>
          <a:off x="0" y="0"/>
          <a:ext cx="0" cy="0"/>
          <a:chOff x="0" y="0"/>
          <a:chExt cx="0" cy="0"/>
        </a:xfrm>
      </p:grpSpPr>
      <p:sp>
        <p:nvSpPr>
          <p:cNvPr id="95" name="Google Shape;95;p52"/>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52"/>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52"/>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52"/>
          <p:cNvSpPr txBox="1"/>
          <p:nvPr>
            <p:ph idx="3" type="body"/>
          </p:nvPr>
        </p:nvSpPr>
        <p:spPr>
          <a:xfrm>
            <a:off x="838080" y="409824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9" name="Shape 99"/>
        <p:cNvGrpSpPr/>
        <p:nvPr/>
      </p:nvGrpSpPr>
      <p:grpSpPr>
        <a:xfrm>
          <a:off x="0" y="0"/>
          <a:ext cx="0" cy="0"/>
          <a:chOff x="0" y="0"/>
          <a:chExt cx="0" cy="0"/>
        </a:xfrm>
      </p:grpSpPr>
      <p:sp>
        <p:nvSpPr>
          <p:cNvPr id="100" name="Google Shape;100;p53"/>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53"/>
          <p:cNvSpPr txBox="1"/>
          <p:nvPr>
            <p:ph idx="1" type="body"/>
          </p:nvPr>
        </p:nvSpPr>
        <p:spPr>
          <a:xfrm>
            <a:off x="838080" y="182556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53"/>
          <p:cNvSpPr txBox="1"/>
          <p:nvPr>
            <p:ph idx="2" type="body"/>
          </p:nvPr>
        </p:nvSpPr>
        <p:spPr>
          <a:xfrm>
            <a:off x="838080" y="409824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3" name="Shape 103"/>
        <p:cNvGrpSpPr/>
        <p:nvPr/>
      </p:nvGrpSpPr>
      <p:grpSpPr>
        <a:xfrm>
          <a:off x="0" y="0"/>
          <a:ext cx="0" cy="0"/>
          <a:chOff x="0" y="0"/>
          <a:chExt cx="0" cy="0"/>
        </a:xfrm>
      </p:grpSpPr>
      <p:sp>
        <p:nvSpPr>
          <p:cNvPr id="104" name="Google Shape;104;p54"/>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54"/>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54"/>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54"/>
          <p:cNvSpPr txBox="1"/>
          <p:nvPr>
            <p:ph idx="3" type="body"/>
          </p:nvPr>
        </p:nvSpPr>
        <p:spPr>
          <a:xfrm>
            <a:off x="83808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54"/>
          <p:cNvSpPr txBox="1"/>
          <p:nvPr>
            <p:ph idx="4" type="body"/>
          </p:nvPr>
        </p:nvSpPr>
        <p:spPr>
          <a:xfrm>
            <a:off x="622620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9" name="Shape 109"/>
        <p:cNvGrpSpPr/>
        <p:nvPr/>
      </p:nvGrpSpPr>
      <p:grpSpPr>
        <a:xfrm>
          <a:off x="0" y="0"/>
          <a:ext cx="0" cy="0"/>
          <a:chOff x="0" y="0"/>
          <a:chExt cx="0" cy="0"/>
        </a:xfrm>
      </p:grpSpPr>
      <p:sp>
        <p:nvSpPr>
          <p:cNvPr id="110" name="Google Shape;110;p55"/>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55"/>
          <p:cNvSpPr txBox="1"/>
          <p:nvPr>
            <p:ph idx="1" type="body"/>
          </p:nvPr>
        </p:nvSpPr>
        <p:spPr>
          <a:xfrm>
            <a:off x="83808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55"/>
          <p:cNvSpPr txBox="1"/>
          <p:nvPr>
            <p:ph idx="2" type="body"/>
          </p:nvPr>
        </p:nvSpPr>
        <p:spPr>
          <a:xfrm>
            <a:off x="439344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55"/>
          <p:cNvSpPr txBox="1"/>
          <p:nvPr>
            <p:ph idx="3" type="body"/>
          </p:nvPr>
        </p:nvSpPr>
        <p:spPr>
          <a:xfrm>
            <a:off x="794916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55"/>
          <p:cNvSpPr txBox="1"/>
          <p:nvPr>
            <p:ph idx="4" type="body"/>
          </p:nvPr>
        </p:nvSpPr>
        <p:spPr>
          <a:xfrm>
            <a:off x="83808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55"/>
          <p:cNvSpPr txBox="1"/>
          <p:nvPr>
            <p:ph idx="5" type="body"/>
          </p:nvPr>
        </p:nvSpPr>
        <p:spPr>
          <a:xfrm>
            <a:off x="439344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55"/>
          <p:cNvSpPr txBox="1"/>
          <p:nvPr>
            <p:ph idx="6" type="body"/>
          </p:nvPr>
        </p:nvSpPr>
        <p:spPr>
          <a:xfrm>
            <a:off x="794916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9" name="Shape 19"/>
        <p:cNvGrpSpPr/>
        <p:nvPr/>
      </p:nvGrpSpPr>
      <p:grpSpPr>
        <a:xfrm>
          <a:off x="0" y="0"/>
          <a:ext cx="0" cy="0"/>
          <a:chOff x="0" y="0"/>
          <a:chExt cx="0" cy="0"/>
        </a:xfrm>
      </p:grpSpPr>
      <p:sp>
        <p:nvSpPr>
          <p:cNvPr id="20" name="Google Shape;20;p35"/>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5"/>
          <p:cNvSpPr txBox="1"/>
          <p:nvPr>
            <p:ph idx="1" type="body"/>
          </p:nvPr>
        </p:nvSpPr>
        <p:spPr>
          <a:xfrm>
            <a:off x="838080" y="1825560"/>
            <a:ext cx="1051524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 name="Shape 22"/>
        <p:cNvGrpSpPr/>
        <p:nvPr/>
      </p:nvGrpSpPr>
      <p:grpSpPr>
        <a:xfrm>
          <a:off x="0" y="0"/>
          <a:ext cx="0" cy="0"/>
          <a:chOff x="0" y="0"/>
          <a:chExt cx="0" cy="0"/>
        </a:xfrm>
      </p:grpSpPr>
      <p:sp>
        <p:nvSpPr>
          <p:cNvPr id="23" name="Google Shape;23;p36"/>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6"/>
          <p:cNvSpPr txBox="1"/>
          <p:nvPr>
            <p:ph idx="1" type="body"/>
          </p:nvPr>
        </p:nvSpPr>
        <p:spPr>
          <a:xfrm>
            <a:off x="83808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 name="Google Shape;25;p36"/>
          <p:cNvSpPr txBox="1"/>
          <p:nvPr>
            <p:ph idx="2" type="body"/>
          </p:nvPr>
        </p:nvSpPr>
        <p:spPr>
          <a:xfrm>
            <a:off x="622620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7"/>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8" name="Shape 28"/>
        <p:cNvGrpSpPr/>
        <p:nvPr/>
      </p:nvGrpSpPr>
      <p:grpSpPr>
        <a:xfrm>
          <a:off x="0" y="0"/>
          <a:ext cx="0" cy="0"/>
          <a:chOff x="0" y="0"/>
          <a:chExt cx="0" cy="0"/>
        </a:xfrm>
      </p:grpSpPr>
      <p:sp>
        <p:nvSpPr>
          <p:cNvPr id="29" name="Google Shape;29;p38"/>
          <p:cNvSpPr txBox="1"/>
          <p:nvPr>
            <p:ph idx="1" type="subTitle"/>
          </p:nvPr>
        </p:nvSpPr>
        <p:spPr>
          <a:xfrm>
            <a:off x="838080" y="365040"/>
            <a:ext cx="10515240" cy="61441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 name="Shape 30"/>
        <p:cNvGrpSpPr/>
        <p:nvPr/>
      </p:nvGrpSpPr>
      <p:grpSpPr>
        <a:xfrm>
          <a:off x="0" y="0"/>
          <a:ext cx="0" cy="0"/>
          <a:chOff x="0" y="0"/>
          <a:chExt cx="0" cy="0"/>
        </a:xfrm>
      </p:grpSpPr>
      <p:sp>
        <p:nvSpPr>
          <p:cNvPr id="31" name="Google Shape;31;p39"/>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9"/>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39"/>
          <p:cNvSpPr txBox="1"/>
          <p:nvPr>
            <p:ph idx="2" type="body"/>
          </p:nvPr>
        </p:nvSpPr>
        <p:spPr>
          <a:xfrm>
            <a:off x="622620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39"/>
          <p:cNvSpPr txBox="1"/>
          <p:nvPr>
            <p:ph idx="3" type="body"/>
          </p:nvPr>
        </p:nvSpPr>
        <p:spPr>
          <a:xfrm>
            <a:off x="83808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5" name="Shape 35"/>
        <p:cNvGrpSpPr/>
        <p:nvPr/>
      </p:nvGrpSpPr>
      <p:grpSpPr>
        <a:xfrm>
          <a:off x="0" y="0"/>
          <a:ext cx="0" cy="0"/>
          <a:chOff x="0" y="0"/>
          <a:chExt cx="0" cy="0"/>
        </a:xfrm>
      </p:grpSpPr>
      <p:sp>
        <p:nvSpPr>
          <p:cNvPr id="36" name="Google Shape;36;p40"/>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0"/>
          <p:cNvSpPr txBox="1"/>
          <p:nvPr>
            <p:ph idx="1" type="body"/>
          </p:nvPr>
        </p:nvSpPr>
        <p:spPr>
          <a:xfrm>
            <a:off x="83808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40"/>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0"/>
          <p:cNvSpPr txBox="1"/>
          <p:nvPr>
            <p:ph idx="3" type="body"/>
          </p:nvPr>
        </p:nvSpPr>
        <p:spPr>
          <a:xfrm>
            <a:off x="622620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0" name="Shape 40"/>
        <p:cNvGrpSpPr/>
        <p:nvPr/>
      </p:nvGrpSpPr>
      <p:grpSpPr>
        <a:xfrm>
          <a:off x="0" y="0"/>
          <a:ext cx="0" cy="0"/>
          <a:chOff x="0" y="0"/>
          <a:chExt cx="0" cy="0"/>
        </a:xfrm>
      </p:grpSpPr>
      <p:sp>
        <p:nvSpPr>
          <p:cNvPr id="41" name="Google Shape;41;p41"/>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1"/>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41"/>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41"/>
          <p:cNvSpPr txBox="1"/>
          <p:nvPr>
            <p:ph idx="3" type="body"/>
          </p:nvPr>
        </p:nvSpPr>
        <p:spPr>
          <a:xfrm>
            <a:off x="838080" y="409824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1523880" y="1122480"/>
            <a:ext cx="9143640" cy="23871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30"/>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 name="Google Shape;12;p30"/>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30"/>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4" name="Google Shape;14;p30"/>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 name="Shape 63"/>
        <p:cNvGrpSpPr/>
        <p:nvPr/>
      </p:nvGrpSpPr>
      <p:grpSpPr>
        <a:xfrm>
          <a:off x="0" y="0"/>
          <a:ext cx="0" cy="0"/>
          <a:chOff x="0" y="0"/>
          <a:chExt cx="0" cy="0"/>
        </a:xfrm>
      </p:grpSpPr>
      <p:sp>
        <p:nvSpPr>
          <p:cNvPr id="64" name="Google Shape;64;p32"/>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5" name="Google Shape;65;p32"/>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6" name="Google Shape;66;p32"/>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7" name="Google Shape;67;p32"/>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8" name="Google Shape;68;p32"/>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
          <p:cNvSpPr txBox="1"/>
          <p:nvPr/>
        </p:nvSpPr>
        <p:spPr>
          <a:xfrm>
            <a:off x="1523880" y="1122480"/>
            <a:ext cx="9143640" cy="238716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None/>
            </a:pPr>
            <a:r>
              <a:rPr b="0" i="0" lang="en-US" sz="6000" u="none" cap="none" strike="noStrike">
                <a:solidFill>
                  <a:srgbClr val="000000"/>
                </a:solidFill>
                <a:latin typeface="Calibri"/>
                <a:ea typeface="Calibri"/>
                <a:cs typeface="Calibri"/>
                <a:sym typeface="Calibri"/>
              </a:rPr>
              <a:t>Software Requirements Engineering</a:t>
            </a:r>
            <a:endParaRPr b="0" i="0" sz="6000" u="none" cap="none" strike="noStrike">
              <a:solidFill>
                <a:srgbClr val="000000"/>
              </a:solidFill>
              <a:latin typeface="Calibri"/>
              <a:ea typeface="Calibri"/>
              <a:cs typeface="Calibri"/>
              <a:sym typeface="Calibri"/>
            </a:endParaRPr>
          </a:p>
        </p:txBody>
      </p:sp>
      <p:sp>
        <p:nvSpPr>
          <p:cNvPr id="123" name="Google Shape;123;p1"/>
          <p:cNvSpPr txBox="1"/>
          <p:nvPr/>
        </p:nvSpPr>
        <p:spPr>
          <a:xfrm>
            <a:off x="1523880" y="3602160"/>
            <a:ext cx="9143640" cy="165528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t/>
            </a:r>
            <a:endParaRPr b="0" i="0" sz="3200" u="none" cap="none" strike="noStrike">
              <a:latin typeface="Arial"/>
              <a:ea typeface="Arial"/>
              <a:cs typeface="Arial"/>
              <a:sym typeface="Arial"/>
            </a:endParaRPr>
          </a:p>
          <a:p>
            <a:pPr indent="0" lvl="0" marL="0" marR="0" rtl="0" algn="ctr">
              <a:lnSpc>
                <a:spcPct val="90000"/>
              </a:lnSpc>
              <a:spcBef>
                <a:spcPts val="1001"/>
              </a:spcBef>
              <a:spcAft>
                <a:spcPts val="0"/>
              </a:spcAft>
              <a:buNone/>
            </a:pPr>
            <a:r>
              <a:rPr b="0" i="0" lang="en-US" sz="2400" u="none" cap="none" strike="noStrike">
                <a:solidFill>
                  <a:srgbClr val="000000"/>
                </a:solidFill>
                <a:latin typeface="Calibri"/>
                <a:ea typeface="Calibri"/>
                <a:cs typeface="Calibri"/>
                <a:sym typeface="Calibri"/>
              </a:rPr>
              <a:t>Requirements Prioritization and Validation</a:t>
            </a:r>
            <a:endParaRPr b="0" i="0" sz="24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0"/>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n-US" sz="4400" strike="noStrike">
                <a:solidFill>
                  <a:srgbClr val="000000"/>
                </a:solidFill>
                <a:latin typeface="Calibri"/>
                <a:ea typeface="Calibri"/>
                <a:cs typeface="Calibri"/>
                <a:sym typeface="Calibri"/>
              </a:rPr>
              <a:t>Some prioritization techniques</a:t>
            </a:r>
            <a:endParaRPr b="0" sz="4400" strike="noStrike">
              <a:solidFill>
                <a:srgbClr val="000000"/>
              </a:solidFill>
              <a:latin typeface="Calibri"/>
              <a:ea typeface="Calibri"/>
              <a:cs typeface="Calibri"/>
              <a:sym typeface="Calibri"/>
            </a:endParaRPr>
          </a:p>
        </p:txBody>
      </p:sp>
      <p:sp>
        <p:nvSpPr>
          <p:cNvPr id="177" name="Google Shape;177;p10"/>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fontScale="85000" lnSpcReduction="20000"/>
          </a:bodyPr>
          <a:lstStyle/>
          <a:p>
            <a:pPr indent="-201570" lvl="0" marL="228600" marR="0" rtl="0" algn="l">
              <a:lnSpc>
                <a:spcPct val="90000"/>
              </a:lnSpc>
              <a:spcBef>
                <a:spcPts val="0"/>
              </a:spcBef>
              <a:spcAft>
                <a:spcPts val="0"/>
              </a:spcAft>
              <a:buClr>
                <a:srgbClr val="000000"/>
              </a:buClr>
              <a:buSzPct val="100000"/>
              <a:buFont typeface="Arial"/>
              <a:buChar char="•"/>
            </a:pPr>
            <a:r>
              <a:rPr b="1" lang="en-US" sz="2800" strike="noStrike">
                <a:solidFill>
                  <a:srgbClr val="000000"/>
                </a:solidFill>
                <a:latin typeface="Calibri"/>
                <a:ea typeface="Calibri"/>
                <a:cs typeface="Calibri"/>
                <a:sym typeface="Calibri"/>
              </a:rPr>
              <a:t>$100</a:t>
            </a:r>
            <a:endParaRPr b="0" sz="2800" strike="noStrike">
              <a:solidFill>
                <a:srgbClr val="000000"/>
              </a:solidFill>
              <a:latin typeface="Calibri"/>
              <a:ea typeface="Calibri"/>
              <a:cs typeface="Calibri"/>
              <a:sym typeface="Calibri"/>
            </a:endParaRPr>
          </a:p>
          <a:p>
            <a:pPr indent="-196172" lvl="0" marL="228600" marR="0" rtl="0" algn="l">
              <a:lnSpc>
                <a:spcPct val="90000"/>
              </a:lnSpc>
              <a:spcBef>
                <a:spcPts val="1001"/>
              </a:spcBef>
              <a:spcAft>
                <a:spcPts val="0"/>
              </a:spcAft>
              <a:buClr>
                <a:srgbClr val="000000"/>
              </a:buClr>
              <a:buSzPct val="100000"/>
              <a:buFont typeface="Arial"/>
              <a:buChar char="•"/>
            </a:pPr>
            <a:r>
              <a:rPr b="0" lang="en-US" sz="2700" strike="noStrike">
                <a:solidFill>
                  <a:srgbClr val="000000"/>
                </a:solidFill>
                <a:latin typeface="Calibri"/>
                <a:ea typeface="Calibri"/>
                <a:cs typeface="Calibri"/>
                <a:sym typeface="Calibri"/>
              </a:rPr>
              <a:t>One way to make prioritization more tangible is to cast it in terms of an actual resource: money. </a:t>
            </a:r>
            <a:endParaRPr b="0" sz="2700" strike="noStrike">
              <a:solidFill>
                <a:srgbClr val="000000"/>
              </a:solidFill>
              <a:latin typeface="Calibri"/>
              <a:ea typeface="Calibri"/>
              <a:cs typeface="Calibri"/>
              <a:sym typeface="Calibri"/>
            </a:endParaRPr>
          </a:p>
          <a:p>
            <a:pPr indent="-196172" lvl="0" marL="228600" marR="0" rtl="0" algn="l">
              <a:lnSpc>
                <a:spcPct val="90000"/>
              </a:lnSpc>
              <a:spcBef>
                <a:spcPts val="1001"/>
              </a:spcBef>
              <a:spcAft>
                <a:spcPts val="0"/>
              </a:spcAft>
              <a:buClr>
                <a:srgbClr val="000000"/>
              </a:buClr>
              <a:buSzPct val="100000"/>
              <a:buFont typeface="Arial"/>
              <a:buChar char="•"/>
            </a:pPr>
            <a:r>
              <a:rPr b="0" lang="en-US" sz="2700" strike="noStrike">
                <a:solidFill>
                  <a:srgbClr val="000000"/>
                </a:solidFill>
                <a:latin typeface="Calibri"/>
                <a:ea typeface="Calibri"/>
                <a:cs typeface="Calibri"/>
                <a:sym typeface="Calibri"/>
              </a:rPr>
              <a:t>Give the prioritization team 100 imaginary dollars to work with. </a:t>
            </a:r>
            <a:endParaRPr b="0" sz="2700" strike="noStrike">
              <a:solidFill>
                <a:srgbClr val="000000"/>
              </a:solidFill>
              <a:latin typeface="Calibri"/>
              <a:ea typeface="Calibri"/>
              <a:cs typeface="Calibri"/>
              <a:sym typeface="Calibri"/>
            </a:endParaRPr>
          </a:p>
          <a:p>
            <a:pPr indent="-196172" lvl="0" marL="228600" marR="0" rtl="0" algn="l">
              <a:lnSpc>
                <a:spcPct val="90000"/>
              </a:lnSpc>
              <a:spcBef>
                <a:spcPts val="1001"/>
              </a:spcBef>
              <a:spcAft>
                <a:spcPts val="0"/>
              </a:spcAft>
              <a:buClr>
                <a:srgbClr val="000000"/>
              </a:buClr>
              <a:buSzPct val="100000"/>
              <a:buFont typeface="Arial"/>
              <a:buChar char="•"/>
            </a:pPr>
            <a:r>
              <a:rPr b="0" lang="en-US" sz="2700" strike="noStrike">
                <a:solidFill>
                  <a:srgbClr val="000000"/>
                </a:solidFill>
                <a:latin typeface="Calibri"/>
                <a:ea typeface="Calibri"/>
                <a:cs typeface="Calibri"/>
                <a:sym typeface="Calibri"/>
              </a:rPr>
              <a:t>Team members allocate these dollars to “buy” items that they would like to have implemented from the complete set of candidate requirements. </a:t>
            </a:r>
            <a:endParaRPr b="0" sz="2700" strike="noStrike">
              <a:solidFill>
                <a:srgbClr val="000000"/>
              </a:solidFill>
              <a:latin typeface="Calibri"/>
              <a:ea typeface="Calibri"/>
              <a:cs typeface="Calibri"/>
              <a:sym typeface="Calibri"/>
            </a:endParaRPr>
          </a:p>
          <a:p>
            <a:pPr indent="-196172" lvl="0" marL="228600" marR="0" rtl="0" algn="l">
              <a:lnSpc>
                <a:spcPct val="90000"/>
              </a:lnSpc>
              <a:spcBef>
                <a:spcPts val="1001"/>
              </a:spcBef>
              <a:spcAft>
                <a:spcPts val="0"/>
              </a:spcAft>
              <a:buClr>
                <a:srgbClr val="000000"/>
              </a:buClr>
              <a:buSzPct val="100000"/>
              <a:buFont typeface="Arial"/>
              <a:buChar char="•"/>
            </a:pPr>
            <a:r>
              <a:rPr b="0" lang="en-US" sz="2700" strike="noStrike">
                <a:solidFill>
                  <a:srgbClr val="000000"/>
                </a:solidFill>
                <a:latin typeface="Calibri"/>
                <a:ea typeface="Calibri"/>
                <a:cs typeface="Calibri"/>
                <a:sym typeface="Calibri"/>
              </a:rPr>
              <a:t>They weight the higher-priority requirements more heavily by allocating more dollars to them. </a:t>
            </a:r>
            <a:endParaRPr b="0" sz="2700" strike="noStrike">
              <a:solidFill>
                <a:srgbClr val="000000"/>
              </a:solidFill>
              <a:latin typeface="Calibri"/>
              <a:ea typeface="Calibri"/>
              <a:cs typeface="Calibri"/>
              <a:sym typeface="Calibri"/>
            </a:endParaRPr>
          </a:p>
          <a:p>
            <a:pPr indent="-196172" lvl="0" marL="228600" marR="0" rtl="0" algn="l">
              <a:lnSpc>
                <a:spcPct val="90000"/>
              </a:lnSpc>
              <a:spcBef>
                <a:spcPts val="1001"/>
              </a:spcBef>
              <a:spcAft>
                <a:spcPts val="0"/>
              </a:spcAft>
              <a:buClr>
                <a:srgbClr val="000000"/>
              </a:buClr>
              <a:buSzPct val="100000"/>
              <a:buFont typeface="Arial"/>
              <a:buChar char="•"/>
            </a:pPr>
            <a:r>
              <a:rPr b="0" lang="en-US" sz="2700" strike="noStrike">
                <a:solidFill>
                  <a:srgbClr val="000000"/>
                </a:solidFill>
                <a:latin typeface="Calibri"/>
                <a:ea typeface="Calibri"/>
                <a:cs typeface="Calibri"/>
                <a:sym typeface="Calibri"/>
              </a:rPr>
              <a:t>When they are out of money, nothing else can be implemented, at least not in the release they are currently focusing on.</a:t>
            </a:r>
            <a:endParaRPr b="0" sz="2700" strike="noStrike">
              <a:solidFill>
                <a:srgbClr val="000000"/>
              </a:solidFill>
              <a:latin typeface="Calibri"/>
              <a:ea typeface="Calibri"/>
              <a:cs typeface="Calibri"/>
              <a:sym typeface="Calibri"/>
            </a:endParaRPr>
          </a:p>
          <a:p>
            <a:pPr indent="-196172" lvl="0" marL="228600" marR="0" rtl="0" algn="l">
              <a:lnSpc>
                <a:spcPct val="90000"/>
              </a:lnSpc>
              <a:spcBef>
                <a:spcPts val="1001"/>
              </a:spcBef>
              <a:spcAft>
                <a:spcPts val="0"/>
              </a:spcAft>
              <a:buClr>
                <a:srgbClr val="000000"/>
              </a:buClr>
              <a:buSzPct val="100000"/>
              <a:buFont typeface="Arial"/>
              <a:buChar char="•"/>
            </a:pPr>
            <a:r>
              <a:rPr b="0" lang="en-US" sz="2700" strike="noStrike">
                <a:solidFill>
                  <a:srgbClr val="000000"/>
                </a:solidFill>
                <a:latin typeface="Calibri"/>
                <a:ea typeface="Calibri"/>
                <a:cs typeface="Calibri"/>
                <a:sym typeface="Calibri"/>
              </a:rPr>
              <a:t> One approach is to have different participants in the prioritization process perform their own dollar allocations, then add up the total number of dollars assigned to each requirement to see which ones collectively come out as having the highest priority.</a:t>
            </a:r>
            <a:endParaRPr b="0" sz="2700"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1"/>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n-US" sz="4400" strike="noStrike">
                <a:solidFill>
                  <a:srgbClr val="000000"/>
                </a:solidFill>
                <a:latin typeface="Calibri"/>
                <a:ea typeface="Calibri"/>
                <a:cs typeface="Calibri"/>
                <a:sym typeface="Calibri"/>
              </a:rPr>
              <a:t>Requirements Validation</a:t>
            </a:r>
            <a:endParaRPr b="0" sz="4400" strike="noStrike">
              <a:solidFill>
                <a:srgbClr val="000000"/>
              </a:solidFill>
              <a:latin typeface="Calibri"/>
              <a:ea typeface="Calibri"/>
              <a:cs typeface="Calibri"/>
              <a:sym typeface="Calibri"/>
            </a:endParaRPr>
          </a:p>
        </p:txBody>
      </p:sp>
      <p:sp>
        <p:nvSpPr>
          <p:cNvPr id="183" name="Google Shape;183;p11"/>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a:bodyPr>
          <a:lstStyle/>
          <a:p>
            <a:pPr indent="-228240" lvl="0" marL="228600" marR="0" rtl="0" algn="l">
              <a:lnSpc>
                <a:spcPct val="90000"/>
              </a:lnSpc>
              <a:spcBef>
                <a:spcPts val="0"/>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Most software developers have experienced the frustration of being presented with requirements that were ambiguous or incomplete</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It costs far more to correct a requirement error after implementation than to correct one found during requirements development. </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One study found that it took an average of 30 minutes to fix a defect discovered during the requirements phase. In contrast, 5 to 17 hours were needed to correct a defect identified during system testing.</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Clearly, any measures you can take to detect errors in the requirements specifications will save time and money</a:t>
            </a:r>
            <a:endParaRPr b="0" sz="2800"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2"/>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189" name="Google Shape;189;p12"/>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sz="2800" strike="noStrike">
              <a:solidFill>
                <a:srgbClr val="000000"/>
              </a:solidFill>
              <a:latin typeface="Calibri"/>
              <a:ea typeface="Calibri"/>
              <a:cs typeface="Calibri"/>
              <a:sym typeface="Calibri"/>
            </a:endParaRPr>
          </a:p>
        </p:txBody>
      </p:sp>
      <p:pic>
        <p:nvPicPr>
          <p:cNvPr id="190" name="Google Shape;190;p12"/>
          <p:cNvPicPr preferRelativeResize="0"/>
          <p:nvPr/>
        </p:nvPicPr>
        <p:blipFill rotWithShape="1">
          <a:blip r:embed="rId3">
            <a:alphaModFix/>
          </a:blip>
          <a:srcRect b="0" l="0" r="0" t="0"/>
          <a:stretch/>
        </p:blipFill>
        <p:spPr>
          <a:xfrm>
            <a:off x="0" y="744120"/>
            <a:ext cx="12191760" cy="53690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3"/>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196" name="Google Shape;196;p13"/>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The figure shown previously is the V model of software development. </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It shows test activities beginning in parallel with the corresponding development activities.</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 This model indicates that acceptance tests are derived from the user requirements, system tests are based on the functional requirements, and integration tests are based on the system’s architecture. </a:t>
            </a:r>
            <a:endParaRPr b="0" sz="2800" strike="noStrike">
              <a:solidFill>
                <a:srgbClr val="000000"/>
              </a:solidFill>
              <a:latin typeface="Calibri"/>
              <a:ea typeface="Calibri"/>
              <a:cs typeface="Calibri"/>
              <a:sym typeface="Calibri"/>
            </a:endParaRPr>
          </a:p>
          <a:p>
            <a:pPr indent="0" lvl="0" marL="457200" marR="0" rtl="0" algn="l">
              <a:lnSpc>
                <a:spcPct val="90000"/>
              </a:lnSpc>
              <a:spcBef>
                <a:spcPts val="1001"/>
              </a:spcBef>
              <a:spcAft>
                <a:spcPts val="0"/>
              </a:spcAft>
              <a:buNone/>
            </a:pPr>
            <a:r>
              <a:t/>
            </a:r>
            <a:endParaRPr b="0" sz="2800"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4"/>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Verification and Validation</a:t>
            </a:r>
            <a:endParaRPr b="0" sz="4400" strike="noStrike">
              <a:solidFill>
                <a:srgbClr val="000000"/>
              </a:solidFill>
              <a:latin typeface="Calibri"/>
              <a:ea typeface="Calibri"/>
              <a:cs typeface="Calibri"/>
              <a:sym typeface="Calibri"/>
            </a:endParaRPr>
          </a:p>
        </p:txBody>
      </p:sp>
      <p:sp>
        <p:nvSpPr>
          <p:cNvPr id="202" name="Google Shape;202;p14"/>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02840" lvl="0" marL="228600" marR="0" rtl="0" algn="l">
              <a:lnSpc>
                <a:spcPct val="90000"/>
              </a:lnSpc>
              <a:spcBef>
                <a:spcPts val="0"/>
              </a:spcBef>
              <a:spcAft>
                <a:spcPts val="0"/>
              </a:spcAft>
              <a:buClr>
                <a:srgbClr val="000000"/>
              </a:buClr>
              <a:buSzPts val="2400"/>
              <a:buFont typeface="Arial"/>
              <a:buChar char="•"/>
            </a:pPr>
            <a:r>
              <a:rPr b="0" lang="en-US" sz="2400" strike="noStrike">
                <a:solidFill>
                  <a:srgbClr val="000000"/>
                </a:solidFill>
                <a:latin typeface="Calibri"/>
                <a:ea typeface="Calibri"/>
                <a:cs typeface="Calibri"/>
                <a:sym typeface="Calibri"/>
              </a:rPr>
              <a:t>Requirements validation is the fourth component of requirements development, along with elicitation, analysis, and specification.</a:t>
            </a:r>
            <a:endParaRPr b="0" sz="2400" strike="noStrike">
              <a:solidFill>
                <a:srgbClr val="000000"/>
              </a:solidFill>
              <a:latin typeface="Calibri"/>
              <a:ea typeface="Calibri"/>
              <a:cs typeface="Calibri"/>
              <a:sym typeface="Calibri"/>
            </a:endParaRPr>
          </a:p>
          <a:p>
            <a:pPr indent="-202840" lvl="0" marL="228600" marR="0" rtl="0" algn="l">
              <a:lnSpc>
                <a:spcPct val="90000"/>
              </a:lnSpc>
              <a:spcBef>
                <a:spcPts val="1001"/>
              </a:spcBef>
              <a:spcAft>
                <a:spcPts val="0"/>
              </a:spcAft>
              <a:buClr>
                <a:srgbClr val="000000"/>
              </a:buClr>
              <a:buSzPts val="2400"/>
              <a:buFont typeface="Arial"/>
              <a:buChar char="•"/>
            </a:pPr>
            <a:r>
              <a:rPr b="0" lang="en-US" sz="2400" strike="noStrike">
                <a:solidFill>
                  <a:srgbClr val="000000"/>
                </a:solidFill>
                <a:latin typeface="Calibri"/>
                <a:ea typeface="Calibri"/>
                <a:cs typeface="Calibri"/>
                <a:sym typeface="Calibri"/>
              </a:rPr>
              <a:t>Precisely speaking, validation and verification are two different activities in software development. </a:t>
            </a:r>
            <a:r>
              <a:rPr b="0" i="1" lang="en-US" sz="2400" strike="noStrike">
                <a:solidFill>
                  <a:srgbClr val="000000"/>
                </a:solidFill>
                <a:latin typeface="Calibri"/>
                <a:ea typeface="Calibri"/>
                <a:cs typeface="Calibri"/>
                <a:sym typeface="Calibri"/>
              </a:rPr>
              <a:t>Verification </a:t>
            </a:r>
            <a:r>
              <a:rPr b="0" lang="en-US" sz="2400" strike="noStrike">
                <a:solidFill>
                  <a:srgbClr val="000000"/>
                </a:solidFill>
                <a:latin typeface="Calibri"/>
                <a:ea typeface="Calibri"/>
                <a:cs typeface="Calibri"/>
                <a:sym typeface="Calibri"/>
              </a:rPr>
              <a:t>determines whether the product of some development activity meets its requirements (doing the thing right). </a:t>
            </a:r>
            <a:r>
              <a:rPr b="0" i="1" lang="en-US" sz="2400" strike="noStrike">
                <a:solidFill>
                  <a:srgbClr val="000000"/>
                </a:solidFill>
                <a:latin typeface="Calibri"/>
                <a:ea typeface="Calibri"/>
                <a:cs typeface="Calibri"/>
                <a:sym typeface="Calibri"/>
              </a:rPr>
              <a:t>Validation </a:t>
            </a:r>
            <a:r>
              <a:rPr b="0" lang="en-US" sz="2400" strike="noStrike">
                <a:solidFill>
                  <a:srgbClr val="000000"/>
                </a:solidFill>
                <a:latin typeface="Calibri"/>
                <a:ea typeface="Calibri"/>
                <a:cs typeface="Calibri"/>
                <a:sym typeface="Calibri"/>
              </a:rPr>
              <a:t>assesses whether a product satisfies customer needs (doing the right thing).</a:t>
            </a:r>
            <a:endParaRPr b="0" sz="2400" strike="noStrike">
              <a:solidFill>
                <a:srgbClr val="000000"/>
              </a:solidFill>
              <a:latin typeface="Calibri"/>
              <a:ea typeface="Calibri"/>
              <a:cs typeface="Calibri"/>
              <a:sym typeface="Calibri"/>
            </a:endParaRPr>
          </a:p>
          <a:p>
            <a:pPr indent="-202840" lvl="0" marL="228600" marR="0" rtl="0" algn="l">
              <a:lnSpc>
                <a:spcPct val="90000"/>
              </a:lnSpc>
              <a:spcBef>
                <a:spcPts val="1001"/>
              </a:spcBef>
              <a:spcAft>
                <a:spcPts val="0"/>
              </a:spcAft>
              <a:buClr>
                <a:srgbClr val="000000"/>
              </a:buClr>
              <a:buSzPts val="2400"/>
              <a:buFont typeface="Arial"/>
              <a:buChar char="•"/>
            </a:pPr>
            <a:r>
              <a:rPr b="0" lang="en-US" sz="2400" strike="noStrike">
                <a:solidFill>
                  <a:srgbClr val="000000"/>
                </a:solidFill>
                <a:latin typeface="Calibri"/>
                <a:ea typeface="Calibri"/>
                <a:cs typeface="Calibri"/>
                <a:sym typeface="Calibri"/>
              </a:rPr>
              <a:t>Extending these definitions to requirements, verification determines whether you have written the requirements right: your requirements have the desirable properties.</a:t>
            </a:r>
            <a:endParaRPr b="0" sz="2400" strike="noStrike">
              <a:solidFill>
                <a:srgbClr val="000000"/>
              </a:solidFill>
              <a:latin typeface="Calibri"/>
              <a:ea typeface="Calibri"/>
              <a:cs typeface="Calibri"/>
              <a:sym typeface="Calibri"/>
            </a:endParaRPr>
          </a:p>
          <a:p>
            <a:pPr indent="-202840" lvl="0" marL="228600" marR="0" rtl="0" algn="l">
              <a:lnSpc>
                <a:spcPct val="90000"/>
              </a:lnSpc>
              <a:spcBef>
                <a:spcPts val="1001"/>
              </a:spcBef>
              <a:spcAft>
                <a:spcPts val="0"/>
              </a:spcAft>
              <a:buClr>
                <a:srgbClr val="000000"/>
              </a:buClr>
              <a:buSzPts val="2400"/>
              <a:buFont typeface="Arial"/>
              <a:buChar char="•"/>
            </a:pPr>
            <a:r>
              <a:rPr b="0" lang="en-US" sz="2400" strike="noStrike">
                <a:solidFill>
                  <a:srgbClr val="000000"/>
                </a:solidFill>
                <a:latin typeface="Calibri"/>
                <a:ea typeface="Calibri"/>
                <a:cs typeface="Calibri"/>
                <a:sym typeface="Calibri"/>
              </a:rPr>
              <a:t>Validation of requirements assesses whether you have written the right requirements: they trace back to business objectives. </a:t>
            </a:r>
            <a:endParaRPr b="0" sz="2400"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5"/>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Requirements Validation</a:t>
            </a:r>
            <a:endParaRPr b="0" sz="4400" strike="noStrike">
              <a:solidFill>
                <a:srgbClr val="000000"/>
              </a:solidFill>
              <a:latin typeface="Calibri"/>
              <a:ea typeface="Calibri"/>
              <a:cs typeface="Calibri"/>
              <a:sym typeface="Calibri"/>
            </a:endParaRPr>
          </a:p>
        </p:txBody>
      </p:sp>
      <p:sp>
        <p:nvSpPr>
          <p:cNvPr id="208" name="Google Shape;208;p15"/>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a:bodyPr>
          <a:lstStyle/>
          <a:p>
            <a:pPr indent="-228240" lvl="0" marL="228600" marR="0" rtl="0" algn="l">
              <a:lnSpc>
                <a:spcPct val="90000"/>
              </a:lnSpc>
              <a:spcBef>
                <a:spcPts val="0"/>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Requirements validation activities attempt to ensure that:</a:t>
            </a:r>
            <a:endParaRPr b="0" sz="2800"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software requirements accurately describe the intended system capabilities and properties that will satisfy the various stakeholders’ needs.</a:t>
            </a:r>
            <a:endParaRPr b="0" i="0" sz="24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software requirements are correctly derived from the business requirements, system requirements, business rules, and other sources.</a:t>
            </a:r>
            <a:endParaRPr b="0" i="0" sz="24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requirements are complete, feasible, and verifiable.</a:t>
            </a:r>
            <a:endParaRPr b="0" i="0" sz="24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All requirements are necessary, and the entire set is sufficient to meet the business objectives.</a:t>
            </a:r>
            <a:endParaRPr b="0" i="0" sz="24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All requirements representations are consistent with each other.</a:t>
            </a:r>
            <a:endParaRPr b="0" i="0" sz="24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requirements provide an adequate basis to proceed with design and construction.</a:t>
            </a:r>
            <a:endParaRPr b="0" i="0" sz="24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6"/>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n-US" sz="4400" strike="noStrike">
                <a:solidFill>
                  <a:srgbClr val="000000"/>
                </a:solidFill>
                <a:latin typeface="Calibri"/>
                <a:ea typeface="Calibri"/>
                <a:cs typeface="Calibri"/>
                <a:sym typeface="Calibri"/>
              </a:rPr>
              <a:t>1. Reviewing requirements</a:t>
            </a:r>
            <a:endParaRPr b="0" sz="4400" strike="noStrike">
              <a:solidFill>
                <a:srgbClr val="000000"/>
              </a:solidFill>
              <a:latin typeface="Calibri"/>
              <a:ea typeface="Calibri"/>
              <a:cs typeface="Calibri"/>
              <a:sym typeface="Calibri"/>
            </a:endParaRPr>
          </a:p>
        </p:txBody>
      </p:sp>
      <p:sp>
        <p:nvSpPr>
          <p:cNvPr id="214" name="Google Shape;214;p16"/>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196490" lvl="0" marL="228600" marR="0" rtl="0" algn="l">
              <a:lnSpc>
                <a:spcPct val="90000"/>
              </a:lnSpc>
              <a:spcBef>
                <a:spcPts val="0"/>
              </a:spcBef>
              <a:spcAft>
                <a:spcPts val="0"/>
              </a:spcAft>
              <a:buClr>
                <a:srgbClr val="000000"/>
              </a:buClr>
              <a:buSzPts val="2300"/>
              <a:buFont typeface="Arial"/>
              <a:buChar char="•"/>
            </a:pPr>
            <a:r>
              <a:rPr b="0" lang="en-US" sz="2300" strike="noStrike">
                <a:solidFill>
                  <a:srgbClr val="000000"/>
                </a:solidFill>
                <a:latin typeface="Calibri"/>
                <a:ea typeface="Calibri"/>
                <a:cs typeface="Calibri"/>
                <a:sym typeface="Calibri"/>
              </a:rPr>
              <a:t>Anytime someone other than the author of a work product examines the product for problems, a </a:t>
            </a:r>
            <a:r>
              <a:rPr b="0" i="1" lang="en-US" sz="2300" strike="noStrike">
                <a:solidFill>
                  <a:srgbClr val="000000"/>
                </a:solidFill>
                <a:latin typeface="Calibri"/>
                <a:ea typeface="Calibri"/>
                <a:cs typeface="Calibri"/>
                <a:sym typeface="Calibri"/>
              </a:rPr>
              <a:t>peer review </a:t>
            </a:r>
            <a:r>
              <a:rPr b="0" lang="en-US" sz="2300" strike="noStrike">
                <a:solidFill>
                  <a:srgbClr val="000000"/>
                </a:solidFill>
                <a:latin typeface="Calibri"/>
                <a:ea typeface="Calibri"/>
                <a:cs typeface="Calibri"/>
                <a:sym typeface="Calibri"/>
              </a:rPr>
              <a:t>is taking place. </a:t>
            </a:r>
            <a:endParaRPr b="0" sz="2300" strike="noStrike">
              <a:solidFill>
                <a:srgbClr val="000000"/>
              </a:solidFill>
              <a:latin typeface="Calibri"/>
              <a:ea typeface="Calibri"/>
              <a:cs typeface="Calibri"/>
              <a:sym typeface="Calibri"/>
            </a:endParaRPr>
          </a:p>
          <a:p>
            <a:pPr indent="-196490" lvl="0" marL="228600" marR="0" rtl="0" algn="l">
              <a:lnSpc>
                <a:spcPct val="90000"/>
              </a:lnSpc>
              <a:spcBef>
                <a:spcPts val="1001"/>
              </a:spcBef>
              <a:spcAft>
                <a:spcPts val="0"/>
              </a:spcAft>
              <a:buClr>
                <a:srgbClr val="000000"/>
              </a:buClr>
              <a:buSzPts val="2300"/>
              <a:buFont typeface="Arial"/>
              <a:buChar char="•"/>
            </a:pPr>
            <a:r>
              <a:rPr b="0" lang="en-US" sz="2300" strike="noStrike">
                <a:solidFill>
                  <a:srgbClr val="000000"/>
                </a:solidFill>
                <a:latin typeface="Calibri"/>
                <a:ea typeface="Calibri"/>
                <a:cs typeface="Calibri"/>
                <a:sym typeface="Calibri"/>
              </a:rPr>
              <a:t>Reviewing requirements is a powerful technique for identifying ambiguous or unverifiable requirements, requirements that aren’t defined clearly enough for design to begin, and other problems. </a:t>
            </a:r>
            <a:endParaRPr b="0" sz="2300" strike="noStrike">
              <a:solidFill>
                <a:srgbClr val="000000"/>
              </a:solidFill>
              <a:latin typeface="Calibri"/>
              <a:ea typeface="Calibri"/>
              <a:cs typeface="Calibri"/>
              <a:sym typeface="Calibri"/>
            </a:endParaRPr>
          </a:p>
          <a:p>
            <a:pPr indent="-196490" lvl="0" marL="228600" marR="0" rtl="0" algn="l">
              <a:lnSpc>
                <a:spcPct val="90000"/>
              </a:lnSpc>
              <a:spcBef>
                <a:spcPts val="1001"/>
              </a:spcBef>
              <a:spcAft>
                <a:spcPts val="0"/>
              </a:spcAft>
              <a:buClr>
                <a:srgbClr val="000000"/>
              </a:buClr>
              <a:buSzPts val="2300"/>
              <a:buFont typeface="Arial"/>
              <a:buChar char="•"/>
            </a:pPr>
            <a:r>
              <a:rPr b="0" lang="en-US" sz="2300" strike="noStrike">
                <a:solidFill>
                  <a:srgbClr val="000000"/>
                </a:solidFill>
                <a:latin typeface="Calibri"/>
                <a:ea typeface="Calibri"/>
                <a:cs typeface="Calibri"/>
                <a:sym typeface="Calibri"/>
              </a:rPr>
              <a:t>Different kinds of peer reviews go by a variety of names. Informal reviews are useful for educating other people about the product and collecting unstructured feedback. </a:t>
            </a:r>
            <a:endParaRPr b="0" sz="2300" strike="noStrike">
              <a:solidFill>
                <a:srgbClr val="000000"/>
              </a:solidFill>
              <a:latin typeface="Calibri"/>
              <a:ea typeface="Calibri"/>
              <a:cs typeface="Calibri"/>
              <a:sym typeface="Calibri"/>
            </a:endParaRPr>
          </a:p>
          <a:p>
            <a:pPr indent="-196490" lvl="0" marL="228600" marR="0" rtl="0" algn="l">
              <a:lnSpc>
                <a:spcPct val="90000"/>
              </a:lnSpc>
              <a:spcBef>
                <a:spcPts val="1001"/>
              </a:spcBef>
              <a:spcAft>
                <a:spcPts val="0"/>
              </a:spcAft>
              <a:buClr>
                <a:srgbClr val="000000"/>
              </a:buClr>
              <a:buSzPts val="2300"/>
              <a:buFont typeface="Arial"/>
              <a:buChar char="•"/>
            </a:pPr>
            <a:r>
              <a:rPr b="0" lang="en-US" sz="2300" strike="noStrike">
                <a:solidFill>
                  <a:srgbClr val="000000"/>
                </a:solidFill>
                <a:latin typeface="Calibri"/>
                <a:ea typeface="Calibri"/>
                <a:cs typeface="Calibri"/>
                <a:sym typeface="Calibri"/>
              </a:rPr>
              <a:t>However, they are not systematic, thorough, or performed in a consistent way. Informal review approaches include:</a:t>
            </a:r>
            <a:endParaRPr b="0" sz="2300" strike="noStrike">
              <a:solidFill>
                <a:srgbClr val="000000"/>
              </a:solidFill>
              <a:latin typeface="Calibri"/>
              <a:ea typeface="Calibri"/>
              <a:cs typeface="Calibri"/>
              <a:sym typeface="Calibri"/>
            </a:endParaRPr>
          </a:p>
          <a:p>
            <a:pPr indent="-196490" lvl="1" marL="685800" marR="0" rtl="0" algn="l">
              <a:lnSpc>
                <a:spcPct val="90000"/>
              </a:lnSpc>
              <a:spcBef>
                <a:spcPts val="499"/>
              </a:spcBef>
              <a:spcAft>
                <a:spcPts val="0"/>
              </a:spcAft>
              <a:buClr>
                <a:srgbClr val="000000"/>
              </a:buClr>
              <a:buSzPts val="1900"/>
              <a:buFont typeface="Arial"/>
              <a:buChar char="•"/>
            </a:pPr>
            <a:r>
              <a:rPr b="0" i="0" lang="en-US" sz="1900" u="none" cap="none" strike="noStrike">
                <a:solidFill>
                  <a:srgbClr val="000000"/>
                </a:solidFill>
                <a:latin typeface="Calibri"/>
                <a:ea typeface="Calibri"/>
                <a:cs typeface="Calibri"/>
                <a:sym typeface="Calibri"/>
              </a:rPr>
              <a:t>A </a:t>
            </a:r>
            <a:r>
              <a:rPr b="0" i="1" lang="en-US" sz="1900" u="none" cap="none" strike="noStrike">
                <a:solidFill>
                  <a:srgbClr val="000000"/>
                </a:solidFill>
                <a:latin typeface="Calibri"/>
                <a:ea typeface="Calibri"/>
                <a:cs typeface="Calibri"/>
                <a:sym typeface="Calibri"/>
              </a:rPr>
              <a:t>peer deskcheck</a:t>
            </a:r>
            <a:r>
              <a:rPr b="0" i="0" lang="en-US" sz="1900" u="none" cap="none" strike="noStrike">
                <a:solidFill>
                  <a:srgbClr val="000000"/>
                </a:solidFill>
                <a:latin typeface="Calibri"/>
                <a:ea typeface="Calibri"/>
                <a:cs typeface="Calibri"/>
                <a:sym typeface="Calibri"/>
              </a:rPr>
              <a:t>, in which you ask one colleague to look over your work product.</a:t>
            </a:r>
            <a:endParaRPr b="0" i="0" sz="1900" u="none" cap="none" strike="noStrike">
              <a:solidFill>
                <a:srgbClr val="000000"/>
              </a:solidFill>
              <a:latin typeface="Calibri"/>
              <a:ea typeface="Calibri"/>
              <a:cs typeface="Calibri"/>
              <a:sym typeface="Calibri"/>
            </a:endParaRPr>
          </a:p>
          <a:p>
            <a:pPr indent="-196490" lvl="1" marL="685800" marR="0" rtl="0" algn="l">
              <a:lnSpc>
                <a:spcPct val="90000"/>
              </a:lnSpc>
              <a:spcBef>
                <a:spcPts val="499"/>
              </a:spcBef>
              <a:spcAft>
                <a:spcPts val="0"/>
              </a:spcAft>
              <a:buClr>
                <a:srgbClr val="000000"/>
              </a:buClr>
              <a:buSzPts val="1900"/>
              <a:buFont typeface="Arial"/>
              <a:buChar char="•"/>
            </a:pPr>
            <a:r>
              <a:rPr b="0" i="0" lang="en-US" sz="1900" u="none" cap="none" strike="noStrike">
                <a:solidFill>
                  <a:srgbClr val="000000"/>
                </a:solidFill>
                <a:latin typeface="Calibri"/>
                <a:ea typeface="Calibri"/>
                <a:cs typeface="Calibri"/>
                <a:sym typeface="Calibri"/>
              </a:rPr>
              <a:t>A </a:t>
            </a:r>
            <a:r>
              <a:rPr b="0" i="1" lang="en-US" sz="1900" u="none" cap="none" strike="noStrike">
                <a:solidFill>
                  <a:srgbClr val="000000"/>
                </a:solidFill>
                <a:latin typeface="Calibri"/>
                <a:ea typeface="Calibri"/>
                <a:cs typeface="Calibri"/>
                <a:sym typeface="Calibri"/>
              </a:rPr>
              <a:t>passaround</a:t>
            </a:r>
            <a:r>
              <a:rPr b="0" i="0" lang="en-US" sz="1900" u="none" cap="none" strike="noStrike">
                <a:solidFill>
                  <a:srgbClr val="000000"/>
                </a:solidFill>
                <a:latin typeface="Calibri"/>
                <a:ea typeface="Calibri"/>
                <a:cs typeface="Calibri"/>
                <a:sym typeface="Calibri"/>
              </a:rPr>
              <a:t>, in which you invite several colleagues to examine a deliverable concurrently.</a:t>
            </a:r>
            <a:endParaRPr b="0" i="0" sz="1900" u="none" cap="none" strike="noStrike">
              <a:solidFill>
                <a:srgbClr val="000000"/>
              </a:solidFill>
              <a:latin typeface="Calibri"/>
              <a:ea typeface="Calibri"/>
              <a:cs typeface="Calibri"/>
              <a:sym typeface="Calibri"/>
            </a:endParaRPr>
          </a:p>
          <a:p>
            <a:pPr indent="-196490" lvl="1" marL="685800" marR="0" rtl="0" algn="l">
              <a:lnSpc>
                <a:spcPct val="90000"/>
              </a:lnSpc>
              <a:spcBef>
                <a:spcPts val="499"/>
              </a:spcBef>
              <a:spcAft>
                <a:spcPts val="0"/>
              </a:spcAft>
              <a:buClr>
                <a:srgbClr val="000000"/>
              </a:buClr>
              <a:buSzPts val="1900"/>
              <a:buFont typeface="Arial"/>
              <a:buChar char="•"/>
            </a:pPr>
            <a:r>
              <a:rPr b="0" i="0" lang="en-US" sz="1900" u="none" cap="none" strike="noStrike">
                <a:solidFill>
                  <a:srgbClr val="000000"/>
                </a:solidFill>
                <a:latin typeface="Calibri"/>
                <a:ea typeface="Calibri"/>
                <a:cs typeface="Calibri"/>
                <a:sym typeface="Calibri"/>
              </a:rPr>
              <a:t>A </a:t>
            </a:r>
            <a:r>
              <a:rPr b="0" i="1" lang="en-US" sz="1900" u="none" cap="none" strike="noStrike">
                <a:solidFill>
                  <a:srgbClr val="000000"/>
                </a:solidFill>
                <a:latin typeface="Calibri"/>
                <a:ea typeface="Calibri"/>
                <a:cs typeface="Calibri"/>
                <a:sym typeface="Calibri"/>
              </a:rPr>
              <a:t>walkthrough</a:t>
            </a:r>
            <a:r>
              <a:rPr b="0" i="0" lang="en-US" sz="1900" u="none" cap="none" strike="noStrike">
                <a:solidFill>
                  <a:srgbClr val="000000"/>
                </a:solidFill>
                <a:latin typeface="Calibri"/>
                <a:ea typeface="Calibri"/>
                <a:cs typeface="Calibri"/>
                <a:sym typeface="Calibri"/>
              </a:rPr>
              <a:t>, during which the author describes a deliverable and solicits comments on it</a:t>
            </a:r>
            <a:endParaRPr b="0" i="0" sz="19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7"/>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n-US" sz="4400" strike="noStrike">
                <a:solidFill>
                  <a:srgbClr val="000000"/>
                </a:solidFill>
                <a:latin typeface="Calibri"/>
                <a:ea typeface="Calibri"/>
                <a:cs typeface="Calibri"/>
                <a:sym typeface="Calibri"/>
              </a:rPr>
              <a:t>2. The inspection process</a:t>
            </a:r>
            <a:br>
              <a:rPr lang="en-US" sz="1800"/>
            </a:br>
            <a:endParaRPr b="0" sz="4400" strike="noStrike">
              <a:solidFill>
                <a:srgbClr val="000000"/>
              </a:solidFill>
              <a:latin typeface="Calibri"/>
              <a:ea typeface="Calibri"/>
              <a:cs typeface="Calibri"/>
              <a:sym typeface="Calibri"/>
            </a:endParaRPr>
          </a:p>
        </p:txBody>
      </p:sp>
      <p:sp>
        <p:nvSpPr>
          <p:cNvPr id="220" name="Google Shape;220;p17"/>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a:bodyPr>
          <a:lstStyle/>
          <a:p>
            <a:pPr indent="-228240" lvl="0" marL="228600" marR="0" rtl="0" algn="l">
              <a:lnSpc>
                <a:spcPct val="90000"/>
              </a:lnSpc>
              <a:spcBef>
                <a:spcPts val="0"/>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Any software work product can be inspected, including requirements, design documents, source code, test documentation, and project plans.</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lang="en-US" sz="2800">
                <a:latin typeface="Calibri"/>
                <a:ea typeface="Calibri"/>
                <a:cs typeface="Calibri"/>
                <a:sym typeface="Calibri"/>
              </a:rPr>
              <a:t>Participants:</a:t>
            </a:r>
            <a:endParaRPr sz="2800">
              <a:latin typeface="Calibri"/>
              <a:ea typeface="Calibri"/>
              <a:cs typeface="Calibri"/>
              <a:sym typeface="Calibri"/>
            </a:endParaRPr>
          </a:p>
          <a:p>
            <a:pPr indent="-406400" lvl="1" marL="914400" marR="0" rtl="0" algn="l">
              <a:lnSpc>
                <a:spcPct val="90000"/>
              </a:lnSpc>
              <a:spcBef>
                <a:spcPts val="1001"/>
              </a:spcBef>
              <a:spcAft>
                <a:spcPts val="0"/>
              </a:spcAft>
              <a:buSzPts val="2800"/>
              <a:buFont typeface="Calibri"/>
              <a:buChar char="○"/>
            </a:pPr>
            <a:r>
              <a:rPr lang="en-US" sz="2800">
                <a:latin typeface="Calibri"/>
                <a:ea typeface="Calibri"/>
                <a:cs typeface="Calibri"/>
                <a:sym typeface="Calibri"/>
              </a:rPr>
              <a:t>Author</a:t>
            </a:r>
            <a:endParaRPr sz="2800">
              <a:latin typeface="Calibri"/>
              <a:ea typeface="Calibri"/>
              <a:cs typeface="Calibri"/>
              <a:sym typeface="Calibri"/>
            </a:endParaRPr>
          </a:p>
          <a:p>
            <a:pPr indent="-406400" lvl="1" marL="914400" marR="0" rtl="0" algn="l">
              <a:lnSpc>
                <a:spcPct val="90000"/>
              </a:lnSpc>
              <a:spcBef>
                <a:spcPts val="1001"/>
              </a:spcBef>
              <a:spcAft>
                <a:spcPts val="0"/>
              </a:spcAft>
              <a:buSzPts val="2800"/>
              <a:buFont typeface="Calibri"/>
              <a:buChar char="○"/>
            </a:pPr>
            <a:r>
              <a:rPr lang="en-US" sz="2800">
                <a:latin typeface="Calibri"/>
                <a:ea typeface="Calibri"/>
                <a:cs typeface="Calibri"/>
                <a:sym typeface="Calibri"/>
              </a:rPr>
              <a:t>Sources of information</a:t>
            </a:r>
            <a:endParaRPr sz="2800">
              <a:latin typeface="Calibri"/>
              <a:ea typeface="Calibri"/>
              <a:cs typeface="Calibri"/>
              <a:sym typeface="Calibri"/>
            </a:endParaRPr>
          </a:p>
          <a:p>
            <a:pPr indent="-406400" lvl="1" marL="914400" marR="0" rtl="0" algn="l">
              <a:lnSpc>
                <a:spcPct val="90000"/>
              </a:lnSpc>
              <a:spcBef>
                <a:spcPts val="1001"/>
              </a:spcBef>
              <a:spcAft>
                <a:spcPts val="0"/>
              </a:spcAft>
              <a:buSzPts val="2800"/>
              <a:buFont typeface="Calibri"/>
              <a:buChar char="○"/>
            </a:pPr>
            <a:r>
              <a:rPr lang="en-US" sz="2800">
                <a:latin typeface="Calibri"/>
                <a:ea typeface="Calibri"/>
                <a:cs typeface="Calibri"/>
                <a:sym typeface="Calibri"/>
              </a:rPr>
              <a:t>People doing work based on item being inspected</a:t>
            </a:r>
            <a:endParaRPr sz="2800">
              <a:latin typeface="Calibri"/>
              <a:ea typeface="Calibri"/>
              <a:cs typeface="Calibri"/>
              <a:sym typeface="Calibri"/>
            </a:endParaRPr>
          </a:p>
          <a:p>
            <a:pPr indent="-406400" lvl="1" marL="914400" marR="0" rtl="0" algn="l">
              <a:lnSpc>
                <a:spcPct val="90000"/>
              </a:lnSpc>
              <a:spcBef>
                <a:spcPts val="1001"/>
              </a:spcBef>
              <a:spcAft>
                <a:spcPts val="0"/>
              </a:spcAft>
              <a:buSzPts val="2800"/>
              <a:buFont typeface="Calibri"/>
              <a:buChar char="○"/>
            </a:pPr>
            <a:r>
              <a:rPr lang="en-US" sz="2800">
                <a:latin typeface="Calibri"/>
                <a:ea typeface="Calibri"/>
                <a:cs typeface="Calibri"/>
                <a:sym typeface="Calibri"/>
              </a:rPr>
              <a:t>People responsible for interfacing systems affected by the item being inspected</a:t>
            </a:r>
            <a:endParaRPr sz="2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8"/>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3. </a:t>
            </a:r>
            <a:r>
              <a:rPr b="1" lang="en-US" sz="4400" strike="noStrike">
                <a:solidFill>
                  <a:srgbClr val="000000"/>
                </a:solidFill>
                <a:latin typeface="Calibri"/>
                <a:ea typeface="Calibri"/>
                <a:cs typeface="Calibri"/>
                <a:sym typeface="Calibri"/>
              </a:rPr>
              <a:t>Checklists</a:t>
            </a:r>
            <a:endParaRPr b="0" sz="4400" strike="noStrike">
              <a:solidFill>
                <a:srgbClr val="000000"/>
              </a:solidFill>
              <a:latin typeface="Calibri"/>
              <a:ea typeface="Calibri"/>
              <a:cs typeface="Calibri"/>
              <a:sym typeface="Calibri"/>
            </a:endParaRPr>
          </a:p>
        </p:txBody>
      </p:sp>
      <p:sp>
        <p:nvSpPr>
          <p:cNvPr id="226" name="Google Shape;226;p18"/>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a:bodyPr>
          <a:lstStyle/>
          <a:p>
            <a:pPr indent="-228240" lvl="0" marL="228600" marR="0" rtl="0" algn="l">
              <a:lnSpc>
                <a:spcPct val="90000"/>
              </a:lnSpc>
              <a:spcBef>
                <a:spcPts val="0"/>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To help reviewers look for typical kinds of errors in the products they review, develop a defect checklist for each type of requirements document your projects create. </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Checklists serve as reminders. </a:t>
            </a:r>
            <a:endParaRPr b="0" sz="2800" strike="noStrike">
              <a:solidFill>
                <a:srgbClr val="000000"/>
              </a:solidFill>
              <a:latin typeface="Calibri"/>
              <a:ea typeface="Calibri"/>
              <a:cs typeface="Calibri"/>
              <a:sym typeface="Calibri"/>
            </a:endParaRPr>
          </a:p>
          <a:p>
            <a:pPr indent="-406400" lvl="1" marL="914400" marR="0" rtl="0" algn="l">
              <a:lnSpc>
                <a:spcPct val="90000"/>
              </a:lnSpc>
              <a:spcBef>
                <a:spcPts val="1001"/>
              </a:spcBef>
              <a:spcAft>
                <a:spcPts val="0"/>
              </a:spcAft>
              <a:buSzPts val="2800"/>
              <a:buFont typeface="Calibri"/>
              <a:buChar char="○"/>
            </a:pPr>
            <a:r>
              <a:rPr lang="en-US" sz="2800">
                <a:latin typeface="Calibri"/>
                <a:ea typeface="Calibri"/>
                <a:cs typeface="Calibri"/>
                <a:sym typeface="Calibri"/>
              </a:rPr>
              <a:t>Completeness</a:t>
            </a:r>
            <a:endParaRPr sz="2800">
              <a:latin typeface="Calibri"/>
              <a:ea typeface="Calibri"/>
              <a:cs typeface="Calibri"/>
              <a:sym typeface="Calibri"/>
            </a:endParaRPr>
          </a:p>
          <a:p>
            <a:pPr indent="-406400" lvl="1" marL="914400" marR="0" rtl="0" algn="l">
              <a:lnSpc>
                <a:spcPct val="90000"/>
              </a:lnSpc>
              <a:spcBef>
                <a:spcPts val="1001"/>
              </a:spcBef>
              <a:spcAft>
                <a:spcPts val="0"/>
              </a:spcAft>
              <a:buSzPts val="2800"/>
              <a:buFont typeface="Calibri"/>
              <a:buChar char="○"/>
            </a:pPr>
            <a:r>
              <a:rPr lang="en-US" sz="2800">
                <a:latin typeface="Calibri"/>
                <a:ea typeface="Calibri"/>
                <a:cs typeface="Calibri"/>
                <a:sym typeface="Calibri"/>
              </a:rPr>
              <a:t>Correctness</a:t>
            </a:r>
            <a:endParaRPr sz="2800">
              <a:latin typeface="Calibri"/>
              <a:ea typeface="Calibri"/>
              <a:cs typeface="Calibri"/>
              <a:sym typeface="Calibri"/>
            </a:endParaRPr>
          </a:p>
          <a:p>
            <a:pPr indent="-406400" lvl="1" marL="914400" marR="0" rtl="0" algn="l">
              <a:lnSpc>
                <a:spcPct val="90000"/>
              </a:lnSpc>
              <a:spcBef>
                <a:spcPts val="1001"/>
              </a:spcBef>
              <a:spcAft>
                <a:spcPts val="0"/>
              </a:spcAft>
              <a:buSzPts val="2800"/>
              <a:buFont typeface="Calibri"/>
              <a:buChar char="○"/>
            </a:pPr>
            <a:r>
              <a:rPr lang="en-US" sz="2800">
                <a:latin typeface="Calibri"/>
                <a:ea typeface="Calibri"/>
                <a:cs typeface="Calibri"/>
                <a:sym typeface="Calibri"/>
              </a:rPr>
              <a:t>Quality attributes</a:t>
            </a:r>
            <a:endParaRPr sz="2800">
              <a:latin typeface="Calibri"/>
              <a:ea typeface="Calibri"/>
              <a:cs typeface="Calibri"/>
              <a:sym typeface="Calibri"/>
            </a:endParaRPr>
          </a:p>
          <a:p>
            <a:pPr indent="-406400" lvl="1" marL="914400" marR="0" rtl="0" algn="l">
              <a:lnSpc>
                <a:spcPct val="90000"/>
              </a:lnSpc>
              <a:spcBef>
                <a:spcPts val="1001"/>
              </a:spcBef>
              <a:spcAft>
                <a:spcPts val="0"/>
              </a:spcAft>
              <a:buSzPts val="2800"/>
              <a:buFont typeface="Calibri"/>
              <a:buChar char="○"/>
            </a:pPr>
            <a:r>
              <a:rPr lang="en-US" sz="2800">
                <a:latin typeface="Calibri"/>
                <a:ea typeface="Calibri"/>
                <a:cs typeface="Calibri"/>
                <a:sym typeface="Calibri"/>
              </a:rPr>
              <a:t>Traceability</a:t>
            </a:r>
            <a:endParaRPr sz="2800">
              <a:latin typeface="Calibri"/>
              <a:ea typeface="Calibri"/>
              <a:cs typeface="Calibri"/>
              <a:sym typeface="Calibri"/>
            </a:endParaRPr>
          </a:p>
          <a:p>
            <a:pPr indent="-406400" lvl="1" marL="914400" marR="0" rtl="0" algn="l">
              <a:lnSpc>
                <a:spcPct val="90000"/>
              </a:lnSpc>
              <a:spcBef>
                <a:spcPts val="1001"/>
              </a:spcBef>
              <a:spcAft>
                <a:spcPts val="0"/>
              </a:spcAft>
              <a:buSzPts val="2800"/>
              <a:buFont typeface="Calibri"/>
              <a:buChar char="○"/>
            </a:pPr>
            <a:r>
              <a:rPr lang="en-US" sz="2800">
                <a:latin typeface="Calibri"/>
                <a:ea typeface="Calibri"/>
                <a:cs typeface="Calibri"/>
                <a:sym typeface="Calibri"/>
              </a:rPr>
              <a:t>Other issues</a:t>
            </a:r>
            <a:endParaRPr sz="28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9"/>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n-US" sz="4400" strike="noStrike">
                <a:solidFill>
                  <a:srgbClr val="000000"/>
                </a:solidFill>
                <a:latin typeface="Calibri"/>
                <a:ea typeface="Calibri"/>
                <a:cs typeface="Calibri"/>
                <a:sym typeface="Calibri"/>
              </a:rPr>
              <a:t>4. Prototyping requirements</a:t>
            </a:r>
            <a:endParaRPr b="0" sz="4400" strike="noStrike">
              <a:solidFill>
                <a:srgbClr val="000000"/>
              </a:solidFill>
              <a:latin typeface="Calibri"/>
              <a:ea typeface="Calibri"/>
              <a:cs typeface="Calibri"/>
              <a:sym typeface="Calibri"/>
            </a:endParaRPr>
          </a:p>
        </p:txBody>
      </p:sp>
      <p:sp>
        <p:nvSpPr>
          <p:cNvPr id="232" name="Google Shape;232;p19"/>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a:bodyPr>
          <a:lstStyle/>
          <a:p>
            <a:pPr indent="-228240" lvl="0" marL="228600" marR="0" rtl="0" algn="l">
              <a:lnSpc>
                <a:spcPct val="90000"/>
              </a:lnSpc>
              <a:spcBef>
                <a:spcPts val="0"/>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It’s hard to visualize how a system will function under specific circumstances just by reading the requirements. </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Prototypes are validation tools that make the requirements </a:t>
            </a:r>
            <a:endParaRPr b="0" sz="2800"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Requirements Prioritization</a:t>
            </a:r>
            <a:endParaRPr b="0" i="0" sz="4400" u="none" cap="none" strike="noStrike">
              <a:solidFill>
                <a:srgbClr val="000000"/>
              </a:solidFill>
              <a:latin typeface="Calibri"/>
              <a:ea typeface="Calibri"/>
              <a:cs typeface="Calibri"/>
              <a:sym typeface="Calibri"/>
            </a:endParaRPr>
          </a:p>
        </p:txBody>
      </p:sp>
      <p:sp>
        <p:nvSpPr>
          <p:cNvPr id="129" name="Google Shape;129;p2"/>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a:bodyPr>
          <a:lstStyle/>
          <a:p>
            <a:pPr indent="-228240" lvl="0" marL="228600" marR="0" rtl="0" algn="l">
              <a:lnSpc>
                <a:spcPct val="90000"/>
              </a:lnSpc>
              <a:spcBef>
                <a:spcPts val="0"/>
              </a:spcBef>
              <a:spcAft>
                <a:spcPts val="0"/>
              </a:spcAft>
              <a:buClr>
                <a:srgbClr val="000000"/>
              </a:buClr>
              <a:buSzPts val="2800"/>
              <a:buFont typeface="Arial"/>
              <a:buChar char="•"/>
            </a:pPr>
            <a:r>
              <a:rPr b="1" i="0" lang="en-US" sz="2800" u="none" cap="none" strike="noStrike">
                <a:solidFill>
                  <a:srgbClr val="000000"/>
                </a:solidFill>
                <a:latin typeface="Calibri"/>
                <a:ea typeface="Calibri"/>
                <a:cs typeface="Calibri"/>
                <a:sym typeface="Calibri"/>
              </a:rPr>
              <a:t>Why prioritize requirements?</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Every project with resource limitations needs to define the relative priorities of the requested product capabilities. </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Prioritization, also called requirements triage helps reveal competing goals, resolve conflicts, plan for staged or incremental deliveries, control scope creep,and make the necessary trade-off decisions. </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If customers don’t distinguish their requirements by importance and urgency, project managers must make these decisions on their own.</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 Not surprisingly, customers might not agree with a project manager’s priorities; therefore, customers must indicate which requirements are needed initially and which can wait</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None/>
            </a:pPr>
            <a:r>
              <a:rPr b="0" i="0" lang="en-US" sz="2800" u="none" cap="none" strike="noStrike">
                <a:solidFill>
                  <a:srgbClr val="000000"/>
                </a:solidFill>
                <a:latin typeface="Calibri"/>
                <a:ea typeface="Calibri"/>
                <a:cs typeface="Calibri"/>
                <a:sym typeface="Calibri"/>
              </a:rPr>
              <a:t> </a:t>
            </a:r>
            <a:endParaRPr b="0" i="0" sz="28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0"/>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5. Tests</a:t>
            </a:r>
            <a:endParaRPr b="0" sz="4400" strike="noStrike">
              <a:solidFill>
                <a:srgbClr val="000000"/>
              </a:solidFill>
              <a:latin typeface="Calibri"/>
              <a:ea typeface="Calibri"/>
              <a:cs typeface="Calibri"/>
              <a:sym typeface="Calibri"/>
            </a:endParaRPr>
          </a:p>
        </p:txBody>
      </p:sp>
      <p:sp>
        <p:nvSpPr>
          <p:cNvPr id="238" name="Google Shape;238;p20"/>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a:bodyPr>
          <a:lstStyle/>
          <a:p>
            <a:pPr indent="-228240" lvl="0" marL="228600" marR="0" rtl="0" algn="l">
              <a:lnSpc>
                <a:spcPct val="90000"/>
              </a:lnSpc>
              <a:spcBef>
                <a:spcPts val="0"/>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Tests that are based on the functional requirements or derived from user requirements help make the expected system behaviors tangible to the project participants. </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The simple act of designing tests will reveal many problems with the requirements long before you can execute those tests on running software.</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 Writing functional tests crystallizes your vision of how the system should behave under certain conditions</a:t>
            </a:r>
            <a:endParaRPr b="0" sz="2800" strike="noStrik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1"/>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Tests for Use case “View a Stored User Order” </a:t>
            </a:r>
            <a:endParaRPr b="0" sz="4400" strike="noStrike">
              <a:solidFill>
                <a:srgbClr val="000000"/>
              </a:solidFill>
              <a:latin typeface="Calibri"/>
              <a:ea typeface="Calibri"/>
              <a:cs typeface="Calibri"/>
              <a:sym typeface="Calibri"/>
            </a:endParaRPr>
          </a:p>
        </p:txBody>
      </p:sp>
      <p:sp>
        <p:nvSpPr>
          <p:cNvPr id="244" name="Google Shape;244;p21"/>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User enters order number to view, the order exists, user had placed the order. Expected result: show order details.</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User enters order number to view, the order doesn’t exist. Expected result: Display message “Sorry, I can’t find that order.”</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User enters o</a:t>
            </a:r>
            <a:r>
              <a:rPr lang="en-US" sz="2800">
                <a:latin typeface="Calibri"/>
                <a:ea typeface="Calibri"/>
                <a:cs typeface="Calibri"/>
                <a:sym typeface="Calibri"/>
              </a:rPr>
              <a:t>rder number to view, </a:t>
            </a:r>
            <a:r>
              <a:rPr lang="en-US" sz="2800">
                <a:latin typeface="Calibri"/>
                <a:ea typeface="Calibri"/>
                <a:cs typeface="Calibri"/>
                <a:sym typeface="Calibri"/>
              </a:rPr>
              <a:t>order exists, user hadn’t placed the order. Expe: “Sorry, that’s not your order”</a:t>
            </a:r>
            <a:endParaRPr b="0" sz="2800"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2"/>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Relationship between Requirements and Tests</a:t>
            </a:r>
            <a:endParaRPr b="0" sz="4400" strike="noStrike">
              <a:solidFill>
                <a:srgbClr val="000000"/>
              </a:solidFill>
              <a:latin typeface="Calibri"/>
              <a:ea typeface="Calibri"/>
              <a:cs typeface="Calibri"/>
              <a:sym typeface="Calibri"/>
            </a:endParaRPr>
          </a:p>
        </p:txBody>
      </p:sp>
      <p:pic>
        <p:nvPicPr>
          <p:cNvPr id="250" name="Google Shape;250;p22"/>
          <p:cNvPicPr preferRelativeResize="0"/>
          <p:nvPr/>
        </p:nvPicPr>
        <p:blipFill rotWithShape="1">
          <a:blip r:embed="rId3">
            <a:alphaModFix/>
          </a:blip>
          <a:srcRect b="0" l="0" r="0" t="0"/>
          <a:stretch/>
        </p:blipFill>
        <p:spPr>
          <a:xfrm>
            <a:off x="2989080" y="1825560"/>
            <a:ext cx="6213600" cy="435096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3"/>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Example to demonstrate the relationship between the Requirements and the Tests</a:t>
            </a:r>
            <a:endParaRPr b="0" sz="4400" strike="noStrike">
              <a:solidFill>
                <a:srgbClr val="000000"/>
              </a:solidFill>
              <a:latin typeface="Calibri"/>
              <a:ea typeface="Calibri"/>
              <a:cs typeface="Calibri"/>
              <a:sym typeface="Calibri"/>
            </a:endParaRPr>
          </a:p>
        </p:txBody>
      </p:sp>
      <p:sp>
        <p:nvSpPr>
          <p:cNvPr id="256" name="Google Shape;256;p23"/>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a:bodyPr>
          <a:lstStyle/>
          <a:p>
            <a:pPr indent="-228240" lvl="0" marL="228600" marR="0" rtl="0" algn="l">
              <a:lnSpc>
                <a:spcPct val="90000"/>
              </a:lnSpc>
              <a:spcBef>
                <a:spcPts val="0"/>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Consider the task of requesting a chemical.</a:t>
            </a:r>
            <a:endParaRPr b="0" sz="2800"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None/>
            </a:pPr>
            <a:r>
              <a:rPr b="1" lang="en-US" sz="2800" strike="noStrike">
                <a:solidFill>
                  <a:srgbClr val="000000"/>
                </a:solidFill>
                <a:latin typeface="Calibri"/>
                <a:ea typeface="Calibri"/>
                <a:cs typeface="Calibri"/>
                <a:sym typeface="Calibri"/>
              </a:rPr>
              <a:t>1. Business requirement </a:t>
            </a:r>
            <a:r>
              <a:rPr b="0" lang="en-US" sz="2800" strike="noStrike">
                <a:solidFill>
                  <a:srgbClr val="000000"/>
                </a:solidFill>
                <a:latin typeface="Calibri"/>
                <a:ea typeface="Calibri"/>
                <a:cs typeface="Calibri"/>
                <a:sym typeface="Calibri"/>
              </a:rPr>
              <a:t>:</a:t>
            </a:r>
            <a:endParaRPr b="0" sz="2800"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1" lang="en-US" sz="2400" u="none" cap="none" strike="noStrike">
                <a:solidFill>
                  <a:srgbClr val="000000"/>
                </a:solidFill>
                <a:latin typeface="Calibri"/>
                <a:ea typeface="Calibri"/>
                <a:cs typeface="Calibri"/>
                <a:sym typeface="Calibri"/>
              </a:rPr>
              <a:t>Reduce chemical purchasing expenses by 25% in the first year.</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None/>
            </a:pPr>
            <a:r>
              <a:rPr b="1" lang="en-US" sz="2800" strike="noStrike">
                <a:solidFill>
                  <a:srgbClr val="000000"/>
                </a:solidFill>
                <a:latin typeface="Calibri"/>
                <a:ea typeface="Calibri"/>
                <a:cs typeface="Calibri"/>
                <a:sym typeface="Calibri"/>
              </a:rPr>
              <a:t>2. Use case:</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1" lang="en-US" sz="2800" strike="noStrike">
                <a:solidFill>
                  <a:srgbClr val="000000"/>
                </a:solidFill>
                <a:latin typeface="Calibri"/>
                <a:ea typeface="Calibri"/>
                <a:cs typeface="Calibri"/>
                <a:sym typeface="Calibri"/>
              </a:rPr>
              <a:t> </a:t>
            </a:r>
            <a:r>
              <a:rPr b="0" lang="en-US" sz="2800" strike="noStrike">
                <a:solidFill>
                  <a:srgbClr val="000000"/>
                </a:solidFill>
                <a:latin typeface="Calibri"/>
                <a:ea typeface="Calibri"/>
                <a:cs typeface="Calibri"/>
                <a:sym typeface="Calibri"/>
              </a:rPr>
              <a:t>A use case that aligns with this business requirement is “Request a Chemical.” This use case includes a path that permits the user to request a chemical container that’s already available in the chemical stockroom. </a:t>
            </a:r>
            <a:endParaRPr b="0" sz="2800"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1" lang="en-US" sz="2400" u="none" cap="none" strike="noStrike">
                <a:solidFill>
                  <a:srgbClr val="000000"/>
                </a:solidFill>
                <a:latin typeface="Calibri"/>
                <a:ea typeface="Calibri"/>
                <a:cs typeface="Calibri"/>
                <a:sym typeface="Calibri"/>
              </a:rPr>
              <a:t>The Requester specifies the desired chemical to request by entering its name or chemical ID number or by importing its structure from a chemical drawing tool. The system either offers the Requester a container of the chemical from the chemical stockroom or lets the Requester order one from a vendor</a:t>
            </a:r>
            <a:endParaRPr b="0" i="0" sz="24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4"/>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Example to demonstrate the relationship between the Requirements and the Tests</a:t>
            </a:r>
            <a:endParaRPr b="0" sz="4400" strike="noStrike">
              <a:solidFill>
                <a:srgbClr val="000000"/>
              </a:solidFill>
              <a:latin typeface="Calibri"/>
              <a:ea typeface="Calibri"/>
              <a:cs typeface="Calibri"/>
              <a:sym typeface="Calibri"/>
            </a:endParaRPr>
          </a:p>
        </p:txBody>
      </p:sp>
      <p:sp>
        <p:nvSpPr>
          <p:cNvPr id="262" name="Google Shape;262;p24"/>
          <p:cNvSpPr txBox="1"/>
          <p:nvPr/>
        </p:nvSpPr>
        <p:spPr>
          <a:xfrm>
            <a:off x="838080" y="1825560"/>
            <a:ext cx="10515240" cy="313236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lang="en-US" sz="2800" strike="noStrike">
                <a:solidFill>
                  <a:srgbClr val="000000"/>
                </a:solidFill>
                <a:latin typeface="Calibri"/>
                <a:ea typeface="Calibri"/>
                <a:cs typeface="Calibri"/>
                <a:sym typeface="Calibri"/>
              </a:rPr>
              <a:t>3. Functional requirement </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Here’s a bit of functionality derived from this use case:</a:t>
            </a:r>
            <a:endParaRPr b="0" sz="2800"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1" lang="en-US" sz="2400" u="none" cap="none" strike="noStrike">
                <a:solidFill>
                  <a:srgbClr val="000000"/>
                </a:solidFill>
                <a:latin typeface="Calibri"/>
                <a:ea typeface="Calibri"/>
                <a:cs typeface="Calibri"/>
                <a:sym typeface="Calibri"/>
              </a:rPr>
              <a:t>1. If the stockroom has containers of the chemical being requested, the system shall display a list of the available containers.</a:t>
            </a:r>
            <a:endParaRPr b="0" i="0" sz="24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1" lang="en-US" sz="2400" u="none" cap="none" strike="noStrike">
                <a:solidFill>
                  <a:srgbClr val="000000"/>
                </a:solidFill>
                <a:latin typeface="Calibri"/>
                <a:ea typeface="Calibri"/>
                <a:cs typeface="Calibri"/>
                <a:sym typeface="Calibri"/>
              </a:rPr>
              <a:t>2. The user shall either select one of the displayed containers or ask to place an order for a new container from a vendor.</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2400" strike="noStrik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5"/>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Example to demonstrate the relationship between the Requirements and the Tests</a:t>
            </a:r>
            <a:endParaRPr b="0" sz="4400" strike="noStrike">
              <a:solidFill>
                <a:srgbClr val="000000"/>
              </a:solidFill>
              <a:latin typeface="Calibri"/>
              <a:ea typeface="Calibri"/>
              <a:cs typeface="Calibri"/>
              <a:sym typeface="Calibri"/>
            </a:endParaRPr>
          </a:p>
        </p:txBody>
      </p:sp>
      <p:pic>
        <p:nvPicPr>
          <p:cNvPr id="268" name="Google Shape;268;p25"/>
          <p:cNvPicPr preferRelativeResize="0"/>
          <p:nvPr/>
        </p:nvPicPr>
        <p:blipFill rotWithShape="1">
          <a:blip r:embed="rId3">
            <a:alphaModFix/>
          </a:blip>
          <a:srcRect b="0" l="0" r="0" t="0"/>
          <a:stretch/>
        </p:blipFill>
        <p:spPr>
          <a:xfrm>
            <a:off x="3755520" y="1825560"/>
            <a:ext cx="4680360" cy="4350960"/>
          </a:xfrm>
          <a:prstGeom prst="rect">
            <a:avLst/>
          </a:prstGeom>
          <a:noFill/>
          <a:ln>
            <a:noFill/>
          </a:ln>
        </p:spPr>
      </p:pic>
      <p:sp>
        <p:nvSpPr>
          <p:cNvPr id="269" name="Google Shape;269;p25"/>
          <p:cNvSpPr/>
          <p:nvPr/>
        </p:nvSpPr>
        <p:spPr>
          <a:xfrm>
            <a:off x="978840" y="2433960"/>
            <a:ext cx="2613960" cy="942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800" strike="noStrike">
                <a:solidFill>
                  <a:srgbClr val="000000"/>
                </a:solidFill>
                <a:latin typeface="Calibri"/>
                <a:ea typeface="Calibri"/>
                <a:cs typeface="Calibri"/>
                <a:sym typeface="Calibri"/>
              </a:rPr>
              <a:t>4. Dialog Map</a:t>
            </a:r>
            <a:endParaRPr b="0" sz="2800" strike="noStrike">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6"/>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Example to demonstrate the relationship between the Requirements and the Tests</a:t>
            </a:r>
            <a:endParaRPr b="0" sz="4400" strike="noStrike">
              <a:solidFill>
                <a:srgbClr val="000000"/>
              </a:solidFill>
              <a:latin typeface="Calibri"/>
              <a:ea typeface="Calibri"/>
              <a:cs typeface="Calibri"/>
              <a:sym typeface="Calibri"/>
            </a:endParaRPr>
          </a:p>
        </p:txBody>
      </p:sp>
      <p:sp>
        <p:nvSpPr>
          <p:cNvPr id="275" name="Google Shape;275;p26"/>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None/>
            </a:pPr>
            <a:r>
              <a:rPr b="1" lang="en-US" sz="2800" strike="noStrike">
                <a:solidFill>
                  <a:srgbClr val="000000"/>
                </a:solidFill>
                <a:latin typeface="Calibri"/>
                <a:ea typeface="Calibri"/>
                <a:cs typeface="Calibri"/>
                <a:sym typeface="Calibri"/>
              </a:rPr>
              <a:t>5. Test</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Because this use case has several possible execution paths, you can envision multiple tests to address the normal flow, alternative flows, and exceptions.</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 The following is just one test, based on the flow that shows the user the available containers in the chemical stockroom.</a:t>
            </a:r>
            <a:endParaRPr b="0" sz="2800" strike="noStrike">
              <a:solidFill>
                <a:srgbClr val="000000"/>
              </a:solidFill>
              <a:latin typeface="Calibri"/>
              <a:ea typeface="Calibri"/>
              <a:cs typeface="Calibri"/>
              <a:sym typeface="Calibri"/>
            </a:endParaRPr>
          </a:p>
          <a:p>
            <a:pPr indent="0" lvl="0" marL="914400" marR="0" rtl="0" algn="l">
              <a:lnSpc>
                <a:spcPct val="90000"/>
              </a:lnSpc>
              <a:spcBef>
                <a:spcPts val="499"/>
              </a:spcBef>
              <a:spcAft>
                <a:spcPts val="0"/>
              </a:spcAft>
              <a:buNone/>
            </a:pPr>
            <a:r>
              <a:rPr i="1" lang="en-US" sz="2400">
                <a:latin typeface="Calibri"/>
                <a:ea typeface="Calibri"/>
                <a:cs typeface="Calibri"/>
                <a:sym typeface="Calibri"/>
              </a:rPr>
              <a:t>At </a:t>
            </a:r>
            <a:r>
              <a:rPr i="1" lang="en-US" sz="2400">
                <a:latin typeface="Calibri"/>
                <a:ea typeface="Calibri"/>
                <a:cs typeface="Calibri"/>
                <a:sym typeface="Calibri"/>
              </a:rPr>
              <a:t>dialog</a:t>
            </a:r>
            <a:r>
              <a:rPr i="1" lang="en-US" sz="2400">
                <a:latin typeface="Calibri"/>
                <a:ea typeface="Calibri"/>
                <a:cs typeface="Calibri"/>
                <a:sym typeface="Calibri"/>
              </a:rPr>
              <a:t> box DB40, enter a valid chemical ID; the chemical stockroom has two containers of this chemical. Dialog box DB50 appears, showing the two containers. Select the second container. DB50 closes and container 2 is added to the bottom of the Current Chemical Request List in dialog box DB70.</a:t>
            </a:r>
            <a:endParaRPr b="0" i="1" sz="24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7"/>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pic>
        <p:nvPicPr>
          <p:cNvPr id="281" name="Google Shape;281;p27"/>
          <p:cNvPicPr preferRelativeResize="0"/>
          <p:nvPr/>
        </p:nvPicPr>
        <p:blipFill rotWithShape="1">
          <a:blip r:embed="rId3">
            <a:alphaModFix/>
          </a:blip>
          <a:srcRect b="0" l="0" r="0" t="0"/>
          <a:stretch/>
        </p:blipFill>
        <p:spPr>
          <a:xfrm>
            <a:off x="3755520" y="1825560"/>
            <a:ext cx="4680360" cy="435096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8"/>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Using Tests to find inconsistent or missing requirements</a:t>
            </a:r>
            <a:endParaRPr b="0" sz="4400" strike="noStrike">
              <a:solidFill>
                <a:srgbClr val="000000"/>
              </a:solidFill>
              <a:latin typeface="Calibri"/>
              <a:ea typeface="Calibri"/>
              <a:cs typeface="Calibri"/>
              <a:sym typeface="Calibri"/>
            </a:endParaRPr>
          </a:p>
        </p:txBody>
      </p:sp>
      <p:sp>
        <p:nvSpPr>
          <p:cNvPr id="287" name="Google Shape;287;p28"/>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a:bodyPr>
          <a:lstStyle/>
          <a:p>
            <a:pPr indent="-228240" lvl="0" marL="228600" marR="0" rtl="0" algn="l">
              <a:lnSpc>
                <a:spcPct val="90000"/>
              </a:lnSpc>
              <a:spcBef>
                <a:spcPts val="0"/>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By tracing the execution path for each test, you can find incorrect or missing requirements, improve the user’s navigation options, and refine the tests. </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Consider two scenarios.</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1" lang="en-US" sz="2800" strike="noStrike">
                <a:solidFill>
                  <a:srgbClr val="000000"/>
                </a:solidFill>
                <a:latin typeface="Calibri"/>
                <a:ea typeface="Calibri"/>
                <a:cs typeface="Calibri"/>
                <a:sym typeface="Calibri"/>
              </a:rPr>
              <a:t>Scenario 1</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Suppose that after “executing” all the tests in this fashion, the dialog map navigation line labeled “order new container” that goes from DB50 to DB60 in the previous figure hasn’t been highlighted. </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There are two possible interpretations:</a:t>
            </a:r>
            <a:endParaRPr b="0" sz="2800"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That navigation is not a permitted system behavior. The BA needs to remove that line from the dialog map. If the SRS contains a requirement that specifies the transition, that requirement must also be removed.</a:t>
            </a:r>
            <a:endParaRPr b="0" i="0" sz="24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navigation is legitimate, but the test that demonstrates the behavior is missing.</a:t>
            </a:r>
            <a:endParaRPr b="0" i="0" sz="24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9"/>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Using Tests to find inconsistent or missing requirements</a:t>
            </a:r>
            <a:endParaRPr b="0" sz="4400" strike="noStrike">
              <a:solidFill>
                <a:srgbClr val="000000"/>
              </a:solidFill>
              <a:latin typeface="Calibri"/>
              <a:ea typeface="Calibri"/>
              <a:cs typeface="Calibri"/>
              <a:sym typeface="Calibri"/>
            </a:endParaRPr>
          </a:p>
        </p:txBody>
      </p:sp>
      <p:sp>
        <p:nvSpPr>
          <p:cNvPr id="293" name="Google Shape;293;p29"/>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a:bodyPr>
          <a:lstStyle/>
          <a:p>
            <a:pPr indent="-221890" lvl="0" marL="228600" marR="0" rtl="0" algn="l">
              <a:lnSpc>
                <a:spcPct val="90000"/>
              </a:lnSpc>
              <a:spcBef>
                <a:spcPts val="0"/>
              </a:spcBef>
              <a:spcAft>
                <a:spcPts val="0"/>
              </a:spcAft>
              <a:buClr>
                <a:srgbClr val="000000"/>
              </a:buClr>
              <a:buSzPts val="2700"/>
              <a:buFont typeface="Arial"/>
              <a:buChar char="•"/>
            </a:pPr>
            <a:r>
              <a:rPr b="1" lang="en-US" sz="2700" strike="noStrike">
                <a:solidFill>
                  <a:srgbClr val="000000"/>
                </a:solidFill>
                <a:latin typeface="Calibri"/>
                <a:ea typeface="Calibri"/>
                <a:cs typeface="Calibri"/>
                <a:sym typeface="Calibri"/>
              </a:rPr>
              <a:t>Scenario 2</a:t>
            </a:r>
            <a:endParaRPr b="0" sz="2700" strike="noStrike">
              <a:solidFill>
                <a:srgbClr val="000000"/>
              </a:solidFill>
              <a:latin typeface="Calibri"/>
              <a:ea typeface="Calibri"/>
              <a:cs typeface="Calibri"/>
              <a:sym typeface="Calibri"/>
            </a:endParaRPr>
          </a:p>
          <a:p>
            <a:pPr indent="-221890" lvl="0" marL="228600" marR="0" rtl="0" algn="l">
              <a:lnSpc>
                <a:spcPct val="90000"/>
              </a:lnSpc>
              <a:spcBef>
                <a:spcPts val="1001"/>
              </a:spcBef>
              <a:spcAft>
                <a:spcPts val="0"/>
              </a:spcAft>
              <a:buClr>
                <a:srgbClr val="000000"/>
              </a:buClr>
              <a:buSzPts val="2700"/>
              <a:buFont typeface="Arial"/>
              <a:buChar char="•"/>
            </a:pPr>
            <a:r>
              <a:rPr b="0" lang="en-US" sz="2700" strike="noStrike">
                <a:solidFill>
                  <a:srgbClr val="000000"/>
                </a:solidFill>
                <a:latin typeface="Calibri"/>
                <a:ea typeface="Calibri"/>
                <a:cs typeface="Calibri"/>
                <a:sym typeface="Calibri"/>
              </a:rPr>
              <a:t>Suppose a tester wrote a test based on his interpretation of the use case that says the user can take some action to move directly from dialog box DB40 to DB70. However, the dialog map in Figure doesn’t contain such a navigation line, so that test can’t be “executed” with the existing requirements set. </a:t>
            </a:r>
            <a:endParaRPr b="0" sz="2700" strike="noStrike">
              <a:solidFill>
                <a:srgbClr val="000000"/>
              </a:solidFill>
              <a:latin typeface="Calibri"/>
              <a:ea typeface="Calibri"/>
              <a:cs typeface="Calibri"/>
              <a:sym typeface="Calibri"/>
            </a:endParaRPr>
          </a:p>
          <a:p>
            <a:pPr indent="-221890" lvl="0" marL="228600" marR="0" rtl="0" algn="l">
              <a:lnSpc>
                <a:spcPct val="90000"/>
              </a:lnSpc>
              <a:spcBef>
                <a:spcPts val="1001"/>
              </a:spcBef>
              <a:spcAft>
                <a:spcPts val="0"/>
              </a:spcAft>
              <a:buClr>
                <a:srgbClr val="000000"/>
              </a:buClr>
              <a:buSzPts val="2700"/>
              <a:buFont typeface="Arial"/>
              <a:buChar char="•"/>
            </a:pPr>
            <a:r>
              <a:rPr b="0" lang="en-US" sz="2700" strike="noStrike">
                <a:solidFill>
                  <a:srgbClr val="000000"/>
                </a:solidFill>
                <a:latin typeface="Calibri"/>
                <a:ea typeface="Calibri"/>
                <a:cs typeface="Calibri"/>
                <a:sym typeface="Calibri"/>
              </a:rPr>
              <a:t>Again, there are two possible interpretations. </a:t>
            </a:r>
            <a:endParaRPr b="0" sz="2700" strike="noStrike">
              <a:solidFill>
                <a:srgbClr val="000000"/>
              </a:solidFill>
              <a:latin typeface="Calibri"/>
              <a:ea typeface="Calibri"/>
              <a:cs typeface="Calibri"/>
              <a:sym typeface="Calibri"/>
            </a:endParaRPr>
          </a:p>
          <a:p>
            <a:pPr indent="-221890" lvl="1" marL="685800" marR="0" rtl="0" algn="l">
              <a:lnSpc>
                <a:spcPct val="90000"/>
              </a:lnSpc>
              <a:spcBef>
                <a:spcPts val="499"/>
              </a:spcBef>
              <a:spcAft>
                <a:spcPts val="0"/>
              </a:spcAft>
              <a:buClr>
                <a:srgbClr val="000000"/>
              </a:buClr>
              <a:buSzPts val="2300"/>
              <a:buFont typeface="Arial"/>
              <a:buChar char="•"/>
            </a:pPr>
            <a:r>
              <a:rPr b="0" i="0" lang="en-US" sz="2300" u="none" cap="none" strike="noStrike">
                <a:solidFill>
                  <a:srgbClr val="000000"/>
                </a:solidFill>
                <a:latin typeface="Calibri"/>
                <a:ea typeface="Calibri"/>
                <a:cs typeface="Calibri"/>
                <a:sym typeface="Calibri"/>
              </a:rPr>
              <a:t>The navigation from DB40 to DB70 is not a permitted system behavior, so the test is wrong.</a:t>
            </a:r>
            <a:endParaRPr b="0" i="0" sz="2300" u="none" cap="none" strike="noStrike">
              <a:solidFill>
                <a:srgbClr val="000000"/>
              </a:solidFill>
              <a:latin typeface="Calibri"/>
              <a:ea typeface="Calibri"/>
              <a:cs typeface="Calibri"/>
              <a:sym typeface="Calibri"/>
            </a:endParaRPr>
          </a:p>
          <a:p>
            <a:pPr indent="-221890" lvl="1" marL="685800" marR="0" rtl="0" algn="l">
              <a:lnSpc>
                <a:spcPct val="90000"/>
              </a:lnSpc>
              <a:spcBef>
                <a:spcPts val="499"/>
              </a:spcBef>
              <a:spcAft>
                <a:spcPts val="0"/>
              </a:spcAft>
              <a:buClr>
                <a:srgbClr val="000000"/>
              </a:buClr>
              <a:buSzPts val="2300"/>
              <a:buFont typeface="Arial"/>
              <a:buChar char="•"/>
            </a:pPr>
            <a:r>
              <a:rPr b="0" i="0" lang="en-US" sz="2300" u="none" cap="none" strike="noStrike">
                <a:solidFill>
                  <a:srgbClr val="000000"/>
                </a:solidFill>
                <a:latin typeface="Calibri"/>
                <a:ea typeface="Calibri"/>
                <a:cs typeface="Calibri"/>
                <a:sym typeface="Calibri"/>
              </a:rPr>
              <a:t>The navigation from DB40 to DB70 is legitimate, but the dialog map and perhaps the SRS are missing the requirement that is exercised by the test.</a:t>
            </a:r>
            <a:endParaRPr b="0" i="0" sz="23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Calibri"/>
                <a:ea typeface="Calibri"/>
                <a:cs typeface="Calibri"/>
                <a:sym typeface="Calibri"/>
              </a:rPr>
              <a:t>Some prioritization pragmatics</a:t>
            </a:r>
            <a:br>
              <a:rPr b="0" i="0" lang="en-US" sz="1800" u="none" cap="none" strike="noStrike"/>
            </a:br>
            <a:endParaRPr b="0" i="0" sz="4400" u="none" cap="none" strike="noStrike">
              <a:solidFill>
                <a:srgbClr val="000000"/>
              </a:solidFill>
              <a:latin typeface="Calibri"/>
              <a:ea typeface="Calibri"/>
              <a:cs typeface="Calibri"/>
              <a:sym typeface="Calibri"/>
            </a:endParaRPr>
          </a:p>
        </p:txBody>
      </p:sp>
      <p:sp>
        <p:nvSpPr>
          <p:cNvPr id="135" name="Google Shape;135;p3"/>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a:bodyPr>
          <a:lstStyle/>
          <a:p>
            <a:pPr indent="-22824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It’s difficult enough to get any one customer to decide which of his requirements are top priority.</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 Achieving consensus among multiple customers with diverse expectations is even harder.</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Things to consider for prioritizing requirements</a:t>
            </a:r>
            <a:endParaRPr b="0" i="0" sz="28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needs of the customers</a:t>
            </a:r>
            <a:endParaRPr b="0" i="0" sz="24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relative importance of requirements to the customers</a:t>
            </a:r>
            <a:endParaRPr b="0" i="0" sz="24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timing at which capabilities need to be delivered</a:t>
            </a:r>
            <a:endParaRPr b="0" i="0" sz="24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Requirements that serve as predecessors for other requirements and other relationships among requirements</a:t>
            </a:r>
            <a:endParaRPr b="0" i="0" sz="24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Which requirements must be implemented as a group</a:t>
            </a:r>
            <a:endParaRPr b="0" i="0" sz="24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cost to satisfy each requirement</a:t>
            </a:r>
            <a:endParaRPr b="0" i="0" sz="24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Calibri"/>
                <a:ea typeface="Calibri"/>
                <a:cs typeface="Calibri"/>
                <a:sym typeface="Calibri"/>
              </a:rPr>
              <a:t>Some prioritization pragmatics</a:t>
            </a:r>
            <a:endParaRPr b="0" i="0" sz="4400" u="none" cap="none" strike="noStrike">
              <a:solidFill>
                <a:srgbClr val="000000"/>
              </a:solidFill>
              <a:latin typeface="Calibri"/>
              <a:ea typeface="Calibri"/>
              <a:cs typeface="Calibri"/>
              <a:sym typeface="Calibri"/>
            </a:endParaRPr>
          </a:p>
        </p:txBody>
      </p:sp>
      <p:sp>
        <p:nvSpPr>
          <p:cNvPr id="141" name="Google Shape;141;p4"/>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lnSpcReduction="10000"/>
          </a:bodyPr>
          <a:lstStyle/>
          <a:p>
            <a:pPr indent="-22824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Customers place a high priority on those functions that provide the greatest business or ­usability benefit. </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However, after a developer points out the cost, difficulty, technical risk, or trade-offs associated with a specific requirement, the customers might conclude that it isn’t as essential as they first thought.</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developer might also decide to implement certain lower-priority functions early on because of their effect on the system’s architecture, laying the foundation to implement future ­functionality efficiently without major restructuring.</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None/>
            </a:pPr>
            <a:r>
              <a:rPr b="0" i="0" lang="en-US" sz="2800" u="none" cap="none" strike="noStrike">
                <a:solidFill>
                  <a:srgbClr val="000000"/>
                </a:solidFill>
                <a:latin typeface="Calibri"/>
                <a:ea typeface="Calibri"/>
                <a:cs typeface="Calibri"/>
                <a:sym typeface="Calibri"/>
              </a:rPr>
              <a:t> </a:t>
            </a:r>
            <a:endParaRPr b="0" i="0" sz="28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Calibri"/>
                <a:ea typeface="Calibri"/>
                <a:cs typeface="Calibri"/>
                <a:sym typeface="Calibri"/>
              </a:rPr>
              <a:t>Some prioritization techniques</a:t>
            </a:r>
            <a:endParaRPr b="0" i="0" sz="4400" u="none" cap="none" strike="noStrike">
              <a:solidFill>
                <a:srgbClr val="000000"/>
              </a:solidFill>
              <a:latin typeface="Calibri"/>
              <a:ea typeface="Calibri"/>
              <a:cs typeface="Calibri"/>
              <a:sym typeface="Calibri"/>
            </a:endParaRPr>
          </a:p>
        </p:txBody>
      </p:sp>
      <p:sp>
        <p:nvSpPr>
          <p:cNvPr id="147" name="Google Shape;147;p5"/>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i="0" lang="en-US" sz="2800" u="none" cap="none" strike="noStrike">
                <a:solidFill>
                  <a:srgbClr val="000000"/>
                </a:solidFill>
                <a:latin typeface="Calibri"/>
                <a:ea typeface="Calibri"/>
                <a:cs typeface="Calibri"/>
                <a:sym typeface="Calibri"/>
              </a:rPr>
              <a:t>1. In or out</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simplest of all prioritization methods is to have a group of stakeholders work down a list of requirements and make a binary decision: is it in, or is it out? </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Keep referring to the project’s ­business objectives to make this judgment, paring the list down to the bare minimum needed for the first release. </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Then, when implementation of that release is under way, you can go back to the previously “out” requirements and go through the process again for the next release.</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i="0" sz="28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6"/>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Calibri"/>
                <a:ea typeface="Calibri"/>
                <a:cs typeface="Calibri"/>
                <a:sym typeface="Calibri"/>
              </a:rPr>
              <a:t>Some prioritization techniques</a:t>
            </a:r>
            <a:endParaRPr b="0" i="0" sz="4400" u="none" cap="none" strike="noStrike">
              <a:solidFill>
                <a:srgbClr val="000000"/>
              </a:solidFill>
              <a:latin typeface="Calibri"/>
              <a:ea typeface="Calibri"/>
              <a:cs typeface="Calibri"/>
              <a:sym typeface="Calibri"/>
            </a:endParaRPr>
          </a:p>
        </p:txBody>
      </p:sp>
      <p:sp>
        <p:nvSpPr>
          <p:cNvPr id="153" name="Google Shape;153;p6"/>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2800" u="none" cap="none" strike="noStrike">
                <a:solidFill>
                  <a:srgbClr val="000000"/>
                </a:solidFill>
                <a:latin typeface="Calibri"/>
                <a:ea typeface="Calibri"/>
                <a:cs typeface="Calibri"/>
                <a:sym typeface="Calibri"/>
              </a:rPr>
              <a:t>2. </a:t>
            </a:r>
            <a:r>
              <a:rPr b="0" i="0" lang="en-US" sz="2800" u="none" cap="none" strike="noStrike">
                <a:solidFill>
                  <a:srgbClr val="000000"/>
                </a:solidFill>
                <a:latin typeface="Calibri"/>
                <a:ea typeface="Calibri"/>
                <a:cs typeface="Calibri"/>
                <a:sym typeface="Calibri"/>
              </a:rPr>
              <a:t>Pairwise comparison and rank ordering</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People sometimes try to assign a unique priority sequence number to each requirement. </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Rank ordering a list of requirements involves making pairwise comparisons between all of them so you can judge which member of each pair has higher priority.</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Calibri"/>
                <a:ea typeface="Calibri"/>
                <a:cs typeface="Calibri"/>
                <a:sym typeface="Calibri"/>
              </a:rPr>
              <a:t>Some prioritization techniques</a:t>
            </a:r>
            <a:endParaRPr b="0" i="0" sz="4400" u="none" cap="none" strike="noStrike">
              <a:solidFill>
                <a:srgbClr val="000000"/>
              </a:solidFill>
              <a:latin typeface="Calibri"/>
              <a:ea typeface="Calibri"/>
              <a:cs typeface="Calibri"/>
              <a:sym typeface="Calibri"/>
            </a:endParaRPr>
          </a:p>
        </p:txBody>
      </p:sp>
      <p:sp>
        <p:nvSpPr>
          <p:cNvPr id="159" name="Google Shape;159;p7"/>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fontScale="77500" lnSpcReduction="10000"/>
          </a:bodyPr>
          <a:lstStyle/>
          <a:p>
            <a:pPr indent="-188235" lvl="0" marL="228600" marR="0" rtl="0" algn="l">
              <a:lnSpc>
                <a:spcPct val="90000"/>
              </a:lnSpc>
              <a:spcBef>
                <a:spcPts val="0"/>
              </a:spcBef>
              <a:spcAft>
                <a:spcPts val="0"/>
              </a:spcAft>
              <a:buClr>
                <a:srgbClr val="000000"/>
              </a:buClr>
              <a:buSzPct val="100000"/>
              <a:buFont typeface="Arial"/>
              <a:buChar char="•"/>
            </a:pPr>
            <a:r>
              <a:rPr b="1" i="0" lang="en-US" sz="2800" u="none" cap="none" strike="noStrike">
                <a:solidFill>
                  <a:srgbClr val="000000"/>
                </a:solidFill>
                <a:latin typeface="Calibri"/>
                <a:ea typeface="Calibri"/>
                <a:cs typeface="Calibri"/>
                <a:sym typeface="Calibri"/>
              </a:rPr>
              <a:t>Three-level scale</a:t>
            </a:r>
            <a:endParaRPr b="0" i="0" sz="2800" u="none" cap="none" strike="noStrike">
              <a:solidFill>
                <a:srgbClr val="000000"/>
              </a:solidFill>
              <a:latin typeface="Calibri"/>
              <a:ea typeface="Calibri"/>
              <a:cs typeface="Calibri"/>
              <a:sym typeface="Calibri"/>
            </a:endParaRPr>
          </a:p>
          <a:p>
            <a:pPr indent="-183313" lvl="0" marL="228600" marR="0" rtl="0" algn="l">
              <a:lnSpc>
                <a:spcPct val="90000"/>
              </a:lnSpc>
              <a:spcBef>
                <a:spcPts val="1001"/>
              </a:spcBef>
              <a:spcAft>
                <a:spcPts val="0"/>
              </a:spcAft>
              <a:buClr>
                <a:srgbClr val="000000"/>
              </a:buClr>
              <a:buSzPct val="100000"/>
              <a:buFont typeface="Arial"/>
              <a:buChar char="•"/>
            </a:pPr>
            <a:r>
              <a:rPr b="0" i="0" lang="en-US" sz="2700" u="none" cap="none" strike="noStrike">
                <a:solidFill>
                  <a:srgbClr val="000000"/>
                </a:solidFill>
                <a:latin typeface="Calibri"/>
                <a:ea typeface="Calibri"/>
                <a:cs typeface="Calibri"/>
                <a:sym typeface="Calibri"/>
              </a:rPr>
              <a:t>A common prioritization approach groups requirements into three categories  high, medium, and low priority.  </a:t>
            </a:r>
            <a:endParaRPr b="0" i="0" sz="2700" u="none" cap="none" strike="noStrike">
              <a:solidFill>
                <a:srgbClr val="000000"/>
              </a:solidFill>
              <a:latin typeface="Calibri"/>
              <a:ea typeface="Calibri"/>
              <a:cs typeface="Calibri"/>
              <a:sym typeface="Calibri"/>
            </a:endParaRPr>
          </a:p>
          <a:p>
            <a:pPr indent="-183313" lvl="0" marL="228600" marR="0" rtl="0" algn="l">
              <a:lnSpc>
                <a:spcPct val="90000"/>
              </a:lnSpc>
              <a:spcBef>
                <a:spcPts val="1001"/>
              </a:spcBef>
              <a:spcAft>
                <a:spcPts val="0"/>
              </a:spcAft>
              <a:buClr>
                <a:srgbClr val="000000"/>
              </a:buClr>
              <a:buSzPct val="100000"/>
              <a:buFont typeface="Arial"/>
              <a:buChar char="•"/>
            </a:pPr>
            <a:r>
              <a:rPr b="0" i="0" lang="en-US" sz="2700" u="none" cap="none" strike="noStrike">
                <a:solidFill>
                  <a:srgbClr val="000000"/>
                </a:solidFill>
                <a:latin typeface="Calibri"/>
                <a:ea typeface="Calibri"/>
                <a:cs typeface="Calibri"/>
                <a:sym typeface="Calibri"/>
              </a:rPr>
              <a:t>To make the scale useful, the stakeholders must agree on what each level means in the scale they use.</a:t>
            </a:r>
            <a:endParaRPr b="0" i="0" sz="2700" u="none" cap="none" strike="noStrike">
              <a:solidFill>
                <a:srgbClr val="000000"/>
              </a:solidFill>
              <a:latin typeface="Calibri"/>
              <a:ea typeface="Calibri"/>
              <a:cs typeface="Calibri"/>
              <a:sym typeface="Calibri"/>
            </a:endParaRPr>
          </a:p>
          <a:p>
            <a:pPr indent="-183313" lvl="0" marL="228600" marR="0" rtl="0" algn="l">
              <a:lnSpc>
                <a:spcPct val="90000"/>
              </a:lnSpc>
              <a:spcBef>
                <a:spcPts val="1001"/>
              </a:spcBef>
              <a:spcAft>
                <a:spcPts val="0"/>
              </a:spcAft>
              <a:buClr>
                <a:srgbClr val="000000"/>
              </a:buClr>
              <a:buSzPct val="100000"/>
              <a:buFont typeface="Arial"/>
              <a:buChar char="•"/>
            </a:pPr>
            <a:r>
              <a:rPr b="0" i="0" lang="en-US" sz="2700" u="none" cap="none" strike="noStrike">
                <a:solidFill>
                  <a:srgbClr val="000000"/>
                </a:solidFill>
                <a:latin typeface="Calibri"/>
                <a:ea typeface="Calibri"/>
                <a:cs typeface="Calibri"/>
                <a:sym typeface="Calibri"/>
              </a:rPr>
              <a:t>One way to assess priority is to consider the two dimensions of importance and urgency.</a:t>
            </a:r>
            <a:endParaRPr b="0" i="0" sz="2700" u="none" cap="none" strike="noStrike">
              <a:solidFill>
                <a:srgbClr val="000000"/>
              </a:solidFill>
              <a:latin typeface="Calibri"/>
              <a:ea typeface="Calibri"/>
              <a:cs typeface="Calibri"/>
              <a:sym typeface="Calibri"/>
            </a:endParaRPr>
          </a:p>
          <a:p>
            <a:pPr indent="-183313" lvl="0" marL="228600" marR="0" rtl="0" algn="l">
              <a:lnSpc>
                <a:spcPct val="90000"/>
              </a:lnSpc>
              <a:spcBef>
                <a:spcPts val="1001"/>
              </a:spcBef>
              <a:spcAft>
                <a:spcPts val="0"/>
              </a:spcAft>
              <a:buClr>
                <a:srgbClr val="000000"/>
              </a:buClr>
              <a:buSzPct val="100000"/>
              <a:buFont typeface="Arial"/>
              <a:buChar char="•"/>
            </a:pPr>
            <a:r>
              <a:rPr b="1" i="0" lang="en-US" sz="2700" u="none" cap="none" strike="noStrike">
                <a:solidFill>
                  <a:srgbClr val="000000"/>
                </a:solidFill>
                <a:latin typeface="Calibri"/>
                <a:ea typeface="Calibri"/>
                <a:cs typeface="Calibri"/>
                <a:sym typeface="Calibri"/>
              </a:rPr>
              <a:t>High-priority requirements </a:t>
            </a:r>
            <a:r>
              <a:rPr b="0" i="0" lang="en-US" sz="2700" u="none" cap="none" strike="noStrike">
                <a:solidFill>
                  <a:srgbClr val="000000"/>
                </a:solidFill>
                <a:latin typeface="Calibri"/>
                <a:ea typeface="Calibri"/>
                <a:cs typeface="Calibri"/>
                <a:sym typeface="Calibri"/>
              </a:rPr>
              <a:t>are both important (customers need the capability) and urgent (customers need it in the next release).</a:t>
            </a:r>
            <a:endParaRPr b="0" i="0" sz="2700" u="none" cap="none" strike="noStrike">
              <a:solidFill>
                <a:srgbClr val="000000"/>
              </a:solidFill>
              <a:latin typeface="Calibri"/>
              <a:ea typeface="Calibri"/>
              <a:cs typeface="Calibri"/>
              <a:sym typeface="Calibri"/>
            </a:endParaRPr>
          </a:p>
          <a:p>
            <a:pPr indent="-183313" lvl="0" marL="228600" marR="0" rtl="0" algn="l">
              <a:lnSpc>
                <a:spcPct val="90000"/>
              </a:lnSpc>
              <a:spcBef>
                <a:spcPts val="1001"/>
              </a:spcBef>
              <a:spcAft>
                <a:spcPts val="0"/>
              </a:spcAft>
              <a:buClr>
                <a:srgbClr val="000000"/>
              </a:buClr>
              <a:buSzPct val="100000"/>
              <a:buFont typeface="Arial"/>
              <a:buChar char="•"/>
            </a:pPr>
            <a:r>
              <a:rPr b="1" i="0" lang="en-US" sz="2700" u="none" cap="none" strike="noStrike">
                <a:solidFill>
                  <a:srgbClr val="000000"/>
                </a:solidFill>
                <a:latin typeface="Calibri"/>
                <a:ea typeface="Calibri"/>
                <a:cs typeface="Calibri"/>
                <a:sym typeface="Calibri"/>
              </a:rPr>
              <a:t>Medium-priority requirements </a:t>
            </a:r>
            <a:r>
              <a:rPr b="0" i="0" lang="en-US" sz="2700" u="none" cap="none" strike="noStrike">
                <a:solidFill>
                  <a:srgbClr val="000000"/>
                </a:solidFill>
                <a:latin typeface="Calibri"/>
                <a:ea typeface="Calibri"/>
                <a:cs typeface="Calibri"/>
                <a:sym typeface="Calibri"/>
              </a:rPr>
              <a:t>are important (customers need the capability) but not urgent (they can wait for a later release).</a:t>
            </a:r>
            <a:endParaRPr b="0" i="0" sz="2700" u="none" cap="none" strike="noStrike">
              <a:solidFill>
                <a:srgbClr val="000000"/>
              </a:solidFill>
              <a:latin typeface="Calibri"/>
              <a:ea typeface="Calibri"/>
              <a:cs typeface="Calibri"/>
              <a:sym typeface="Calibri"/>
            </a:endParaRPr>
          </a:p>
          <a:p>
            <a:pPr indent="-183313" lvl="0" marL="228600" marR="0" rtl="0" algn="l">
              <a:lnSpc>
                <a:spcPct val="90000"/>
              </a:lnSpc>
              <a:spcBef>
                <a:spcPts val="1001"/>
              </a:spcBef>
              <a:spcAft>
                <a:spcPts val="0"/>
              </a:spcAft>
              <a:buClr>
                <a:srgbClr val="000000"/>
              </a:buClr>
              <a:buSzPct val="100000"/>
              <a:buFont typeface="Arial"/>
              <a:buChar char="•"/>
            </a:pPr>
            <a:r>
              <a:rPr b="1" i="0" lang="en-US" sz="2700" u="none" cap="none" strike="noStrike">
                <a:solidFill>
                  <a:srgbClr val="000000"/>
                </a:solidFill>
                <a:latin typeface="Calibri"/>
                <a:ea typeface="Calibri"/>
                <a:cs typeface="Calibri"/>
                <a:sym typeface="Calibri"/>
              </a:rPr>
              <a:t>Low-priority requirements </a:t>
            </a:r>
            <a:r>
              <a:rPr b="0" i="0" lang="en-US" sz="2700" u="none" cap="none" strike="noStrike">
                <a:solidFill>
                  <a:srgbClr val="000000"/>
                </a:solidFill>
                <a:latin typeface="Calibri"/>
                <a:ea typeface="Calibri"/>
                <a:cs typeface="Calibri"/>
                <a:sym typeface="Calibri"/>
              </a:rPr>
              <a:t>are neither important (customers can live without the capability if necessary) nor urgent (customers can wait, perhaps forever).</a:t>
            </a:r>
            <a:endParaRPr b="0" i="0" sz="27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8"/>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pic>
        <p:nvPicPr>
          <p:cNvPr id="165" name="Google Shape;165;p8"/>
          <p:cNvPicPr preferRelativeResize="0"/>
          <p:nvPr/>
        </p:nvPicPr>
        <p:blipFill rotWithShape="1">
          <a:blip r:embed="rId3">
            <a:alphaModFix/>
          </a:blip>
          <a:srcRect b="0" l="0" r="0" t="0"/>
          <a:stretch/>
        </p:blipFill>
        <p:spPr>
          <a:xfrm>
            <a:off x="1845000" y="1825560"/>
            <a:ext cx="8501760" cy="43509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n-US" sz="4400" strike="noStrike">
                <a:solidFill>
                  <a:srgbClr val="000000"/>
                </a:solidFill>
                <a:latin typeface="Calibri"/>
                <a:ea typeface="Calibri"/>
                <a:cs typeface="Calibri"/>
                <a:sym typeface="Calibri"/>
              </a:rPr>
              <a:t>Some prioritization techniques</a:t>
            </a:r>
            <a:endParaRPr b="0" sz="4400" strike="noStrike">
              <a:solidFill>
                <a:srgbClr val="000000"/>
              </a:solidFill>
              <a:latin typeface="Calibri"/>
              <a:ea typeface="Calibri"/>
              <a:cs typeface="Calibri"/>
              <a:sym typeface="Calibri"/>
            </a:endParaRPr>
          </a:p>
        </p:txBody>
      </p:sp>
      <p:sp>
        <p:nvSpPr>
          <p:cNvPr id="171" name="Google Shape;171;p9"/>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fontScale="92500" lnSpcReduction="20000"/>
          </a:bodyPr>
          <a:lstStyle/>
          <a:p>
            <a:pPr indent="-214905" lvl="0" marL="228600" marR="0" rtl="0" algn="l">
              <a:lnSpc>
                <a:spcPct val="90000"/>
              </a:lnSpc>
              <a:spcBef>
                <a:spcPts val="0"/>
              </a:spcBef>
              <a:spcAft>
                <a:spcPts val="0"/>
              </a:spcAft>
              <a:buClr>
                <a:srgbClr val="000000"/>
              </a:buClr>
              <a:buSzPct val="100000"/>
              <a:buFont typeface="Arial"/>
              <a:buChar char="•"/>
            </a:pPr>
            <a:r>
              <a:rPr b="1" lang="en-US" sz="2800" strike="noStrike">
                <a:solidFill>
                  <a:srgbClr val="000000"/>
                </a:solidFill>
                <a:latin typeface="Calibri"/>
                <a:ea typeface="Calibri"/>
                <a:cs typeface="Calibri"/>
                <a:sym typeface="Calibri"/>
              </a:rPr>
              <a:t>MoSCoW</a:t>
            </a:r>
            <a:endParaRPr b="0" sz="2800" strike="noStrike">
              <a:solidFill>
                <a:srgbClr val="000000"/>
              </a:solidFill>
              <a:latin typeface="Calibri"/>
              <a:ea typeface="Calibri"/>
              <a:cs typeface="Calibri"/>
              <a:sym typeface="Calibri"/>
            </a:endParaRPr>
          </a:p>
          <a:p>
            <a:pPr indent="-209031" lvl="0" marL="228600" marR="0" rtl="0" algn="l">
              <a:lnSpc>
                <a:spcPct val="90000"/>
              </a:lnSpc>
              <a:spcBef>
                <a:spcPts val="1001"/>
              </a:spcBef>
              <a:spcAft>
                <a:spcPts val="0"/>
              </a:spcAft>
              <a:buClr>
                <a:srgbClr val="000000"/>
              </a:buClr>
              <a:buSzPct val="100000"/>
              <a:buFont typeface="Arial"/>
              <a:buChar char="•"/>
            </a:pPr>
            <a:r>
              <a:rPr b="0" lang="en-US" sz="2700" strike="noStrike">
                <a:solidFill>
                  <a:srgbClr val="000000"/>
                </a:solidFill>
                <a:latin typeface="Calibri"/>
                <a:ea typeface="Calibri"/>
                <a:cs typeface="Calibri"/>
                <a:sym typeface="Calibri"/>
              </a:rPr>
              <a:t>The four capitalized letters in the MoSCoW prioritization scheme stand for four possible priority</a:t>
            </a:r>
            <a:r>
              <a:rPr lang="en-US" sz="2700">
                <a:latin typeface="Calibri"/>
                <a:ea typeface="Calibri"/>
                <a:cs typeface="Calibri"/>
                <a:sym typeface="Calibri"/>
              </a:rPr>
              <a:t> </a:t>
            </a:r>
            <a:r>
              <a:rPr b="0" lang="en-US" sz="2700" strike="noStrike">
                <a:solidFill>
                  <a:srgbClr val="000000"/>
                </a:solidFill>
                <a:latin typeface="Calibri"/>
                <a:ea typeface="Calibri"/>
                <a:cs typeface="Calibri"/>
                <a:sym typeface="Calibri"/>
              </a:rPr>
              <a:t>classifications for the requirements in a set (IIBA 2009):</a:t>
            </a:r>
            <a:endParaRPr b="0" sz="2700" strike="noStrike">
              <a:solidFill>
                <a:srgbClr val="000000"/>
              </a:solidFill>
              <a:latin typeface="Calibri"/>
              <a:ea typeface="Calibri"/>
              <a:cs typeface="Calibri"/>
              <a:sym typeface="Calibri"/>
            </a:endParaRPr>
          </a:p>
          <a:p>
            <a:pPr indent="-209031" lvl="0" marL="228600" marR="0" rtl="0" algn="l">
              <a:lnSpc>
                <a:spcPct val="90000"/>
              </a:lnSpc>
              <a:spcBef>
                <a:spcPts val="1001"/>
              </a:spcBef>
              <a:spcAft>
                <a:spcPts val="0"/>
              </a:spcAft>
              <a:buClr>
                <a:srgbClr val="000000"/>
              </a:buClr>
              <a:buSzPct val="100000"/>
              <a:buFont typeface="Arial"/>
              <a:buChar char="•"/>
            </a:pPr>
            <a:r>
              <a:rPr b="1" lang="en-US" sz="2700" strike="noStrike">
                <a:solidFill>
                  <a:srgbClr val="000000"/>
                </a:solidFill>
                <a:latin typeface="Calibri"/>
                <a:ea typeface="Calibri"/>
                <a:cs typeface="Calibri"/>
                <a:sym typeface="Calibri"/>
              </a:rPr>
              <a:t>Must: </a:t>
            </a:r>
            <a:r>
              <a:rPr b="0" lang="en-US" sz="2700" strike="noStrike">
                <a:solidFill>
                  <a:srgbClr val="000000"/>
                </a:solidFill>
                <a:latin typeface="Calibri"/>
                <a:ea typeface="Calibri"/>
                <a:cs typeface="Calibri"/>
                <a:sym typeface="Calibri"/>
              </a:rPr>
              <a:t>The requirement must be satisfied for the solution to be considered a success.</a:t>
            </a:r>
            <a:endParaRPr b="0" sz="2700" strike="noStrike">
              <a:solidFill>
                <a:srgbClr val="000000"/>
              </a:solidFill>
              <a:latin typeface="Calibri"/>
              <a:ea typeface="Calibri"/>
              <a:cs typeface="Calibri"/>
              <a:sym typeface="Calibri"/>
            </a:endParaRPr>
          </a:p>
          <a:p>
            <a:pPr indent="-209031" lvl="0" marL="228600" marR="0" rtl="0" algn="l">
              <a:lnSpc>
                <a:spcPct val="90000"/>
              </a:lnSpc>
              <a:spcBef>
                <a:spcPts val="1001"/>
              </a:spcBef>
              <a:spcAft>
                <a:spcPts val="0"/>
              </a:spcAft>
              <a:buClr>
                <a:srgbClr val="000000"/>
              </a:buClr>
              <a:buSzPct val="100000"/>
              <a:buFont typeface="Arial"/>
              <a:buChar char="•"/>
            </a:pPr>
            <a:r>
              <a:rPr b="1" lang="en-US" sz="2700" strike="noStrike">
                <a:solidFill>
                  <a:srgbClr val="000000"/>
                </a:solidFill>
                <a:latin typeface="Calibri"/>
                <a:ea typeface="Calibri"/>
                <a:cs typeface="Calibri"/>
                <a:sym typeface="Calibri"/>
              </a:rPr>
              <a:t>Should: </a:t>
            </a:r>
            <a:r>
              <a:rPr b="0" lang="en-US" sz="2700" strike="noStrike">
                <a:solidFill>
                  <a:srgbClr val="000000"/>
                </a:solidFill>
                <a:latin typeface="Calibri"/>
                <a:ea typeface="Calibri"/>
                <a:cs typeface="Calibri"/>
                <a:sym typeface="Calibri"/>
              </a:rPr>
              <a:t>The requirement is important and should be included in the solution if possible, but it’s not mandatory to success. </a:t>
            </a:r>
            <a:endParaRPr b="0" sz="2700" strike="noStrike">
              <a:solidFill>
                <a:srgbClr val="000000"/>
              </a:solidFill>
              <a:latin typeface="Calibri"/>
              <a:ea typeface="Calibri"/>
              <a:cs typeface="Calibri"/>
              <a:sym typeface="Calibri"/>
            </a:endParaRPr>
          </a:p>
          <a:p>
            <a:pPr indent="-209031" lvl="0" marL="228600" marR="0" rtl="0" algn="l">
              <a:lnSpc>
                <a:spcPct val="90000"/>
              </a:lnSpc>
              <a:spcBef>
                <a:spcPts val="1001"/>
              </a:spcBef>
              <a:spcAft>
                <a:spcPts val="0"/>
              </a:spcAft>
              <a:buClr>
                <a:srgbClr val="000000"/>
              </a:buClr>
              <a:buSzPct val="100000"/>
              <a:buFont typeface="Arial"/>
              <a:buChar char="•"/>
            </a:pPr>
            <a:r>
              <a:rPr b="1" lang="en-US" sz="2700" strike="noStrike">
                <a:solidFill>
                  <a:srgbClr val="000000"/>
                </a:solidFill>
                <a:latin typeface="Calibri"/>
                <a:ea typeface="Calibri"/>
                <a:cs typeface="Calibri"/>
                <a:sym typeface="Calibri"/>
              </a:rPr>
              <a:t>Could: </a:t>
            </a:r>
            <a:r>
              <a:rPr b="0" lang="en-US" sz="2700" strike="noStrike">
                <a:solidFill>
                  <a:srgbClr val="000000"/>
                </a:solidFill>
                <a:latin typeface="Calibri"/>
                <a:ea typeface="Calibri"/>
                <a:cs typeface="Calibri"/>
                <a:sym typeface="Calibri"/>
              </a:rPr>
              <a:t>It’s a desirable capability, but one that could be deferred or eliminated. Implement it only if time and resources permit.</a:t>
            </a:r>
            <a:endParaRPr b="0" sz="2700" strike="noStrike">
              <a:solidFill>
                <a:srgbClr val="000000"/>
              </a:solidFill>
              <a:latin typeface="Calibri"/>
              <a:ea typeface="Calibri"/>
              <a:cs typeface="Calibri"/>
              <a:sym typeface="Calibri"/>
            </a:endParaRPr>
          </a:p>
          <a:p>
            <a:pPr indent="-209031" lvl="0" marL="228600" marR="0" rtl="0" algn="l">
              <a:lnSpc>
                <a:spcPct val="90000"/>
              </a:lnSpc>
              <a:spcBef>
                <a:spcPts val="1001"/>
              </a:spcBef>
              <a:spcAft>
                <a:spcPts val="0"/>
              </a:spcAft>
              <a:buClr>
                <a:srgbClr val="000000"/>
              </a:buClr>
              <a:buSzPct val="100000"/>
              <a:buFont typeface="Arial"/>
              <a:buChar char="•"/>
            </a:pPr>
            <a:r>
              <a:rPr b="1" lang="en-US" sz="2700" strike="noStrike">
                <a:solidFill>
                  <a:srgbClr val="000000"/>
                </a:solidFill>
                <a:latin typeface="Calibri"/>
                <a:ea typeface="Calibri"/>
                <a:cs typeface="Calibri"/>
                <a:sym typeface="Calibri"/>
              </a:rPr>
              <a:t>Won’t: </a:t>
            </a:r>
            <a:r>
              <a:rPr b="0" lang="en-US" sz="2700" strike="noStrike">
                <a:solidFill>
                  <a:srgbClr val="000000"/>
                </a:solidFill>
                <a:latin typeface="Calibri"/>
                <a:ea typeface="Calibri"/>
                <a:cs typeface="Calibri"/>
                <a:sym typeface="Calibri"/>
              </a:rPr>
              <a:t>This indicates a requirement that will not be implemented at this time but could be included in a future release.</a:t>
            </a:r>
            <a:endParaRPr b="0" sz="2700"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None/>
            </a:pPr>
            <a:r>
              <a:rPr b="0" lang="en-US" sz="2800" strike="noStrike">
                <a:solidFill>
                  <a:srgbClr val="000000"/>
                </a:solidFill>
                <a:latin typeface="Calibri"/>
                <a:ea typeface="Calibri"/>
                <a:cs typeface="Calibri"/>
                <a:sym typeface="Calibri"/>
              </a:rPr>
              <a:t> </a:t>
            </a:r>
            <a:endParaRPr b="0" sz="2800"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2020-12-09T07:21:21Z</dcterms:created>
  <dc:creator>Sara Qasim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29</vt:i4>
  </property>
</Properties>
</file>