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12192000"/>
  <p:notesSz cx="7772400" cy="10058400"/>
  <p:embeddedFontLst>
    <p:embeddedFont>
      <p:font typeface="Quattrocento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QuattrocentoSans-regular.fntdata"/><Relationship Id="rId20" Type="http://schemas.openxmlformats.org/officeDocument/2006/relationships/slide" Target="slides/slide14.xml"/><Relationship Id="rId42" Type="http://schemas.openxmlformats.org/officeDocument/2006/relationships/font" Target="fonts/QuattrocentoSans-italic.fntdata"/><Relationship Id="rId41" Type="http://schemas.openxmlformats.org/officeDocument/2006/relationships/font" Target="fonts/QuattrocentoSans-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Quattrocento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e71a697eb6_0_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1e71a697eb6_0_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e71a697eb6_0_1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1e71a697eb6_0_1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5" name="Shape 6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6" name="Shape 66"/>
        <p:cNvGrpSpPr/>
        <p:nvPr/>
      </p:nvGrpSpPr>
      <p:grpSpPr>
        <a:xfrm>
          <a:off x="0" y="0"/>
          <a:ext cx="0" cy="0"/>
          <a:chOff x="0" y="0"/>
          <a:chExt cx="0" cy="0"/>
        </a:xfrm>
      </p:grpSpPr>
      <p:sp>
        <p:nvSpPr>
          <p:cNvPr id="67" name="Google Shape;67;p1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9" name="Shape 69"/>
        <p:cNvGrpSpPr/>
        <p:nvPr/>
      </p:nvGrpSpPr>
      <p:grpSpPr>
        <a:xfrm>
          <a:off x="0" y="0"/>
          <a:ext cx="0" cy="0"/>
          <a:chOff x="0" y="0"/>
          <a:chExt cx="0" cy="0"/>
        </a:xfrm>
      </p:grpSpPr>
      <p:sp>
        <p:nvSpPr>
          <p:cNvPr id="70" name="Google Shape;70;p1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2" name="Shape 72"/>
        <p:cNvGrpSpPr/>
        <p:nvPr/>
      </p:nvGrpSpPr>
      <p:grpSpPr>
        <a:xfrm>
          <a:off x="0" y="0"/>
          <a:ext cx="0" cy="0"/>
          <a:chOff x="0" y="0"/>
          <a:chExt cx="0" cy="0"/>
        </a:xfrm>
      </p:grpSpPr>
      <p:sp>
        <p:nvSpPr>
          <p:cNvPr id="73" name="Google Shape;73;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1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8" name="Shape 78"/>
        <p:cNvGrpSpPr/>
        <p:nvPr/>
      </p:nvGrpSpPr>
      <p:grpSpPr>
        <a:xfrm>
          <a:off x="0" y="0"/>
          <a:ext cx="0" cy="0"/>
          <a:chOff x="0" y="0"/>
          <a:chExt cx="0" cy="0"/>
        </a:xfrm>
      </p:grpSpPr>
      <p:sp>
        <p:nvSpPr>
          <p:cNvPr id="79" name="Google Shape;79;p20"/>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0" name="Shape 80"/>
        <p:cNvGrpSpPr/>
        <p:nvPr/>
      </p:nvGrpSpPr>
      <p:grpSpPr>
        <a:xfrm>
          <a:off x="0" y="0"/>
          <a:ext cx="0" cy="0"/>
          <a:chOff x="0" y="0"/>
          <a:chExt cx="0" cy="0"/>
        </a:xfrm>
      </p:grpSpPr>
      <p:sp>
        <p:nvSpPr>
          <p:cNvPr id="81" name="Google Shape;81;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2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2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5" name="Shape 85"/>
        <p:cNvGrpSpPr/>
        <p:nvPr/>
      </p:nvGrpSpPr>
      <p:grpSpPr>
        <a:xfrm>
          <a:off x="0" y="0"/>
          <a:ext cx="0" cy="0"/>
          <a:chOff x="0" y="0"/>
          <a:chExt cx="0" cy="0"/>
        </a:xfrm>
      </p:grpSpPr>
      <p:sp>
        <p:nvSpPr>
          <p:cNvPr id="86" name="Google Shape;86;p2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2"/>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2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22"/>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0" name="Shape 90"/>
        <p:cNvGrpSpPr/>
        <p:nvPr/>
      </p:nvGrpSpPr>
      <p:grpSpPr>
        <a:xfrm>
          <a:off x="0" y="0"/>
          <a:ext cx="0" cy="0"/>
          <a:chOff x="0" y="0"/>
          <a:chExt cx="0" cy="0"/>
        </a:xfrm>
      </p:grpSpPr>
      <p:sp>
        <p:nvSpPr>
          <p:cNvPr id="91" name="Google Shape;91;p2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2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23"/>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5" name="Shape 95"/>
        <p:cNvGrpSpPr/>
        <p:nvPr/>
      </p:nvGrpSpPr>
      <p:grpSpPr>
        <a:xfrm>
          <a:off x="0" y="0"/>
          <a:ext cx="0" cy="0"/>
          <a:chOff x="0" y="0"/>
          <a:chExt cx="0" cy="0"/>
        </a:xfrm>
      </p:grpSpPr>
      <p:sp>
        <p:nvSpPr>
          <p:cNvPr id="96" name="Google Shape;96;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4"/>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24"/>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9" name="Shape 99"/>
        <p:cNvGrpSpPr/>
        <p:nvPr/>
      </p:nvGrpSpPr>
      <p:grpSpPr>
        <a:xfrm>
          <a:off x="0" y="0"/>
          <a:ext cx="0" cy="0"/>
          <a:chOff x="0" y="0"/>
          <a:chExt cx="0" cy="0"/>
        </a:xfrm>
      </p:grpSpPr>
      <p:sp>
        <p:nvSpPr>
          <p:cNvPr id="100" name="Google Shape;100;p2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2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25"/>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5" name="Shape 105"/>
        <p:cNvGrpSpPr/>
        <p:nvPr/>
      </p:nvGrpSpPr>
      <p:grpSpPr>
        <a:xfrm>
          <a:off x="0" y="0"/>
          <a:ext cx="0" cy="0"/>
          <a:chOff x="0" y="0"/>
          <a:chExt cx="0" cy="0"/>
        </a:xfrm>
      </p:grpSpPr>
      <p:sp>
        <p:nvSpPr>
          <p:cNvPr id="106" name="Google Shape;106;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6"/>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6"/>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6"/>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6"/>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6"/>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6"/>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6" name="Shape 116"/>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7" name="Shape 117"/>
        <p:cNvGrpSpPr/>
        <p:nvPr/>
      </p:nvGrpSpPr>
      <p:grpSpPr>
        <a:xfrm>
          <a:off x="0" y="0"/>
          <a:ext cx="0" cy="0"/>
          <a:chOff x="0" y="0"/>
          <a:chExt cx="0" cy="0"/>
        </a:xfrm>
      </p:grpSpPr>
      <p:sp>
        <p:nvSpPr>
          <p:cNvPr id="118" name="Google Shape;118;p2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9"/>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0" name="Shape 120"/>
        <p:cNvGrpSpPr/>
        <p:nvPr/>
      </p:nvGrpSpPr>
      <p:grpSpPr>
        <a:xfrm>
          <a:off x="0" y="0"/>
          <a:ext cx="0" cy="0"/>
          <a:chOff x="0" y="0"/>
          <a:chExt cx="0" cy="0"/>
        </a:xfrm>
      </p:grpSpPr>
      <p:sp>
        <p:nvSpPr>
          <p:cNvPr id="121" name="Google Shape;121;p3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0"/>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3" name="Shape 123"/>
        <p:cNvGrpSpPr/>
        <p:nvPr/>
      </p:nvGrpSpPr>
      <p:grpSpPr>
        <a:xfrm>
          <a:off x="0" y="0"/>
          <a:ext cx="0" cy="0"/>
          <a:chOff x="0" y="0"/>
          <a:chExt cx="0" cy="0"/>
        </a:xfrm>
      </p:grpSpPr>
      <p:sp>
        <p:nvSpPr>
          <p:cNvPr id="124" name="Google Shape;124;p3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1"/>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6" name="Google Shape;126;p3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7" name="Shape 127"/>
        <p:cNvGrpSpPr/>
        <p:nvPr/>
      </p:nvGrpSpPr>
      <p:grpSpPr>
        <a:xfrm>
          <a:off x="0" y="0"/>
          <a:ext cx="0" cy="0"/>
          <a:chOff x="0" y="0"/>
          <a:chExt cx="0" cy="0"/>
        </a:xfrm>
      </p:grpSpPr>
      <p:sp>
        <p:nvSpPr>
          <p:cNvPr id="128" name="Google Shape;128;p3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9" name="Shape 129"/>
        <p:cNvGrpSpPr/>
        <p:nvPr/>
      </p:nvGrpSpPr>
      <p:grpSpPr>
        <a:xfrm>
          <a:off x="0" y="0"/>
          <a:ext cx="0" cy="0"/>
          <a:chOff x="0" y="0"/>
          <a:chExt cx="0" cy="0"/>
        </a:xfrm>
      </p:grpSpPr>
      <p:sp>
        <p:nvSpPr>
          <p:cNvPr id="130" name="Google Shape;130;p33"/>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1" name="Shape 131"/>
        <p:cNvGrpSpPr/>
        <p:nvPr/>
      </p:nvGrpSpPr>
      <p:grpSpPr>
        <a:xfrm>
          <a:off x="0" y="0"/>
          <a:ext cx="0" cy="0"/>
          <a:chOff x="0" y="0"/>
          <a:chExt cx="0" cy="0"/>
        </a:xfrm>
      </p:grpSpPr>
      <p:sp>
        <p:nvSpPr>
          <p:cNvPr id="132" name="Google Shape;132;p3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4" name="Google Shape;134;p34"/>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5" name="Google Shape;135;p34"/>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6" name="Shape 136"/>
        <p:cNvGrpSpPr/>
        <p:nvPr/>
      </p:nvGrpSpPr>
      <p:grpSpPr>
        <a:xfrm>
          <a:off x="0" y="0"/>
          <a:ext cx="0" cy="0"/>
          <a:chOff x="0" y="0"/>
          <a:chExt cx="0" cy="0"/>
        </a:xfrm>
      </p:grpSpPr>
      <p:sp>
        <p:nvSpPr>
          <p:cNvPr id="137" name="Google Shape;137;p3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3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0" name="Google Shape;140;p35"/>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1" name="Shape 141"/>
        <p:cNvGrpSpPr/>
        <p:nvPr/>
      </p:nvGrpSpPr>
      <p:grpSpPr>
        <a:xfrm>
          <a:off x="0" y="0"/>
          <a:ext cx="0" cy="0"/>
          <a:chOff x="0" y="0"/>
          <a:chExt cx="0" cy="0"/>
        </a:xfrm>
      </p:grpSpPr>
      <p:sp>
        <p:nvSpPr>
          <p:cNvPr id="142" name="Google Shape;142;p3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4" name="Google Shape;144;p36"/>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5" name="Google Shape;145;p36"/>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6" name="Shape 146"/>
        <p:cNvGrpSpPr/>
        <p:nvPr/>
      </p:nvGrpSpPr>
      <p:grpSpPr>
        <a:xfrm>
          <a:off x="0" y="0"/>
          <a:ext cx="0" cy="0"/>
          <a:chOff x="0" y="0"/>
          <a:chExt cx="0" cy="0"/>
        </a:xfrm>
      </p:grpSpPr>
      <p:sp>
        <p:nvSpPr>
          <p:cNvPr id="147" name="Google Shape;147;p3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7"/>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37"/>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0" name="Shape 150"/>
        <p:cNvGrpSpPr/>
        <p:nvPr/>
      </p:nvGrpSpPr>
      <p:grpSpPr>
        <a:xfrm>
          <a:off x="0" y="0"/>
          <a:ext cx="0" cy="0"/>
          <a:chOff x="0" y="0"/>
          <a:chExt cx="0" cy="0"/>
        </a:xfrm>
      </p:grpSpPr>
      <p:sp>
        <p:nvSpPr>
          <p:cNvPr id="151" name="Google Shape;151;p3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3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4" name="Google Shape;154;p3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38"/>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6" name="Shape 156"/>
        <p:cNvGrpSpPr/>
        <p:nvPr/>
      </p:nvGrpSpPr>
      <p:grpSpPr>
        <a:xfrm>
          <a:off x="0" y="0"/>
          <a:ext cx="0" cy="0"/>
          <a:chOff x="0" y="0"/>
          <a:chExt cx="0" cy="0"/>
        </a:xfrm>
      </p:grpSpPr>
      <p:sp>
        <p:nvSpPr>
          <p:cNvPr id="157" name="Google Shape;157;p3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9"/>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39"/>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0" name="Google Shape;160;p39"/>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39"/>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39"/>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39"/>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4.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1.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523880" y="1122480"/>
            <a:ext cx="9143640" cy="23871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0" name="Google Shape;10;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1" name="Google Shape;61;p14"/>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2" name="Google Shape;62;p14"/>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3" name="Google Shape;63;p14"/>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14"/>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5" name="Google Shape;115;p27"/>
          <p:cNvSpPr txBox="1"/>
          <p:nvPr>
            <p:ph idx="1" type="body"/>
          </p:nvPr>
        </p:nvSpPr>
        <p:spPr>
          <a:xfrm>
            <a:off x="609480" y="1604520"/>
            <a:ext cx="10972080" cy="39769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0"/>
          <p:cNvSpPr txBox="1"/>
          <p:nvPr/>
        </p:nvSpPr>
        <p:spPr>
          <a:xfrm>
            <a:off x="1523880" y="1122480"/>
            <a:ext cx="9143640" cy="238716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None/>
            </a:pPr>
            <a:r>
              <a:rPr b="0" i="0" lang="en-US" sz="6000" u="none" cap="none" strike="noStrike">
                <a:solidFill>
                  <a:srgbClr val="000000"/>
                </a:solidFill>
                <a:latin typeface="Calibri"/>
                <a:ea typeface="Calibri"/>
                <a:cs typeface="Calibri"/>
                <a:sym typeface="Calibri"/>
              </a:rPr>
              <a:t>Software Requirements Engineering</a:t>
            </a:r>
            <a:endParaRPr b="0" i="0" sz="6000" u="none" cap="none" strike="noStrike">
              <a:solidFill>
                <a:srgbClr val="000000"/>
              </a:solidFill>
              <a:latin typeface="Calibri"/>
              <a:ea typeface="Calibri"/>
              <a:cs typeface="Calibri"/>
              <a:sym typeface="Calibri"/>
            </a:endParaRPr>
          </a:p>
        </p:txBody>
      </p:sp>
      <p:sp>
        <p:nvSpPr>
          <p:cNvPr id="169" name="Google Shape;169;p40"/>
          <p:cNvSpPr txBox="1"/>
          <p:nvPr/>
        </p:nvSpPr>
        <p:spPr>
          <a:xfrm>
            <a:off x="1523880" y="3602160"/>
            <a:ext cx="9143640" cy="165528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None/>
            </a:pPr>
            <a:r>
              <a:t/>
            </a:r>
            <a:endParaRPr b="0" i="0" sz="3200" u="none" cap="none" strike="noStrike">
              <a:latin typeface="Arial"/>
              <a:ea typeface="Arial"/>
              <a:cs typeface="Arial"/>
              <a:sym typeface="Arial"/>
            </a:endParaRPr>
          </a:p>
          <a:p>
            <a:pPr indent="0" lvl="0" marL="0" marR="0" rtl="0" algn="r">
              <a:lnSpc>
                <a:spcPct val="90000"/>
              </a:lnSpc>
              <a:spcBef>
                <a:spcPts val="1001"/>
              </a:spcBef>
              <a:spcAft>
                <a:spcPts val="0"/>
              </a:spcAft>
              <a:buNone/>
            </a:pPr>
            <a:r>
              <a:rPr b="0" i="0" lang="en-US" sz="2400" u="none" cap="none" strike="noStrike">
                <a:solidFill>
                  <a:srgbClr val="000000"/>
                </a:solidFill>
                <a:latin typeface="Calibri"/>
                <a:ea typeface="Calibri"/>
                <a:cs typeface="Calibri"/>
                <a:sym typeface="Calibri"/>
              </a:rPr>
              <a:t>Engr. Sara Rehmat</a:t>
            </a:r>
            <a:endParaRPr b="0" i="0" sz="24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9"/>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4400" strike="noStrike">
                <a:solidFill>
                  <a:srgbClr val="000000"/>
                </a:solidFill>
                <a:latin typeface="Calibri"/>
                <a:ea typeface="Calibri"/>
                <a:cs typeface="Calibri"/>
                <a:sym typeface="Calibri"/>
              </a:rPr>
              <a:t>Vision and scope document </a:t>
            </a:r>
            <a:endParaRPr b="0" sz="4400" strike="noStrike">
              <a:solidFill>
                <a:srgbClr val="000000"/>
              </a:solidFill>
              <a:latin typeface="Calibri"/>
              <a:ea typeface="Calibri"/>
              <a:cs typeface="Calibri"/>
              <a:sym typeface="Calibri"/>
            </a:endParaRPr>
          </a:p>
        </p:txBody>
      </p:sp>
      <p:sp>
        <p:nvSpPr>
          <p:cNvPr id="224" name="Google Shape;224;p49"/>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The </a:t>
            </a:r>
            <a:r>
              <a:rPr b="0" i="1" lang="en-US" sz="2800" strike="noStrike">
                <a:solidFill>
                  <a:srgbClr val="000000"/>
                </a:solidFill>
                <a:latin typeface="Calibri"/>
                <a:ea typeface="Calibri"/>
                <a:cs typeface="Calibri"/>
                <a:sym typeface="Calibri"/>
              </a:rPr>
              <a:t>vision and scope document </a:t>
            </a:r>
            <a:r>
              <a:rPr b="0" lang="en-US" sz="2800" strike="noStrike">
                <a:solidFill>
                  <a:srgbClr val="000000"/>
                </a:solidFill>
                <a:latin typeface="Calibri"/>
                <a:ea typeface="Calibri"/>
                <a:cs typeface="Calibri"/>
                <a:sym typeface="Calibri"/>
              </a:rPr>
              <a:t>collects the business requirements into a single deliverable that sets the stage for the subsequent development work. </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Similar documents: a project  charter or a business case document.</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Organizations that build commercial software often create a market (or marketing) requirements document (MRD). </a:t>
            </a:r>
            <a:endParaRPr b="0" sz="2800" strike="noStrike">
              <a:solidFill>
                <a:srgbClr val="000000"/>
              </a:solidFill>
              <a:latin typeface="Calibri"/>
              <a:ea typeface="Calibri"/>
              <a:cs typeface="Calibri"/>
              <a:sym typeface="Calibri"/>
            </a:endParaRPr>
          </a:p>
          <a:p>
            <a:pPr indent="0" lvl="0" marL="457200" marR="0" rtl="0" algn="l">
              <a:lnSpc>
                <a:spcPct val="90000"/>
              </a:lnSpc>
              <a:spcBef>
                <a:spcPts val="1001"/>
              </a:spcBef>
              <a:spcAft>
                <a:spcPts val="0"/>
              </a:spcAft>
              <a:buNone/>
            </a:pPr>
            <a:r>
              <a:t/>
            </a:r>
            <a:endParaRPr b="0" sz="2800"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50"/>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Vision and Scope document</a:t>
            </a:r>
            <a:endParaRPr b="0" sz="4400" strike="noStrike">
              <a:solidFill>
                <a:srgbClr val="000000"/>
              </a:solidFill>
              <a:latin typeface="Calibri"/>
              <a:ea typeface="Calibri"/>
              <a:cs typeface="Calibri"/>
              <a:sym typeface="Calibri"/>
            </a:endParaRPr>
          </a:p>
        </p:txBody>
      </p:sp>
      <p:sp>
        <p:nvSpPr>
          <p:cNvPr id="230" name="Google Shape;230;p50"/>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The vision and scope document only defines the scope at a high level; the scope details are represented by each release baseline that the team defines </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Major new projects should have both a complete vision and scope document and an SRS. </a:t>
            </a:r>
            <a:endParaRPr b="0" sz="2800" strike="noStrike">
              <a:solidFill>
                <a:srgbClr val="000000"/>
              </a:solidFill>
              <a:latin typeface="Calibri"/>
              <a:ea typeface="Calibri"/>
              <a:cs typeface="Calibri"/>
              <a:sym typeface="Calibri"/>
            </a:endParaRPr>
          </a:p>
          <a:p>
            <a:pPr indent="0" lvl="0" marL="457200" marR="0" rtl="0" algn="l">
              <a:lnSpc>
                <a:spcPct val="90000"/>
              </a:lnSpc>
              <a:spcBef>
                <a:spcPts val="1001"/>
              </a:spcBef>
              <a:spcAft>
                <a:spcPts val="0"/>
              </a:spcAft>
              <a:buNone/>
            </a:pPr>
            <a:r>
              <a:t/>
            </a:r>
            <a:endParaRPr b="0" sz="2800"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51"/>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Template of Vision and Scope document</a:t>
            </a:r>
            <a:endParaRPr b="0" sz="4400" strike="noStrike">
              <a:solidFill>
                <a:srgbClr val="000000"/>
              </a:solidFill>
              <a:latin typeface="Calibri"/>
              <a:ea typeface="Calibri"/>
              <a:cs typeface="Calibri"/>
              <a:sym typeface="Calibri"/>
            </a:endParaRPr>
          </a:p>
        </p:txBody>
      </p:sp>
      <p:pic>
        <p:nvPicPr>
          <p:cNvPr id="236" name="Google Shape;236;p51"/>
          <p:cNvPicPr preferRelativeResize="0"/>
          <p:nvPr/>
        </p:nvPicPr>
        <p:blipFill rotWithShape="1">
          <a:blip r:embed="rId3">
            <a:alphaModFix/>
          </a:blip>
          <a:srcRect b="0" l="0" r="0" t="0"/>
          <a:stretch/>
        </p:blipFill>
        <p:spPr>
          <a:xfrm>
            <a:off x="3913920" y="1825560"/>
            <a:ext cx="4363920" cy="43509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52"/>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4400" strike="noStrike">
                <a:solidFill>
                  <a:srgbClr val="000000"/>
                </a:solidFill>
                <a:latin typeface="Calibri"/>
                <a:ea typeface="Calibri"/>
                <a:cs typeface="Calibri"/>
                <a:sym typeface="Calibri"/>
              </a:rPr>
              <a:t>1. Business requirements</a:t>
            </a:r>
            <a:endParaRPr b="0" sz="4400" strike="noStrike">
              <a:solidFill>
                <a:srgbClr val="000000"/>
              </a:solidFill>
              <a:latin typeface="Calibri"/>
              <a:ea typeface="Calibri"/>
              <a:cs typeface="Calibri"/>
              <a:sym typeface="Calibri"/>
            </a:endParaRPr>
          </a:p>
        </p:txBody>
      </p:sp>
      <p:sp>
        <p:nvSpPr>
          <p:cNvPr id="242" name="Google Shape;242;p52"/>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fontScale="92500" lnSpcReduction="20000"/>
          </a:bodyPr>
          <a:lstStyle/>
          <a:p>
            <a:pPr indent="-214905" lvl="0" marL="228600" marR="0" rtl="0" algn="l">
              <a:lnSpc>
                <a:spcPct val="90000"/>
              </a:lnSpc>
              <a:spcBef>
                <a:spcPts val="0"/>
              </a:spcBef>
              <a:spcAft>
                <a:spcPts val="0"/>
              </a:spcAft>
              <a:buClr>
                <a:srgbClr val="000000"/>
              </a:buClr>
              <a:buSzPct val="100000"/>
              <a:buFont typeface="Arial"/>
              <a:buChar char="•"/>
            </a:pPr>
            <a:r>
              <a:rPr b="1" lang="en-US" sz="2800" strike="noStrike">
                <a:solidFill>
                  <a:srgbClr val="000000"/>
                </a:solidFill>
                <a:latin typeface="Calibri"/>
                <a:ea typeface="Calibri"/>
                <a:cs typeface="Calibri"/>
                <a:sym typeface="Calibri"/>
              </a:rPr>
              <a:t>1.1 Background</a:t>
            </a:r>
            <a:endParaRPr b="0" sz="2800" strike="noStrike">
              <a:solidFill>
                <a:srgbClr val="000000"/>
              </a:solidFill>
              <a:latin typeface="Calibri"/>
              <a:ea typeface="Calibri"/>
              <a:cs typeface="Calibri"/>
              <a:sym typeface="Calibri"/>
            </a:endParaRPr>
          </a:p>
          <a:p>
            <a:pPr indent="-214905" lvl="0" marL="228600" marR="0" rtl="0" algn="l">
              <a:lnSpc>
                <a:spcPct val="90000"/>
              </a:lnSpc>
              <a:spcBef>
                <a:spcPts val="1001"/>
              </a:spcBef>
              <a:spcAft>
                <a:spcPts val="0"/>
              </a:spcAft>
              <a:buClr>
                <a:srgbClr val="000000"/>
              </a:buClr>
              <a:buSzPct val="100000"/>
              <a:buFont typeface="Arial"/>
              <a:buChar char="•"/>
            </a:pPr>
            <a:r>
              <a:rPr b="0" lang="en-US" sz="2800" strike="noStrike">
                <a:solidFill>
                  <a:srgbClr val="000000"/>
                </a:solidFill>
                <a:latin typeface="Calibri"/>
                <a:ea typeface="Calibri"/>
                <a:cs typeface="Calibri"/>
                <a:sym typeface="Calibri"/>
              </a:rPr>
              <a:t>Summarize the rationale and context for the new product or for changes to be made to an existing one. </a:t>
            </a:r>
            <a:endParaRPr b="0" sz="2800" strike="noStrike">
              <a:solidFill>
                <a:srgbClr val="000000"/>
              </a:solidFill>
              <a:latin typeface="Calibri"/>
              <a:ea typeface="Calibri"/>
              <a:cs typeface="Calibri"/>
              <a:sym typeface="Calibri"/>
            </a:endParaRPr>
          </a:p>
          <a:p>
            <a:pPr indent="-214905" lvl="0" marL="228600" marR="0" rtl="0" algn="l">
              <a:lnSpc>
                <a:spcPct val="90000"/>
              </a:lnSpc>
              <a:spcBef>
                <a:spcPts val="1001"/>
              </a:spcBef>
              <a:spcAft>
                <a:spcPts val="0"/>
              </a:spcAft>
              <a:buClr>
                <a:srgbClr val="000000"/>
              </a:buClr>
              <a:buSzPct val="100000"/>
              <a:buFont typeface="Arial"/>
              <a:buChar char="•"/>
            </a:pPr>
            <a:r>
              <a:rPr b="1" lang="en-US" sz="2800" strike="noStrike">
                <a:solidFill>
                  <a:srgbClr val="000000"/>
                </a:solidFill>
                <a:latin typeface="Calibri"/>
                <a:ea typeface="Calibri"/>
                <a:cs typeface="Calibri"/>
                <a:sym typeface="Calibri"/>
              </a:rPr>
              <a:t>1.2 Business Opportunity</a:t>
            </a:r>
            <a:endParaRPr b="0" sz="2800" strike="noStrike">
              <a:solidFill>
                <a:srgbClr val="000000"/>
              </a:solidFill>
              <a:latin typeface="Calibri"/>
              <a:ea typeface="Calibri"/>
              <a:cs typeface="Calibri"/>
              <a:sym typeface="Calibri"/>
            </a:endParaRPr>
          </a:p>
          <a:p>
            <a:pPr indent="-214905" lvl="0" marL="228600" marR="0" rtl="0" algn="l">
              <a:lnSpc>
                <a:spcPct val="90000"/>
              </a:lnSpc>
              <a:spcBef>
                <a:spcPts val="1001"/>
              </a:spcBef>
              <a:spcAft>
                <a:spcPts val="0"/>
              </a:spcAft>
              <a:buClr>
                <a:srgbClr val="000000"/>
              </a:buClr>
              <a:buSzPct val="100000"/>
              <a:buFont typeface="Arial"/>
              <a:buChar char="•"/>
            </a:pPr>
            <a:r>
              <a:rPr b="0" lang="en-US" sz="2800" strike="noStrike">
                <a:solidFill>
                  <a:srgbClr val="000000"/>
                </a:solidFill>
                <a:latin typeface="Calibri"/>
                <a:ea typeface="Calibri"/>
                <a:cs typeface="Calibri"/>
                <a:sym typeface="Calibri"/>
              </a:rPr>
              <a:t>For a corporate information system, describe the business problem that is being solved or the process being improved, as well as the environment in which the system will be used. </a:t>
            </a:r>
            <a:endParaRPr b="0" sz="2800" strike="noStrike">
              <a:solidFill>
                <a:srgbClr val="000000"/>
              </a:solidFill>
              <a:latin typeface="Calibri"/>
              <a:ea typeface="Calibri"/>
              <a:cs typeface="Calibri"/>
              <a:sym typeface="Calibri"/>
            </a:endParaRPr>
          </a:p>
          <a:p>
            <a:pPr indent="-214905" lvl="0" marL="228600" marR="0" rtl="0" algn="l">
              <a:lnSpc>
                <a:spcPct val="90000"/>
              </a:lnSpc>
              <a:spcBef>
                <a:spcPts val="1001"/>
              </a:spcBef>
              <a:spcAft>
                <a:spcPts val="0"/>
              </a:spcAft>
              <a:buClr>
                <a:srgbClr val="000000"/>
              </a:buClr>
              <a:buSzPct val="100000"/>
              <a:buFont typeface="Arial"/>
              <a:buChar char="•"/>
            </a:pPr>
            <a:r>
              <a:rPr b="0" lang="en-US" sz="2800" strike="noStrike">
                <a:solidFill>
                  <a:srgbClr val="000000"/>
                </a:solidFill>
                <a:latin typeface="Calibri"/>
                <a:ea typeface="Calibri"/>
                <a:cs typeface="Calibri"/>
                <a:sym typeface="Calibri"/>
              </a:rPr>
              <a:t>For a commercial product, describe the business opportunity that exists and the market in which the product will be competing. </a:t>
            </a:r>
            <a:endParaRPr b="0" sz="2800" strike="noStrike">
              <a:solidFill>
                <a:srgbClr val="000000"/>
              </a:solidFill>
              <a:latin typeface="Calibri"/>
              <a:ea typeface="Calibri"/>
              <a:cs typeface="Calibri"/>
              <a:sym typeface="Calibri"/>
            </a:endParaRPr>
          </a:p>
          <a:p>
            <a:pPr indent="-214905" lvl="0" marL="228600" marR="0" rtl="0" algn="l">
              <a:lnSpc>
                <a:spcPct val="90000"/>
              </a:lnSpc>
              <a:spcBef>
                <a:spcPts val="1001"/>
              </a:spcBef>
              <a:spcAft>
                <a:spcPts val="0"/>
              </a:spcAft>
              <a:buClr>
                <a:srgbClr val="000000"/>
              </a:buClr>
              <a:buSzPct val="100000"/>
              <a:buFont typeface="Arial"/>
              <a:buChar char="•"/>
            </a:pPr>
            <a:r>
              <a:rPr b="0" lang="en-US" sz="2800" strike="noStrike">
                <a:solidFill>
                  <a:srgbClr val="000000"/>
                </a:solidFill>
                <a:latin typeface="Calibri"/>
                <a:ea typeface="Calibri"/>
                <a:cs typeface="Calibri"/>
                <a:sym typeface="Calibri"/>
              </a:rPr>
              <a:t>Include a comparative evaluation of existing products, indicating why the proposed product is attractive and the advantages it provides. </a:t>
            </a:r>
            <a:endParaRPr b="0" sz="2800" strike="noStrike">
              <a:solidFill>
                <a:srgbClr val="000000"/>
              </a:solidFill>
              <a:latin typeface="Calibri"/>
              <a:ea typeface="Calibri"/>
              <a:cs typeface="Calibri"/>
              <a:sym typeface="Calibri"/>
            </a:endParaRPr>
          </a:p>
          <a:p>
            <a:pPr indent="0" lvl="0" marL="457200" marR="0" rtl="0" algn="l">
              <a:lnSpc>
                <a:spcPct val="90000"/>
              </a:lnSpc>
              <a:spcBef>
                <a:spcPts val="1001"/>
              </a:spcBef>
              <a:spcAft>
                <a:spcPts val="0"/>
              </a:spcAft>
              <a:buNone/>
            </a:pPr>
            <a:r>
              <a:t/>
            </a:r>
            <a:endParaRPr b="0" sz="2800"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53"/>
          <p:cNvSpPr txBox="1"/>
          <p:nvPr/>
        </p:nvSpPr>
        <p:spPr>
          <a:xfrm>
            <a:off x="83808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4400" strike="noStrike">
                <a:solidFill>
                  <a:srgbClr val="000000"/>
                </a:solidFill>
                <a:latin typeface="Calibri"/>
                <a:ea typeface="Calibri"/>
                <a:cs typeface="Calibri"/>
                <a:sym typeface="Calibri"/>
              </a:rPr>
              <a:t>1. Business requirements</a:t>
            </a:r>
            <a:endParaRPr b="0" sz="4400" strike="noStrike">
              <a:solidFill>
                <a:srgbClr val="000000"/>
              </a:solidFill>
              <a:latin typeface="Calibri"/>
              <a:ea typeface="Calibri"/>
              <a:cs typeface="Calibri"/>
              <a:sym typeface="Calibri"/>
            </a:endParaRPr>
          </a:p>
        </p:txBody>
      </p:sp>
      <p:sp>
        <p:nvSpPr>
          <p:cNvPr id="248" name="Google Shape;248;p53"/>
          <p:cNvSpPr txBox="1"/>
          <p:nvPr/>
        </p:nvSpPr>
        <p:spPr>
          <a:xfrm>
            <a:off x="838080" y="1825560"/>
            <a:ext cx="10515300" cy="435090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1001"/>
              </a:spcBef>
              <a:spcAft>
                <a:spcPts val="0"/>
              </a:spcAft>
              <a:buClr>
                <a:srgbClr val="000000"/>
              </a:buClr>
              <a:buSzPts val="2800"/>
              <a:buFont typeface="Arial"/>
              <a:buChar char="•"/>
            </a:pPr>
            <a:r>
              <a:rPr b="1" lang="en-US" sz="2800" strike="noStrike">
                <a:solidFill>
                  <a:srgbClr val="000000"/>
                </a:solidFill>
                <a:latin typeface="Calibri"/>
                <a:ea typeface="Calibri"/>
                <a:cs typeface="Calibri"/>
                <a:sym typeface="Calibri"/>
              </a:rPr>
              <a:t>1.2 Business Opportunity</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Describe the problems that cannot currently be solved without the envisioned solution. </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List any other technologies, processes, or resources required to provide a complete customer solution.</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Describe the needs of typical customers or of the target market. </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Present customer problems that the new product will address. </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Provide examples of how customers would use the product. </a:t>
            </a:r>
            <a:endParaRPr b="0" sz="2800" strike="noStrike">
              <a:solidFill>
                <a:srgbClr val="000000"/>
              </a:solidFill>
              <a:latin typeface="Calibri"/>
              <a:ea typeface="Calibri"/>
              <a:cs typeface="Calibri"/>
              <a:sym typeface="Calibri"/>
            </a:endParaRPr>
          </a:p>
          <a:p>
            <a:pPr indent="0" lvl="0" marL="457200" marR="0" rtl="0" algn="l">
              <a:lnSpc>
                <a:spcPct val="90000"/>
              </a:lnSpc>
              <a:spcBef>
                <a:spcPts val="1001"/>
              </a:spcBef>
              <a:spcAft>
                <a:spcPts val="0"/>
              </a:spcAft>
              <a:buNone/>
            </a:pPr>
            <a:r>
              <a:t/>
            </a:r>
            <a:endParaRPr b="0" sz="2800"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54"/>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1. Business Requirements</a:t>
            </a:r>
            <a:br>
              <a:rPr lang="en-US" sz="1800"/>
            </a:br>
            <a:r>
              <a:rPr b="0" lang="en-US" sz="4400" strike="noStrike">
                <a:solidFill>
                  <a:srgbClr val="000000"/>
                </a:solidFill>
                <a:latin typeface="Calibri"/>
                <a:ea typeface="Calibri"/>
                <a:cs typeface="Calibri"/>
                <a:sym typeface="Calibri"/>
              </a:rPr>
              <a:t>1.3 Business Objectives</a:t>
            </a:r>
            <a:endParaRPr b="0" sz="4400" strike="noStrike">
              <a:solidFill>
                <a:srgbClr val="000000"/>
              </a:solidFill>
              <a:latin typeface="Calibri"/>
              <a:ea typeface="Calibri"/>
              <a:cs typeface="Calibri"/>
              <a:sym typeface="Calibri"/>
            </a:endParaRPr>
          </a:p>
        </p:txBody>
      </p:sp>
      <p:sp>
        <p:nvSpPr>
          <p:cNvPr id="254" name="Google Shape;254;p54"/>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Summarize the important business benefits the product will provide in a quantitative and measurable way. </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Platitudes (“become recognized as a world-class &lt;whatever&gt;”) and vaguely stated improvements (“provide a more rewarding customer experience”) are neither helpful nor verifiable. </a:t>
            </a:r>
            <a:endParaRPr b="0" sz="2800"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55"/>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Examples of financial business objectives</a:t>
            </a:r>
            <a:endParaRPr b="0" sz="4400" strike="noStrike">
              <a:solidFill>
                <a:srgbClr val="000000"/>
              </a:solidFill>
              <a:latin typeface="Calibri"/>
              <a:ea typeface="Calibri"/>
              <a:cs typeface="Calibri"/>
              <a:sym typeface="Calibri"/>
            </a:endParaRPr>
          </a:p>
        </p:txBody>
      </p:sp>
      <p:sp>
        <p:nvSpPr>
          <p:cNvPr id="260" name="Google Shape;260;p55"/>
          <p:cNvSpPr txBox="1"/>
          <p:nvPr/>
        </p:nvSpPr>
        <p:spPr>
          <a:xfrm>
            <a:off x="838080" y="1572585"/>
            <a:ext cx="10515300" cy="4350900"/>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90000"/>
              </a:lnSpc>
              <a:spcBef>
                <a:spcPts val="0"/>
              </a:spcBef>
              <a:spcAft>
                <a:spcPts val="0"/>
              </a:spcAft>
              <a:buNone/>
            </a:pPr>
            <a:r>
              <a:t/>
            </a:r>
            <a:endParaRPr b="0" sz="2800" strike="noStrike">
              <a:solidFill>
                <a:srgbClr val="000000"/>
              </a:solidFill>
              <a:latin typeface="Calibri"/>
              <a:ea typeface="Calibri"/>
              <a:cs typeface="Calibri"/>
              <a:sym typeface="Calibri"/>
            </a:endParaRPr>
          </a:p>
          <a:p>
            <a:pPr indent="-214905" lvl="0" marL="228600" marR="0" rtl="0" algn="l">
              <a:lnSpc>
                <a:spcPct val="90000"/>
              </a:lnSpc>
              <a:spcBef>
                <a:spcPts val="1001"/>
              </a:spcBef>
              <a:spcAft>
                <a:spcPts val="0"/>
              </a:spcAft>
              <a:buClr>
                <a:srgbClr val="000000"/>
              </a:buClr>
              <a:buSzPct val="100000"/>
              <a:buFont typeface="Arial"/>
              <a:buChar char="•"/>
            </a:pPr>
            <a:r>
              <a:rPr b="0" lang="en-US" sz="2800" strike="noStrike">
                <a:solidFill>
                  <a:srgbClr val="000000"/>
                </a:solidFill>
                <a:latin typeface="Calibri"/>
                <a:ea typeface="Calibri"/>
                <a:cs typeface="Calibri"/>
                <a:sym typeface="Calibri"/>
              </a:rPr>
              <a:t>Capture a market share of X% within Y months.</a:t>
            </a:r>
            <a:endParaRPr b="0" sz="2800" strike="noStrike">
              <a:solidFill>
                <a:srgbClr val="000000"/>
              </a:solidFill>
              <a:latin typeface="Calibri"/>
              <a:ea typeface="Calibri"/>
              <a:cs typeface="Calibri"/>
              <a:sym typeface="Calibri"/>
            </a:endParaRPr>
          </a:p>
          <a:p>
            <a:pPr indent="-214905" lvl="0" marL="228600" marR="0" rtl="0" algn="l">
              <a:lnSpc>
                <a:spcPct val="90000"/>
              </a:lnSpc>
              <a:spcBef>
                <a:spcPts val="1001"/>
              </a:spcBef>
              <a:spcAft>
                <a:spcPts val="0"/>
              </a:spcAft>
              <a:buClr>
                <a:srgbClr val="000000"/>
              </a:buClr>
              <a:buSzPct val="100000"/>
              <a:buFont typeface="Arial"/>
              <a:buChar char="•"/>
            </a:pPr>
            <a:r>
              <a:rPr b="0" lang="en-US" sz="2800" strike="noStrike">
                <a:solidFill>
                  <a:srgbClr val="000000"/>
                </a:solidFill>
                <a:latin typeface="Calibri"/>
                <a:ea typeface="Calibri"/>
                <a:cs typeface="Calibri"/>
                <a:sym typeface="Calibri"/>
              </a:rPr>
              <a:t>Increase market share in country W from X% to Y% within Z months.</a:t>
            </a:r>
            <a:endParaRPr b="0" sz="2800" strike="noStrike">
              <a:solidFill>
                <a:srgbClr val="000000"/>
              </a:solidFill>
              <a:latin typeface="Calibri"/>
              <a:ea typeface="Calibri"/>
              <a:cs typeface="Calibri"/>
              <a:sym typeface="Calibri"/>
            </a:endParaRPr>
          </a:p>
          <a:p>
            <a:pPr indent="-214905" lvl="0" marL="228600" marR="0" rtl="0" algn="l">
              <a:lnSpc>
                <a:spcPct val="90000"/>
              </a:lnSpc>
              <a:spcBef>
                <a:spcPts val="1001"/>
              </a:spcBef>
              <a:spcAft>
                <a:spcPts val="0"/>
              </a:spcAft>
              <a:buClr>
                <a:srgbClr val="000000"/>
              </a:buClr>
              <a:buSzPct val="100000"/>
              <a:buFont typeface="Arial"/>
              <a:buChar char="•"/>
            </a:pPr>
            <a:r>
              <a:rPr b="0" lang="en-US" sz="2800" strike="noStrike">
                <a:solidFill>
                  <a:srgbClr val="000000"/>
                </a:solidFill>
                <a:latin typeface="Calibri"/>
                <a:ea typeface="Calibri"/>
                <a:cs typeface="Calibri"/>
                <a:sym typeface="Calibri"/>
              </a:rPr>
              <a:t>Reach a sales volume of X units or revenue of $Y within Z months.</a:t>
            </a:r>
            <a:endParaRPr b="0" sz="2800" strike="noStrike">
              <a:solidFill>
                <a:srgbClr val="000000"/>
              </a:solidFill>
              <a:latin typeface="Calibri"/>
              <a:ea typeface="Calibri"/>
              <a:cs typeface="Calibri"/>
              <a:sym typeface="Calibri"/>
            </a:endParaRPr>
          </a:p>
          <a:p>
            <a:pPr indent="-214905" lvl="0" marL="228600" marR="0" rtl="0" algn="l">
              <a:lnSpc>
                <a:spcPct val="90000"/>
              </a:lnSpc>
              <a:spcBef>
                <a:spcPts val="1001"/>
              </a:spcBef>
              <a:spcAft>
                <a:spcPts val="0"/>
              </a:spcAft>
              <a:buClr>
                <a:srgbClr val="000000"/>
              </a:buClr>
              <a:buSzPct val="100000"/>
              <a:buFont typeface="Arial"/>
              <a:buChar char="•"/>
            </a:pPr>
            <a:r>
              <a:rPr b="0" lang="en-US" sz="2800" strike="noStrike">
                <a:solidFill>
                  <a:srgbClr val="000000"/>
                </a:solidFill>
                <a:latin typeface="Calibri"/>
                <a:ea typeface="Calibri"/>
                <a:cs typeface="Calibri"/>
                <a:sym typeface="Calibri"/>
              </a:rPr>
              <a:t>Achieve X% return on investment within Y months.</a:t>
            </a:r>
            <a:endParaRPr b="0" sz="2800" strike="noStrike">
              <a:solidFill>
                <a:srgbClr val="000000"/>
              </a:solidFill>
              <a:latin typeface="Calibri"/>
              <a:ea typeface="Calibri"/>
              <a:cs typeface="Calibri"/>
              <a:sym typeface="Calibri"/>
            </a:endParaRPr>
          </a:p>
          <a:p>
            <a:pPr indent="-214905" lvl="0" marL="228600" marR="0" rtl="0" algn="l">
              <a:lnSpc>
                <a:spcPct val="90000"/>
              </a:lnSpc>
              <a:spcBef>
                <a:spcPts val="1001"/>
              </a:spcBef>
              <a:spcAft>
                <a:spcPts val="0"/>
              </a:spcAft>
              <a:buClr>
                <a:srgbClr val="000000"/>
              </a:buClr>
              <a:buSzPct val="100000"/>
              <a:buFont typeface="Arial"/>
              <a:buChar char="•"/>
            </a:pPr>
            <a:r>
              <a:rPr b="0" lang="en-US" sz="2800" strike="noStrike">
                <a:solidFill>
                  <a:srgbClr val="000000"/>
                </a:solidFill>
                <a:latin typeface="Calibri"/>
                <a:ea typeface="Calibri"/>
                <a:cs typeface="Calibri"/>
                <a:sym typeface="Calibri"/>
              </a:rPr>
              <a:t>Achieve positive cash flow on this product within Y months.</a:t>
            </a:r>
            <a:endParaRPr b="0" sz="2800" strike="noStrike">
              <a:solidFill>
                <a:srgbClr val="000000"/>
              </a:solidFill>
              <a:latin typeface="Calibri"/>
              <a:ea typeface="Calibri"/>
              <a:cs typeface="Calibri"/>
              <a:sym typeface="Calibri"/>
            </a:endParaRPr>
          </a:p>
          <a:p>
            <a:pPr indent="-214905" lvl="0" marL="228600" marR="0" rtl="0" algn="l">
              <a:lnSpc>
                <a:spcPct val="90000"/>
              </a:lnSpc>
              <a:spcBef>
                <a:spcPts val="1001"/>
              </a:spcBef>
              <a:spcAft>
                <a:spcPts val="0"/>
              </a:spcAft>
              <a:buClr>
                <a:srgbClr val="000000"/>
              </a:buClr>
              <a:buSzPct val="100000"/>
              <a:buFont typeface="Arial"/>
              <a:buChar char="•"/>
            </a:pPr>
            <a:r>
              <a:rPr b="0" lang="en-US" sz="2800" strike="noStrike">
                <a:solidFill>
                  <a:srgbClr val="000000"/>
                </a:solidFill>
                <a:latin typeface="Calibri"/>
                <a:ea typeface="Calibri"/>
                <a:cs typeface="Calibri"/>
                <a:sym typeface="Calibri"/>
              </a:rPr>
              <a:t>Save $X per year currently spent on a high-maintenance legacy system.</a:t>
            </a:r>
            <a:endParaRPr b="0" sz="2800" strike="noStrike">
              <a:solidFill>
                <a:srgbClr val="000000"/>
              </a:solidFill>
              <a:latin typeface="Calibri"/>
              <a:ea typeface="Calibri"/>
              <a:cs typeface="Calibri"/>
              <a:sym typeface="Calibri"/>
            </a:endParaRPr>
          </a:p>
          <a:p>
            <a:pPr indent="-214905" lvl="0" marL="228600" marR="0" rtl="0" algn="l">
              <a:lnSpc>
                <a:spcPct val="90000"/>
              </a:lnSpc>
              <a:spcBef>
                <a:spcPts val="1001"/>
              </a:spcBef>
              <a:spcAft>
                <a:spcPts val="0"/>
              </a:spcAft>
              <a:buClr>
                <a:srgbClr val="000000"/>
              </a:buClr>
              <a:buSzPct val="100000"/>
              <a:buFont typeface="Arial"/>
              <a:buChar char="•"/>
            </a:pPr>
            <a:r>
              <a:rPr b="0" lang="en-US" sz="2800" strike="noStrike">
                <a:solidFill>
                  <a:srgbClr val="000000"/>
                </a:solidFill>
                <a:latin typeface="Calibri"/>
                <a:ea typeface="Calibri"/>
                <a:cs typeface="Calibri"/>
                <a:sym typeface="Calibri"/>
              </a:rPr>
              <a:t>Reduce monthly support costs from $X to $Y within Z months.</a:t>
            </a:r>
            <a:endParaRPr b="0" sz="2800" strike="noStrike">
              <a:solidFill>
                <a:srgbClr val="000000"/>
              </a:solidFill>
              <a:latin typeface="Calibri"/>
              <a:ea typeface="Calibri"/>
              <a:cs typeface="Calibri"/>
              <a:sym typeface="Calibri"/>
            </a:endParaRPr>
          </a:p>
          <a:p>
            <a:pPr indent="-214905" lvl="0" marL="228600" marR="0" rtl="0" algn="l">
              <a:lnSpc>
                <a:spcPct val="90000"/>
              </a:lnSpc>
              <a:spcBef>
                <a:spcPts val="1001"/>
              </a:spcBef>
              <a:spcAft>
                <a:spcPts val="0"/>
              </a:spcAft>
              <a:buClr>
                <a:srgbClr val="000000"/>
              </a:buClr>
              <a:buSzPct val="100000"/>
              <a:buFont typeface="Arial"/>
              <a:buChar char="•"/>
            </a:pPr>
            <a:r>
              <a:rPr b="0" lang="en-US" sz="2800" strike="noStrike">
                <a:solidFill>
                  <a:srgbClr val="000000"/>
                </a:solidFill>
                <a:latin typeface="Calibri"/>
                <a:ea typeface="Calibri"/>
                <a:cs typeface="Calibri"/>
                <a:sym typeface="Calibri"/>
              </a:rPr>
              <a:t>Increase gross margin on existing business from X% to Y% within 1 year.</a:t>
            </a:r>
            <a:endParaRPr b="0" sz="2800"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None/>
            </a:pPr>
            <a:r>
              <a:rPr b="0" lang="en-US" sz="2800" strike="noStrike">
                <a:solidFill>
                  <a:srgbClr val="000000"/>
                </a:solidFill>
                <a:latin typeface="Calibri"/>
                <a:ea typeface="Calibri"/>
                <a:cs typeface="Calibri"/>
                <a:sym typeface="Calibri"/>
              </a:rPr>
              <a:t>	</a:t>
            </a:r>
            <a:endParaRPr b="0" sz="2800"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6"/>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Examples of non-financial business objectives</a:t>
            </a:r>
            <a:endParaRPr b="0" sz="4400" strike="noStrike">
              <a:solidFill>
                <a:srgbClr val="000000"/>
              </a:solidFill>
              <a:latin typeface="Calibri"/>
              <a:ea typeface="Calibri"/>
              <a:cs typeface="Calibri"/>
              <a:sym typeface="Calibri"/>
            </a:endParaRPr>
          </a:p>
        </p:txBody>
      </p:sp>
      <p:sp>
        <p:nvSpPr>
          <p:cNvPr id="266" name="Google Shape;266;p56"/>
          <p:cNvSpPr txBox="1"/>
          <p:nvPr/>
        </p:nvSpPr>
        <p:spPr>
          <a:xfrm>
            <a:off x="838080" y="1502335"/>
            <a:ext cx="10515300" cy="4350900"/>
          </a:xfrm>
          <a:prstGeom prst="rect">
            <a:avLst/>
          </a:prstGeom>
          <a:noFill/>
          <a:ln>
            <a:noFill/>
          </a:ln>
        </p:spPr>
        <p:txBody>
          <a:bodyPr anchorCtr="0" anchor="t" bIns="45700" lIns="91425" spcFirstLastPara="1" rIns="91425" wrap="square" tIns="45700">
            <a:normAutofit fontScale="70000" lnSpcReduction="10000"/>
          </a:bodyPr>
          <a:lstStyle/>
          <a:p>
            <a:pPr indent="0" lvl="0" marL="0" marR="0" rtl="0" algn="l">
              <a:lnSpc>
                <a:spcPct val="90000"/>
              </a:lnSpc>
              <a:spcBef>
                <a:spcPts val="0"/>
              </a:spcBef>
              <a:spcAft>
                <a:spcPts val="0"/>
              </a:spcAft>
              <a:buNone/>
            </a:pPr>
            <a:r>
              <a:t/>
            </a:r>
            <a:endParaRPr b="0" sz="2800"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2800" strike="noStrike">
              <a:solidFill>
                <a:srgbClr val="000000"/>
              </a:solidFill>
              <a:latin typeface="Calibri"/>
              <a:ea typeface="Calibri"/>
              <a:cs typeface="Calibri"/>
              <a:sym typeface="Calibri"/>
            </a:endParaRPr>
          </a:p>
          <a:p>
            <a:pPr indent="-174900" lvl="0" marL="228600" marR="0" rtl="0" algn="l">
              <a:lnSpc>
                <a:spcPct val="90000"/>
              </a:lnSpc>
              <a:spcBef>
                <a:spcPts val="1001"/>
              </a:spcBef>
              <a:spcAft>
                <a:spcPts val="0"/>
              </a:spcAft>
              <a:buClr>
                <a:srgbClr val="000000"/>
              </a:buClr>
              <a:buSzPct val="100000"/>
              <a:buFont typeface="Arial"/>
              <a:buChar char="•"/>
            </a:pPr>
            <a:r>
              <a:rPr b="0" lang="en-US" sz="2800" strike="noStrike">
                <a:solidFill>
                  <a:srgbClr val="000000"/>
                </a:solidFill>
                <a:latin typeface="Calibri"/>
                <a:ea typeface="Calibri"/>
                <a:cs typeface="Calibri"/>
                <a:sym typeface="Calibri"/>
              </a:rPr>
              <a:t>Achieve a customer satisfaction measure of at least X within Y months of release.</a:t>
            </a:r>
            <a:endParaRPr b="0" sz="2800" strike="noStrike">
              <a:solidFill>
                <a:srgbClr val="000000"/>
              </a:solidFill>
              <a:latin typeface="Calibri"/>
              <a:ea typeface="Calibri"/>
              <a:cs typeface="Calibri"/>
              <a:sym typeface="Calibri"/>
            </a:endParaRPr>
          </a:p>
          <a:p>
            <a:pPr indent="-174900" lvl="0" marL="228600" marR="0" rtl="0" algn="l">
              <a:lnSpc>
                <a:spcPct val="90000"/>
              </a:lnSpc>
              <a:spcBef>
                <a:spcPts val="1001"/>
              </a:spcBef>
              <a:spcAft>
                <a:spcPts val="0"/>
              </a:spcAft>
              <a:buClr>
                <a:srgbClr val="000000"/>
              </a:buClr>
              <a:buSzPct val="100000"/>
              <a:buFont typeface="Arial"/>
              <a:buChar char="•"/>
            </a:pPr>
            <a:r>
              <a:rPr b="0" lang="en-US" sz="2800" strike="noStrike">
                <a:solidFill>
                  <a:srgbClr val="000000"/>
                </a:solidFill>
                <a:latin typeface="Calibri"/>
                <a:ea typeface="Calibri"/>
                <a:cs typeface="Calibri"/>
                <a:sym typeface="Calibri"/>
              </a:rPr>
              <a:t>Increase transaction-processing productivity by X% and reduce data error rate to no more than Y%.</a:t>
            </a:r>
            <a:endParaRPr b="0" sz="2800" strike="noStrike">
              <a:solidFill>
                <a:srgbClr val="000000"/>
              </a:solidFill>
              <a:latin typeface="Calibri"/>
              <a:ea typeface="Calibri"/>
              <a:cs typeface="Calibri"/>
              <a:sym typeface="Calibri"/>
            </a:endParaRPr>
          </a:p>
          <a:p>
            <a:pPr indent="-174900" lvl="0" marL="228600" marR="0" rtl="0" algn="l">
              <a:lnSpc>
                <a:spcPct val="90000"/>
              </a:lnSpc>
              <a:spcBef>
                <a:spcPts val="1001"/>
              </a:spcBef>
              <a:spcAft>
                <a:spcPts val="0"/>
              </a:spcAft>
              <a:buClr>
                <a:srgbClr val="000000"/>
              </a:buClr>
              <a:buSzPct val="100000"/>
              <a:buFont typeface="Arial"/>
              <a:buChar char="•"/>
            </a:pPr>
            <a:r>
              <a:rPr b="0" lang="en-US" sz="2800" strike="noStrike">
                <a:solidFill>
                  <a:srgbClr val="000000"/>
                </a:solidFill>
                <a:latin typeface="Calibri"/>
                <a:ea typeface="Calibri"/>
                <a:cs typeface="Calibri"/>
                <a:sym typeface="Calibri"/>
              </a:rPr>
              <a:t>Develop an extensible platform for a family of related products.</a:t>
            </a:r>
            <a:endParaRPr b="0" sz="2800" strike="noStrike">
              <a:solidFill>
                <a:srgbClr val="000000"/>
              </a:solidFill>
              <a:latin typeface="Calibri"/>
              <a:ea typeface="Calibri"/>
              <a:cs typeface="Calibri"/>
              <a:sym typeface="Calibri"/>
            </a:endParaRPr>
          </a:p>
          <a:p>
            <a:pPr indent="-174900" lvl="0" marL="228600" marR="0" rtl="0" algn="l">
              <a:lnSpc>
                <a:spcPct val="90000"/>
              </a:lnSpc>
              <a:spcBef>
                <a:spcPts val="1001"/>
              </a:spcBef>
              <a:spcAft>
                <a:spcPts val="0"/>
              </a:spcAft>
              <a:buClr>
                <a:srgbClr val="000000"/>
              </a:buClr>
              <a:buSzPct val="100000"/>
              <a:buFont typeface="Arial"/>
              <a:buChar char="•"/>
            </a:pPr>
            <a:r>
              <a:rPr b="0" lang="en-US" sz="2800" strike="noStrike">
                <a:solidFill>
                  <a:srgbClr val="000000"/>
                </a:solidFill>
                <a:latin typeface="Calibri"/>
                <a:ea typeface="Calibri"/>
                <a:cs typeface="Calibri"/>
                <a:sym typeface="Calibri"/>
              </a:rPr>
              <a:t>Develop specific core technology competencies.</a:t>
            </a:r>
            <a:endParaRPr b="0" sz="2800" strike="noStrike">
              <a:solidFill>
                <a:srgbClr val="000000"/>
              </a:solidFill>
              <a:latin typeface="Calibri"/>
              <a:ea typeface="Calibri"/>
              <a:cs typeface="Calibri"/>
              <a:sym typeface="Calibri"/>
            </a:endParaRPr>
          </a:p>
          <a:p>
            <a:pPr indent="-174900" lvl="0" marL="228600" marR="0" rtl="0" algn="l">
              <a:lnSpc>
                <a:spcPct val="90000"/>
              </a:lnSpc>
              <a:spcBef>
                <a:spcPts val="1001"/>
              </a:spcBef>
              <a:spcAft>
                <a:spcPts val="0"/>
              </a:spcAft>
              <a:buClr>
                <a:srgbClr val="000000"/>
              </a:buClr>
              <a:buSzPct val="100000"/>
              <a:buFont typeface="Arial"/>
              <a:buChar char="•"/>
            </a:pPr>
            <a:r>
              <a:rPr b="0" lang="en-US" sz="2800" strike="noStrike">
                <a:solidFill>
                  <a:srgbClr val="000000"/>
                </a:solidFill>
                <a:latin typeface="Calibri"/>
                <a:ea typeface="Calibri"/>
                <a:cs typeface="Calibri"/>
                <a:sym typeface="Calibri"/>
              </a:rPr>
              <a:t>Be rated as the top product for reliability in published product reviews by a specified date.</a:t>
            </a:r>
            <a:endParaRPr b="0" sz="2800" strike="noStrike">
              <a:solidFill>
                <a:srgbClr val="000000"/>
              </a:solidFill>
              <a:latin typeface="Calibri"/>
              <a:ea typeface="Calibri"/>
              <a:cs typeface="Calibri"/>
              <a:sym typeface="Calibri"/>
            </a:endParaRPr>
          </a:p>
          <a:p>
            <a:pPr indent="-174900" lvl="0" marL="228600" marR="0" rtl="0" algn="l">
              <a:lnSpc>
                <a:spcPct val="90000"/>
              </a:lnSpc>
              <a:spcBef>
                <a:spcPts val="1001"/>
              </a:spcBef>
              <a:spcAft>
                <a:spcPts val="0"/>
              </a:spcAft>
              <a:buClr>
                <a:srgbClr val="000000"/>
              </a:buClr>
              <a:buSzPct val="100000"/>
              <a:buFont typeface="Arial"/>
              <a:buChar char="•"/>
            </a:pPr>
            <a:r>
              <a:rPr b="0" lang="en-US" sz="2800" strike="noStrike">
                <a:solidFill>
                  <a:srgbClr val="000000"/>
                </a:solidFill>
                <a:latin typeface="Calibri"/>
                <a:ea typeface="Calibri"/>
                <a:cs typeface="Calibri"/>
                <a:sym typeface="Calibri"/>
              </a:rPr>
              <a:t>Comply with specific federal and state regulations.</a:t>
            </a:r>
            <a:endParaRPr b="0" sz="2800" strike="noStrike">
              <a:solidFill>
                <a:srgbClr val="000000"/>
              </a:solidFill>
              <a:latin typeface="Calibri"/>
              <a:ea typeface="Calibri"/>
              <a:cs typeface="Calibri"/>
              <a:sym typeface="Calibri"/>
            </a:endParaRPr>
          </a:p>
          <a:p>
            <a:pPr indent="-174900" lvl="0" marL="228600" marR="0" rtl="0" algn="l">
              <a:lnSpc>
                <a:spcPct val="90000"/>
              </a:lnSpc>
              <a:spcBef>
                <a:spcPts val="1001"/>
              </a:spcBef>
              <a:spcAft>
                <a:spcPts val="0"/>
              </a:spcAft>
              <a:buClr>
                <a:srgbClr val="000000"/>
              </a:buClr>
              <a:buSzPct val="100000"/>
              <a:buFont typeface="Arial"/>
              <a:buChar char="•"/>
            </a:pPr>
            <a:r>
              <a:rPr b="0" lang="en-US" sz="2800" strike="noStrike">
                <a:solidFill>
                  <a:srgbClr val="000000"/>
                </a:solidFill>
                <a:latin typeface="Calibri"/>
                <a:ea typeface="Calibri"/>
                <a:cs typeface="Calibri"/>
                <a:sym typeface="Calibri"/>
              </a:rPr>
              <a:t>Receive no more than X service calls per unit and Y warranty calls per unit within Z months after shipping.</a:t>
            </a:r>
            <a:endParaRPr b="0" sz="2800" strike="noStrike">
              <a:solidFill>
                <a:srgbClr val="000000"/>
              </a:solidFill>
              <a:latin typeface="Calibri"/>
              <a:ea typeface="Calibri"/>
              <a:cs typeface="Calibri"/>
              <a:sym typeface="Calibri"/>
            </a:endParaRPr>
          </a:p>
          <a:p>
            <a:pPr indent="-174900" lvl="0" marL="228600" marR="0" rtl="0" algn="l">
              <a:lnSpc>
                <a:spcPct val="90000"/>
              </a:lnSpc>
              <a:spcBef>
                <a:spcPts val="1001"/>
              </a:spcBef>
              <a:spcAft>
                <a:spcPts val="0"/>
              </a:spcAft>
              <a:buClr>
                <a:srgbClr val="000000"/>
              </a:buClr>
              <a:buSzPct val="100000"/>
              <a:buFont typeface="Arial"/>
              <a:buChar char="•"/>
            </a:pPr>
            <a:r>
              <a:rPr b="0" lang="en-US" sz="2800" strike="noStrike">
                <a:solidFill>
                  <a:srgbClr val="000000"/>
                </a:solidFill>
                <a:latin typeface="Calibri"/>
                <a:ea typeface="Calibri"/>
                <a:cs typeface="Calibri"/>
                <a:sym typeface="Calibri"/>
              </a:rPr>
              <a:t>Reduce turnaround time to X hours on Y% of support calls.</a:t>
            </a:r>
            <a:endParaRPr b="0" sz="2800"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None/>
            </a:pPr>
            <a:r>
              <a:rPr b="0" lang="en-US" sz="2800" strike="noStrike">
                <a:solidFill>
                  <a:srgbClr val="000000"/>
                </a:solidFill>
                <a:latin typeface="Calibri"/>
                <a:ea typeface="Calibri"/>
                <a:cs typeface="Calibri"/>
                <a:sym typeface="Calibri"/>
              </a:rPr>
              <a:t>	</a:t>
            </a:r>
            <a:endParaRPr b="0" sz="2800"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7"/>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Case study</a:t>
            </a:r>
            <a:endParaRPr b="0" sz="4400" strike="noStrike">
              <a:solidFill>
                <a:srgbClr val="000000"/>
              </a:solidFill>
              <a:latin typeface="Calibri"/>
              <a:ea typeface="Calibri"/>
              <a:cs typeface="Calibri"/>
              <a:sym typeface="Calibri"/>
            </a:endParaRPr>
          </a:p>
        </p:txBody>
      </p:sp>
      <p:sp>
        <p:nvSpPr>
          <p:cNvPr id="272" name="Google Shape;272;p57"/>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0" i="1" lang="en-US" sz="2800" strike="noStrike">
                <a:solidFill>
                  <a:srgbClr val="000000"/>
                </a:solidFill>
                <a:latin typeface="Calibri"/>
                <a:ea typeface="Calibri"/>
                <a:cs typeface="Calibri"/>
                <a:sym typeface="Calibri"/>
              </a:rPr>
              <a:t>Gerhard, a senior manager at Contoso Pharmaceuticals, was meeting with Cynthia, the manager of Contoso’s IT department. “We need to build a chemical tracking information system,” Gerhard began. “The system should keep track of all the chemical containers we already have in the stockroom and in laboratories. That way, the chemists can get some chemicals from someone down the hall instead of always buying a new container. This should save us a lot of money. Also, the Health and Safety Department needs to generate government reports on chemical usage and disposal with a lot less work than it takes them today. Can you build this system in time for the compliance audit in five months?”</a:t>
            </a:r>
            <a:endParaRPr b="0" sz="2800"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8"/>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pic>
        <p:nvPicPr>
          <p:cNvPr id="278" name="Google Shape;278;p58"/>
          <p:cNvPicPr preferRelativeResize="0"/>
          <p:nvPr/>
        </p:nvPicPr>
        <p:blipFill rotWithShape="1">
          <a:blip r:embed="rId3">
            <a:alphaModFix/>
          </a:blip>
          <a:srcRect b="0" l="0" r="0" t="0"/>
          <a:stretch/>
        </p:blipFill>
        <p:spPr>
          <a:xfrm>
            <a:off x="3500640" y="1825560"/>
            <a:ext cx="5190120" cy="4350960"/>
          </a:xfrm>
          <a:prstGeom prst="rect">
            <a:avLst/>
          </a:prstGeom>
          <a:noFill/>
          <a:ln>
            <a:noFill/>
          </a:ln>
        </p:spPr>
      </p:pic>
      <p:sp>
        <p:nvSpPr>
          <p:cNvPr id="279" name="Google Shape;279;p58"/>
          <p:cNvSpPr/>
          <p:nvPr/>
        </p:nvSpPr>
        <p:spPr>
          <a:xfrm>
            <a:off x="3151080" y="6211800"/>
            <a:ext cx="609552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solidFill>
                  <a:srgbClr val="000000"/>
                </a:solidFill>
                <a:latin typeface="Quattrocento Sans"/>
                <a:ea typeface="Quattrocento Sans"/>
                <a:cs typeface="Quattrocento Sans"/>
                <a:sym typeface="Quattrocento Sans"/>
              </a:rPr>
              <a:t>Example of a conversation between a business analyst and an executive sponsor.</a:t>
            </a:r>
            <a:endParaRPr b="0" sz="1800"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1"/>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Establishing business requirements</a:t>
            </a:r>
            <a:endParaRPr b="0" i="0" sz="4400" u="none" cap="none" strike="noStrike">
              <a:solidFill>
                <a:srgbClr val="000000"/>
              </a:solidFill>
              <a:latin typeface="Calibri"/>
              <a:ea typeface="Calibri"/>
              <a:cs typeface="Calibri"/>
              <a:sym typeface="Calibri"/>
            </a:endParaRPr>
          </a:p>
        </p:txBody>
      </p:sp>
      <p:sp>
        <p:nvSpPr>
          <p:cNvPr id="175" name="Google Shape;175;p41"/>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Business Requirements and why we need to establish them</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Product Vision and Project Scope</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Vision and Scope Document</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9"/>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Hierarchy of business problems and objectives</a:t>
            </a:r>
            <a:endParaRPr b="0" sz="4400" strike="noStrike">
              <a:solidFill>
                <a:srgbClr val="000000"/>
              </a:solidFill>
              <a:latin typeface="Calibri"/>
              <a:ea typeface="Calibri"/>
              <a:cs typeface="Calibri"/>
              <a:sym typeface="Calibri"/>
            </a:endParaRPr>
          </a:p>
        </p:txBody>
      </p:sp>
      <p:sp>
        <p:nvSpPr>
          <p:cNvPr id="285" name="Google Shape;285;p59"/>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Each business has certain goals.</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The problems describe what is keeping the business from meeting their goals at present, whereas the objectives define ways to measure achievement of those goals.</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A business objectives model shows a hierarchy of related business problems and measurable business objectives </a:t>
            </a:r>
            <a:endParaRPr b="0" sz="2800"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60"/>
          <p:cNvPicPr preferRelativeResize="0"/>
          <p:nvPr/>
        </p:nvPicPr>
        <p:blipFill rotWithShape="1">
          <a:blip r:embed="rId3">
            <a:alphaModFix/>
          </a:blip>
          <a:srcRect b="0" l="0" r="0" t="0"/>
          <a:stretch/>
        </p:blipFill>
        <p:spPr>
          <a:xfrm>
            <a:off x="2588760" y="0"/>
            <a:ext cx="6369480" cy="6117120"/>
          </a:xfrm>
          <a:prstGeom prst="rect">
            <a:avLst/>
          </a:prstGeom>
          <a:noFill/>
          <a:ln>
            <a:noFill/>
          </a:ln>
        </p:spPr>
      </p:pic>
      <p:sp>
        <p:nvSpPr>
          <p:cNvPr id="291" name="Google Shape;291;p60"/>
          <p:cNvSpPr/>
          <p:nvPr/>
        </p:nvSpPr>
        <p:spPr>
          <a:xfrm>
            <a:off x="2379960" y="6211800"/>
            <a:ext cx="678672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solidFill>
                  <a:srgbClr val="000000"/>
                </a:solidFill>
                <a:latin typeface="Quattrocento Sans"/>
                <a:ea typeface="Quattrocento Sans"/>
                <a:cs typeface="Quattrocento Sans"/>
                <a:sym typeface="Quattrocento Sans"/>
              </a:rPr>
              <a:t>Example business objectives model for the Chemical Tracking System.</a:t>
            </a:r>
            <a:endParaRPr b="0" sz="1800" strike="noStrike">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61"/>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297" name="Google Shape;297;p61"/>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Given a set of business objectives, ask, “What is keeping us from achieving the goal?” to identify a more detailed business problem. Or work backward by asking, “Why do we care about that goal?” to better understand the top-level business problem or opportunity. Given a business problem, ask, “How will we assess whether the problem is solved?” to identify the measurable objective. The process is iterative, cycling through the hierarchy of problems and objectives until you see a list of features emerge that would help solve the problems and meet the objectives.</a:t>
            </a:r>
            <a:endParaRPr b="0" sz="2800"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62"/>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1.4 Success Metrics</a:t>
            </a:r>
            <a:endParaRPr b="0" sz="4400" strike="noStrike">
              <a:solidFill>
                <a:srgbClr val="000000"/>
              </a:solidFill>
              <a:latin typeface="Calibri"/>
              <a:ea typeface="Calibri"/>
              <a:cs typeface="Calibri"/>
              <a:sym typeface="Calibri"/>
            </a:endParaRPr>
          </a:p>
        </p:txBody>
      </p:sp>
      <p:sp>
        <p:nvSpPr>
          <p:cNvPr id="303" name="Google Shape;303;p62"/>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lnSpcReduction="20000"/>
          </a:bodyPr>
          <a:lstStyle/>
          <a:p>
            <a:pPr indent="-22824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Specify the indicators that stakeholders will use to define and measure success on this project.</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Business objectives sometimes cannot be measured until well after a project is complete. </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Achieving the business objectives might be dependent on projects beyond your current one. </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However, it’s still important to evaluate the success of an individual project. </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Success metrics indicate whether a project is on track to meet its business objectives. </a:t>
            </a:r>
            <a:endParaRPr b="0" sz="2800" strike="noStrike">
              <a:solidFill>
                <a:srgbClr val="000000"/>
              </a:solidFill>
              <a:latin typeface="Calibri"/>
              <a:ea typeface="Calibri"/>
              <a:cs typeface="Calibri"/>
              <a:sym typeface="Calibri"/>
            </a:endParaRPr>
          </a:p>
          <a:p>
            <a:pPr indent="0" lvl="0" marL="457200" marR="0" rtl="0" algn="l">
              <a:lnSpc>
                <a:spcPct val="90000"/>
              </a:lnSpc>
              <a:spcBef>
                <a:spcPts val="1001"/>
              </a:spcBef>
              <a:spcAft>
                <a:spcPts val="0"/>
              </a:spcAft>
              <a:buNone/>
            </a:pPr>
            <a:r>
              <a:t/>
            </a:r>
            <a:endParaRPr b="0" sz="2800"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63"/>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1.5 Vision Statement</a:t>
            </a:r>
            <a:endParaRPr b="0" sz="4400" strike="noStrike">
              <a:solidFill>
                <a:srgbClr val="000000"/>
              </a:solidFill>
              <a:latin typeface="Calibri"/>
              <a:ea typeface="Calibri"/>
              <a:cs typeface="Calibri"/>
              <a:sym typeface="Calibri"/>
            </a:endParaRPr>
          </a:p>
        </p:txBody>
      </p:sp>
      <p:sp>
        <p:nvSpPr>
          <p:cNvPr id="309" name="Google Shape;309;p63"/>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fontScale="77500" lnSpcReduction="10000"/>
          </a:bodyPr>
          <a:lstStyle/>
          <a:p>
            <a:pPr indent="-188235" lvl="0" marL="228600" marR="0" rtl="0" algn="l">
              <a:lnSpc>
                <a:spcPct val="90000"/>
              </a:lnSpc>
              <a:spcBef>
                <a:spcPts val="0"/>
              </a:spcBef>
              <a:spcAft>
                <a:spcPts val="0"/>
              </a:spcAft>
              <a:buClr>
                <a:srgbClr val="000000"/>
              </a:buClr>
              <a:buSzPct val="100000"/>
              <a:buFont typeface="Arial"/>
              <a:buChar char="•"/>
            </a:pPr>
            <a:r>
              <a:rPr b="0" lang="en-US" sz="2800" strike="noStrike">
                <a:solidFill>
                  <a:srgbClr val="000000"/>
                </a:solidFill>
                <a:latin typeface="Calibri"/>
                <a:ea typeface="Calibri"/>
                <a:cs typeface="Calibri"/>
                <a:sym typeface="Calibri"/>
              </a:rPr>
              <a:t>Write a concise vision statement that summarizes the long-term purpose and intent of the product. </a:t>
            </a:r>
            <a:endParaRPr b="0" sz="2800" strike="noStrike">
              <a:solidFill>
                <a:srgbClr val="000000"/>
              </a:solidFill>
              <a:latin typeface="Calibri"/>
              <a:ea typeface="Calibri"/>
              <a:cs typeface="Calibri"/>
              <a:sym typeface="Calibri"/>
            </a:endParaRPr>
          </a:p>
          <a:p>
            <a:pPr indent="-188235" lvl="0" marL="228600" marR="0" rtl="0" algn="l">
              <a:lnSpc>
                <a:spcPct val="90000"/>
              </a:lnSpc>
              <a:spcBef>
                <a:spcPts val="1001"/>
              </a:spcBef>
              <a:spcAft>
                <a:spcPts val="0"/>
              </a:spcAft>
              <a:buClr>
                <a:srgbClr val="000000"/>
              </a:buClr>
              <a:buSzPct val="100000"/>
              <a:buFont typeface="Arial"/>
              <a:buChar char="•"/>
            </a:pPr>
            <a:r>
              <a:rPr b="0" lang="en-US" sz="2800" strike="noStrike">
                <a:solidFill>
                  <a:srgbClr val="000000"/>
                </a:solidFill>
                <a:latin typeface="Calibri"/>
                <a:ea typeface="Calibri"/>
                <a:cs typeface="Calibri"/>
                <a:sym typeface="Calibri"/>
              </a:rPr>
              <a:t>It can be somewhat idealistic but should be grounded in the realities of existing or anticipated markets, enterprise architectures, corporate strategic directions, and resource limitations. </a:t>
            </a:r>
            <a:endParaRPr b="0" sz="2800" strike="noStrike">
              <a:solidFill>
                <a:srgbClr val="000000"/>
              </a:solidFill>
              <a:latin typeface="Calibri"/>
              <a:ea typeface="Calibri"/>
              <a:cs typeface="Calibri"/>
              <a:sym typeface="Calibri"/>
            </a:endParaRPr>
          </a:p>
          <a:p>
            <a:pPr indent="-188235" lvl="0" marL="228600" marR="0" rtl="0" algn="l">
              <a:lnSpc>
                <a:spcPct val="90000"/>
              </a:lnSpc>
              <a:spcBef>
                <a:spcPts val="1001"/>
              </a:spcBef>
              <a:spcAft>
                <a:spcPts val="0"/>
              </a:spcAft>
              <a:buClr>
                <a:srgbClr val="000000"/>
              </a:buClr>
              <a:buSzPct val="100000"/>
              <a:buFont typeface="Arial"/>
              <a:buChar char="•"/>
            </a:pPr>
            <a:r>
              <a:rPr b="1" i="1" lang="en-US" sz="2800" strike="noStrike">
                <a:solidFill>
                  <a:srgbClr val="000000"/>
                </a:solidFill>
                <a:latin typeface="Calibri"/>
                <a:ea typeface="Calibri"/>
                <a:cs typeface="Calibri"/>
                <a:sym typeface="Calibri"/>
              </a:rPr>
              <a:t>For </a:t>
            </a:r>
            <a:r>
              <a:rPr b="0" lang="en-US" sz="2800" strike="noStrike">
                <a:solidFill>
                  <a:srgbClr val="000000"/>
                </a:solidFill>
                <a:latin typeface="Calibri"/>
                <a:ea typeface="Calibri"/>
                <a:cs typeface="Calibri"/>
                <a:sym typeface="Calibri"/>
              </a:rPr>
              <a:t>[target customer]</a:t>
            </a:r>
            <a:endParaRPr b="0" sz="2800" strike="noStrike">
              <a:solidFill>
                <a:srgbClr val="000000"/>
              </a:solidFill>
              <a:latin typeface="Calibri"/>
              <a:ea typeface="Calibri"/>
              <a:cs typeface="Calibri"/>
              <a:sym typeface="Calibri"/>
            </a:endParaRPr>
          </a:p>
          <a:p>
            <a:pPr indent="-188235" lvl="0" marL="228600" marR="0" rtl="0" algn="l">
              <a:lnSpc>
                <a:spcPct val="90000"/>
              </a:lnSpc>
              <a:spcBef>
                <a:spcPts val="1001"/>
              </a:spcBef>
              <a:spcAft>
                <a:spcPts val="0"/>
              </a:spcAft>
              <a:buClr>
                <a:srgbClr val="000000"/>
              </a:buClr>
              <a:buSzPct val="100000"/>
              <a:buFont typeface="Arial"/>
              <a:buChar char="•"/>
            </a:pPr>
            <a:r>
              <a:rPr b="1" i="1" lang="en-US" sz="2800" strike="noStrike">
                <a:solidFill>
                  <a:srgbClr val="000000"/>
                </a:solidFill>
                <a:latin typeface="Calibri"/>
                <a:ea typeface="Calibri"/>
                <a:cs typeface="Calibri"/>
                <a:sym typeface="Calibri"/>
              </a:rPr>
              <a:t>Who </a:t>
            </a:r>
            <a:r>
              <a:rPr b="0" lang="en-US" sz="2800" strike="noStrike">
                <a:solidFill>
                  <a:srgbClr val="000000"/>
                </a:solidFill>
                <a:latin typeface="Calibri"/>
                <a:ea typeface="Calibri"/>
                <a:cs typeface="Calibri"/>
                <a:sym typeface="Calibri"/>
              </a:rPr>
              <a:t>[statement of the need or opportunity]</a:t>
            </a:r>
            <a:endParaRPr b="0" sz="2800" strike="noStrike">
              <a:solidFill>
                <a:srgbClr val="000000"/>
              </a:solidFill>
              <a:latin typeface="Calibri"/>
              <a:ea typeface="Calibri"/>
              <a:cs typeface="Calibri"/>
              <a:sym typeface="Calibri"/>
            </a:endParaRPr>
          </a:p>
          <a:p>
            <a:pPr indent="-188235" lvl="0" marL="228600" marR="0" rtl="0" algn="l">
              <a:lnSpc>
                <a:spcPct val="90000"/>
              </a:lnSpc>
              <a:spcBef>
                <a:spcPts val="1001"/>
              </a:spcBef>
              <a:spcAft>
                <a:spcPts val="0"/>
              </a:spcAft>
              <a:buClr>
                <a:srgbClr val="000000"/>
              </a:buClr>
              <a:buSzPct val="100000"/>
              <a:buFont typeface="Arial"/>
              <a:buChar char="•"/>
            </a:pPr>
            <a:r>
              <a:rPr b="1" i="1" lang="en-US" sz="2800" strike="noStrike">
                <a:solidFill>
                  <a:srgbClr val="000000"/>
                </a:solidFill>
                <a:latin typeface="Calibri"/>
                <a:ea typeface="Calibri"/>
                <a:cs typeface="Calibri"/>
                <a:sym typeface="Calibri"/>
              </a:rPr>
              <a:t>The </a:t>
            </a:r>
            <a:r>
              <a:rPr b="0" lang="en-US" sz="2800" strike="noStrike">
                <a:solidFill>
                  <a:srgbClr val="000000"/>
                </a:solidFill>
                <a:latin typeface="Calibri"/>
                <a:ea typeface="Calibri"/>
                <a:cs typeface="Calibri"/>
                <a:sym typeface="Calibri"/>
              </a:rPr>
              <a:t>[product name]</a:t>
            </a:r>
            <a:endParaRPr b="0" sz="2800" strike="noStrike">
              <a:solidFill>
                <a:srgbClr val="000000"/>
              </a:solidFill>
              <a:latin typeface="Calibri"/>
              <a:ea typeface="Calibri"/>
              <a:cs typeface="Calibri"/>
              <a:sym typeface="Calibri"/>
            </a:endParaRPr>
          </a:p>
          <a:p>
            <a:pPr indent="-188235" lvl="0" marL="228600" marR="0" rtl="0" algn="l">
              <a:lnSpc>
                <a:spcPct val="90000"/>
              </a:lnSpc>
              <a:spcBef>
                <a:spcPts val="1001"/>
              </a:spcBef>
              <a:spcAft>
                <a:spcPts val="0"/>
              </a:spcAft>
              <a:buClr>
                <a:srgbClr val="000000"/>
              </a:buClr>
              <a:buSzPct val="100000"/>
              <a:buFont typeface="Arial"/>
              <a:buChar char="•"/>
            </a:pPr>
            <a:r>
              <a:rPr b="1" i="1" lang="en-US" sz="2800" strike="noStrike">
                <a:solidFill>
                  <a:srgbClr val="000000"/>
                </a:solidFill>
                <a:latin typeface="Calibri"/>
                <a:ea typeface="Calibri"/>
                <a:cs typeface="Calibri"/>
                <a:sym typeface="Calibri"/>
              </a:rPr>
              <a:t>Is </a:t>
            </a:r>
            <a:r>
              <a:rPr b="0" lang="en-US" sz="2800" strike="noStrike">
                <a:solidFill>
                  <a:srgbClr val="000000"/>
                </a:solidFill>
                <a:latin typeface="Calibri"/>
                <a:ea typeface="Calibri"/>
                <a:cs typeface="Calibri"/>
                <a:sym typeface="Calibri"/>
              </a:rPr>
              <a:t>[product category]</a:t>
            </a:r>
            <a:endParaRPr b="0" sz="2800" strike="noStrike">
              <a:solidFill>
                <a:srgbClr val="000000"/>
              </a:solidFill>
              <a:latin typeface="Calibri"/>
              <a:ea typeface="Calibri"/>
              <a:cs typeface="Calibri"/>
              <a:sym typeface="Calibri"/>
            </a:endParaRPr>
          </a:p>
          <a:p>
            <a:pPr indent="-188235" lvl="0" marL="228600" marR="0" rtl="0" algn="l">
              <a:lnSpc>
                <a:spcPct val="90000"/>
              </a:lnSpc>
              <a:spcBef>
                <a:spcPts val="1001"/>
              </a:spcBef>
              <a:spcAft>
                <a:spcPts val="0"/>
              </a:spcAft>
              <a:buClr>
                <a:srgbClr val="000000"/>
              </a:buClr>
              <a:buSzPct val="100000"/>
              <a:buFont typeface="Arial"/>
              <a:buChar char="•"/>
            </a:pPr>
            <a:r>
              <a:rPr b="1" i="1" lang="en-US" sz="2800" strike="noStrike">
                <a:solidFill>
                  <a:srgbClr val="000000"/>
                </a:solidFill>
                <a:latin typeface="Calibri"/>
                <a:ea typeface="Calibri"/>
                <a:cs typeface="Calibri"/>
                <a:sym typeface="Calibri"/>
              </a:rPr>
              <a:t>That </a:t>
            </a:r>
            <a:r>
              <a:rPr b="0" lang="en-US" sz="2800" strike="noStrike">
                <a:solidFill>
                  <a:srgbClr val="000000"/>
                </a:solidFill>
                <a:latin typeface="Calibri"/>
                <a:ea typeface="Calibri"/>
                <a:cs typeface="Calibri"/>
                <a:sym typeface="Calibri"/>
              </a:rPr>
              <a:t>[major capabilities, key benefit, compelling reason to buy or use]</a:t>
            </a:r>
            <a:endParaRPr b="0" sz="2800" strike="noStrike">
              <a:solidFill>
                <a:srgbClr val="000000"/>
              </a:solidFill>
              <a:latin typeface="Calibri"/>
              <a:ea typeface="Calibri"/>
              <a:cs typeface="Calibri"/>
              <a:sym typeface="Calibri"/>
            </a:endParaRPr>
          </a:p>
          <a:p>
            <a:pPr indent="-188235" lvl="0" marL="228600" marR="0" rtl="0" algn="l">
              <a:lnSpc>
                <a:spcPct val="90000"/>
              </a:lnSpc>
              <a:spcBef>
                <a:spcPts val="1001"/>
              </a:spcBef>
              <a:spcAft>
                <a:spcPts val="0"/>
              </a:spcAft>
              <a:buClr>
                <a:srgbClr val="000000"/>
              </a:buClr>
              <a:buSzPct val="100000"/>
              <a:buFont typeface="Arial"/>
              <a:buChar char="•"/>
            </a:pPr>
            <a:r>
              <a:rPr b="1" i="1" lang="en-US" sz="2800" strike="noStrike">
                <a:solidFill>
                  <a:srgbClr val="000000"/>
                </a:solidFill>
                <a:latin typeface="Calibri"/>
                <a:ea typeface="Calibri"/>
                <a:cs typeface="Calibri"/>
                <a:sym typeface="Calibri"/>
              </a:rPr>
              <a:t>Unlike </a:t>
            </a:r>
            <a:r>
              <a:rPr b="0" lang="en-US" sz="2800" strike="noStrike">
                <a:solidFill>
                  <a:srgbClr val="000000"/>
                </a:solidFill>
                <a:latin typeface="Calibri"/>
                <a:ea typeface="Calibri"/>
                <a:cs typeface="Calibri"/>
                <a:sym typeface="Calibri"/>
              </a:rPr>
              <a:t>[primary competitive alternative, current system, current business process]</a:t>
            </a:r>
            <a:endParaRPr b="0" sz="2800" strike="noStrike">
              <a:solidFill>
                <a:srgbClr val="000000"/>
              </a:solidFill>
              <a:latin typeface="Calibri"/>
              <a:ea typeface="Calibri"/>
              <a:cs typeface="Calibri"/>
              <a:sym typeface="Calibri"/>
            </a:endParaRPr>
          </a:p>
          <a:p>
            <a:pPr indent="-188235" lvl="0" marL="228600" marR="0" rtl="0" algn="l">
              <a:lnSpc>
                <a:spcPct val="90000"/>
              </a:lnSpc>
              <a:spcBef>
                <a:spcPts val="1001"/>
              </a:spcBef>
              <a:spcAft>
                <a:spcPts val="0"/>
              </a:spcAft>
              <a:buClr>
                <a:srgbClr val="000000"/>
              </a:buClr>
              <a:buSzPct val="100000"/>
              <a:buFont typeface="Arial"/>
              <a:buChar char="•"/>
            </a:pPr>
            <a:r>
              <a:rPr b="1" i="1" lang="en-US" sz="2800" strike="noStrike">
                <a:solidFill>
                  <a:srgbClr val="000000"/>
                </a:solidFill>
                <a:latin typeface="Calibri"/>
                <a:ea typeface="Calibri"/>
                <a:cs typeface="Calibri"/>
                <a:sym typeface="Calibri"/>
              </a:rPr>
              <a:t>Our product </a:t>
            </a:r>
            <a:r>
              <a:rPr b="0" lang="en-US" sz="2800" strike="noStrike">
                <a:solidFill>
                  <a:srgbClr val="000000"/>
                </a:solidFill>
                <a:latin typeface="Calibri"/>
                <a:ea typeface="Calibri"/>
                <a:cs typeface="Calibri"/>
                <a:sym typeface="Calibri"/>
              </a:rPr>
              <a:t>[statement of primary differentiation and advantages of new product]</a:t>
            </a:r>
            <a:endParaRPr b="0" sz="2800"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64"/>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315" name="Google Shape;315;p64"/>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lnSpcReduction="20000"/>
          </a:bodyPr>
          <a:lstStyle/>
          <a:p>
            <a:pPr indent="-228240" lvl="0" marL="228600" marR="0" rtl="0" algn="l">
              <a:lnSpc>
                <a:spcPct val="90000"/>
              </a:lnSpc>
              <a:spcBef>
                <a:spcPts val="0"/>
              </a:spcBef>
              <a:spcAft>
                <a:spcPts val="0"/>
              </a:spcAft>
              <a:buClr>
                <a:srgbClr val="000000"/>
              </a:buClr>
              <a:buSzPts val="2800"/>
              <a:buFont typeface="Arial"/>
              <a:buChar char="•"/>
            </a:pPr>
            <a:r>
              <a:rPr b="1" i="1" lang="en-US" sz="2800" strike="noStrike">
                <a:solidFill>
                  <a:srgbClr val="000000"/>
                </a:solidFill>
                <a:latin typeface="Calibri"/>
                <a:ea typeface="Calibri"/>
                <a:cs typeface="Calibri"/>
                <a:sym typeface="Calibri"/>
              </a:rPr>
              <a:t>For </a:t>
            </a:r>
            <a:r>
              <a:rPr b="0" i="1" lang="en-US" sz="2800" strike="noStrike">
                <a:solidFill>
                  <a:srgbClr val="000000"/>
                </a:solidFill>
                <a:latin typeface="Calibri"/>
                <a:ea typeface="Calibri"/>
                <a:cs typeface="Calibri"/>
                <a:sym typeface="Calibri"/>
              </a:rPr>
              <a:t>scientists </a:t>
            </a:r>
            <a:r>
              <a:rPr b="1" i="1" lang="en-US" sz="2800" strike="noStrike">
                <a:solidFill>
                  <a:srgbClr val="000000"/>
                </a:solidFill>
                <a:latin typeface="Calibri"/>
                <a:ea typeface="Calibri"/>
                <a:cs typeface="Calibri"/>
                <a:sym typeface="Calibri"/>
              </a:rPr>
              <a:t>who </a:t>
            </a:r>
            <a:r>
              <a:rPr b="0" i="1" lang="en-US" sz="2800" strike="noStrike">
                <a:solidFill>
                  <a:srgbClr val="000000"/>
                </a:solidFill>
                <a:latin typeface="Calibri"/>
                <a:ea typeface="Calibri"/>
                <a:cs typeface="Calibri"/>
                <a:sym typeface="Calibri"/>
              </a:rPr>
              <a:t>need to request containers of chemicals, </a:t>
            </a:r>
            <a:r>
              <a:rPr b="1" i="1" lang="en-US" sz="2800" strike="noStrike">
                <a:solidFill>
                  <a:srgbClr val="000000"/>
                </a:solidFill>
                <a:latin typeface="Calibri"/>
                <a:ea typeface="Calibri"/>
                <a:cs typeface="Calibri"/>
                <a:sym typeface="Calibri"/>
              </a:rPr>
              <a:t>the </a:t>
            </a:r>
            <a:r>
              <a:rPr b="0" i="1" lang="en-US" sz="2800" strike="noStrike">
                <a:solidFill>
                  <a:srgbClr val="000000"/>
                </a:solidFill>
                <a:latin typeface="Calibri"/>
                <a:ea typeface="Calibri"/>
                <a:cs typeface="Calibri"/>
                <a:sym typeface="Calibri"/>
              </a:rPr>
              <a:t>Chemical Tracking System </a:t>
            </a:r>
            <a:r>
              <a:rPr b="1" i="1" lang="en-US" sz="2800" strike="noStrike">
                <a:solidFill>
                  <a:srgbClr val="000000"/>
                </a:solidFill>
                <a:latin typeface="Calibri"/>
                <a:ea typeface="Calibri"/>
                <a:cs typeface="Calibri"/>
                <a:sym typeface="Calibri"/>
              </a:rPr>
              <a:t>is </a:t>
            </a:r>
            <a:r>
              <a:rPr b="0" i="1" lang="en-US" sz="2800" strike="noStrike">
                <a:solidFill>
                  <a:srgbClr val="000000"/>
                </a:solidFill>
                <a:latin typeface="Calibri"/>
                <a:ea typeface="Calibri"/>
                <a:cs typeface="Calibri"/>
                <a:sym typeface="Calibri"/>
              </a:rPr>
              <a:t>an information system </a:t>
            </a:r>
            <a:r>
              <a:rPr b="1" i="1" lang="en-US" sz="2800" strike="noStrike">
                <a:solidFill>
                  <a:srgbClr val="000000"/>
                </a:solidFill>
                <a:latin typeface="Calibri"/>
                <a:ea typeface="Calibri"/>
                <a:cs typeface="Calibri"/>
                <a:sym typeface="Calibri"/>
              </a:rPr>
              <a:t>that </a:t>
            </a:r>
            <a:r>
              <a:rPr b="0" i="1" lang="en-US" sz="2800" strike="noStrike">
                <a:solidFill>
                  <a:srgbClr val="000000"/>
                </a:solidFill>
                <a:latin typeface="Calibri"/>
                <a:ea typeface="Calibri"/>
                <a:cs typeface="Calibri"/>
                <a:sym typeface="Calibri"/>
              </a:rPr>
              <a:t>will provide a single point of access to the chemical stockroom and to vendors. The system will store the location of every chemical container within the company, the quantity of material remaining in it, and the complete history of each container’s locations and usage. This system will save the company 25 percent on chemical costs in the first year of use by allowing the company to fully exploit chemicals that are already available within the company, dispose of fewer partially used or expired containers, and use a standard chemical purchasing process. </a:t>
            </a:r>
            <a:r>
              <a:rPr b="1" i="1" lang="en-US" sz="2800" strike="noStrike">
                <a:solidFill>
                  <a:srgbClr val="000000"/>
                </a:solidFill>
                <a:latin typeface="Calibri"/>
                <a:ea typeface="Calibri"/>
                <a:cs typeface="Calibri"/>
                <a:sym typeface="Calibri"/>
              </a:rPr>
              <a:t>Unlike </a:t>
            </a:r>
            <a:r>
              <a:rPr b="0" i="1" lang="en-US" sz="2800" strike="noStrike">
                <a:solidFill>
                  <a:srgbClr val="000000"/>
                </a:solidFill>
                <a:latin typeface="Calibri"/>
                <a:ea typeface="Calibri"/>
                <a:cs typeface="Calibri"/>
                <a:sym typeface="Calibri"/>
              </a:rPr>
              <a:t>the current manual ordering processes, </a:t>
            </a:r>
            <a:r>
              <a:rPr b="1" i="1" lang="en-US" sz="2800" strike="noStrike">
                <a:solidFill>
                  <a:srgbClr val="000000"/>
                </a:solidFill>
                <a:latin typeface="Calibri"/>
                <a:ea typeface="Calibri"/>
                <a:cs typeface="Calibri"/>
                <a:sym typeface="Calibri"/>
              </a:rPr>
              <a:t>our product </a:t>
            </a:r>
            <a:r>
              <a:rPr i="1" lang="en-US" sz="2800">
                <a:latin typeface="Calibri"/>
                <a:ea typeface="Calibri"/>
                <a:cs typeface="Calibri"/>
                <a:sym typeface="Calibri"/>
              </a:rPr>
              <a:t>will generate all reports required to comply with federal and state government regulations that require the reporting of chemical usage, storage and disposal. </a:t>
            </a:r>
            <a:endParaRPr sz="2800" strike="noStrike">
              <a:solidFill>
                <a:srgbClr val="000000"/>
              </a:solidFill>
              <a:latin typeface="Calibri"/>
              <a:ea typeface="Calibri"/>
              <a:cs typeface="Calibri"/>
              <a:sym typeface="Calibri"/>
            </a:endParaRPr>
          </a:p>
        </p:txBody>
      </p:sp>
      <p:sp>
        <p:nvSpPr>
          <p:cNvPr id="316" name="Google Shape;316;p64"/>
          <p:cNvSpPr txBox="1"/>
          <p:nvPr/>
        </p:nvSpPr>
        <p:spPr>
          <a:xfrm>
            <a:off x="83808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1.5 Vision Statement - Example</a:t>
            </a:r>
            <a:endParaRPr b="0" sz="4400"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65"/>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1.6 </a:t>
            </a:r>
            <a:r>
              <a:rPr b="1" lang="en-US" sz="4400" strike="noStrike">
                <a:solidFill>
                  <a:srgbClr val="000000"/>
                </a:solidFill>
                <a:latin typeface="Calibri"/>
                <a:ea typeface="Calibri"/>
                <a:cs typeface="Calibri"/>
                <a:sym typeface="Calibri"/>
              </a:rPr>
              <a:t>Business risks</a:t>
            </a:r>
            <a:endParaRPr b="0" sz="4400" strike="noStrike">
              <a:solidFill>
                <a:srgbClr val="000000"/>
              </a:solidFill>
              <a:latin typeface="Calibri"/>
              <a:ea typeface="Calibri"/>
              <a:cs typeface="Calibri"/>
              <a:sym typeface="Calibri"/>
            </a:endParaRPr>
          </a:p>
        </p:txBody>
      </p:sp>
      <p:sp>
        <p:nvSpPr>
          <p:cNvPr id="322" name="Google Shape;322;p65"/>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Summarize the major business risks associated with developing—or not developing—this product. Risk categories include marketplace competition, timing issues, user acceptance, implementation issues, and possible negative impacts on the business. </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Business risks are not the same as project risks, which often include resource availability concerns and technology factors. </a:t>
            </a:r>
            <a:endParaRPr b="0" sz="2800" strike="noStrike">
              <a:solidFill>
                <a:srgbClr val="000000"/>
              </a:solidFill>
              <a:latin typeface="Calibri"/>
              <a:ea typeface="Calibri"/>
              <a:cs typeface="Calibri"/>
              <a:sym typeface="Calibri"/>
            </a:endParaRPr>
          </a:p>
          <a:p>
            <a:pPr indent="0" lvl="0" marL="457200" marR="0" rtl="0" algn="l">
              <a:lnSpc>
                <a:spcPct val="90000"/>
              </a:lnSpc>
              <a:spcBef>
                <a:spcPts val="1001"/>
              </a:spcBef>
              <a:spcAft>
                <a:spcPts val="0"/>
              </a:spcAft>
              <a:buNone/>
            </a:pPr>
            <a:r>
              <a:t/>
            </a:r>
            <a:endParaRPr b="0" sz="2800"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66"/>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4400" strike="noStrike">
                <a:solidFill>
                  <a:srgbClr val="000000"/>
                </a:solidFill>
                <a:latin typeface="Calibri"/>
                <a:ea typeface="Calibri"/>
                <a:cs typeface="Calibri"/>
                <a:sym typeface="Calibri"/>
              </a:rPr>
              <a:t>1.7 Business assumptions and dependencies</a:t>
            </a:r>
            <a:endParaRPr b="0" sz="4400" strike="noStrike">
              <a:solidFill>
                <a:srgbClr val="000000"/>
              </a:solidFill>
              <a:latin typeface="Calibri"/>
              <a:ea typeface="Calibri"/>
              <a:cs typeface="Calibri"/>
              <a:sym typeface="Calibri"/>
            </a:endParaRPr>
          </a:p>
        </p:txBody>
      </p:sp>
      <p:sp>
        <p:nvSpPr>
          <p:cNvPr id="328" name="Google Shape;328;p66"/>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fontScale="92500" lnSpcReduction="10000"/>
          </a:bodyPr>
          <a:lstStyle/>
          <a:p>
            <a:pPr indent="-214905" lvl="0" marL="228600" marR="0" rtl="0" algn="l">
              <a:lnSpc>
                <a:spcPct val="90000"/>
              </a:lnSpc>
              <a:spcBef>
                <a:spcPts val="0"/>
              </a:spcBef>
              <a:spcAft>
                <a:spcPts val="0"/>
              </a:spcAft>
              <a:buClr>
                <a:srgbClr val="000000"/>
              </a:buClr>
              <a:buSzPct val="100000"/>
              <a:buFont typeface="Arial"/>
              <a:buChar char="•"/>
            </a:pPr>
            <a:r>
              <a:rPr b="0" lang="en-US" sz="2800" strike="noStrike">
                <a:solidFill>
                  <a:srgbClr val="000000"/>
                </a:solidFill>
                <a:latin typeface="Calibri"/>
                <a:ea typeface="Calibri"/>
                <a:cs typeface="Calibri"/>
                <a:sym typeface="Calibri"/>
              </a:rPr>
              <a:t>An </a:t>
            </a:r>
            <a:r>
              <a:rPr b="0" i="1" lang="en-US" sz="2800" strike="noStrike">
                <a:solidFill>
                  <a:srgbClr val="000000"/>
                </a:solidFill>
                <a:latin typeface="Calibri"/>
                <a:ea typeface="Calibri"/>
                <a:cs typeface="Calibri"/>
                <a:sym typeface="Calibri"/>
              </a:rPr>
              <a:t>assumption </a:t>
            </a:r>
            <a:r>
              <a:rPr b="0" lang="en-US" sz="2800" strike="noStrike">
                <a:solidFill>
                  <a:srgbClr val="000000"/>
                </a:solidFill>
                <a:latin typeface="Calibri"/>
                <a:ea typeface="Calibri"/>
                <a:cs typeface="Calibri"/>
                <a:sym typeface="Calibri"/>
              </a:rPr>
              <a:t>is a statement that is believed to be true in the absence of proof or definitive knowledge. </a:t>
            </a:r>
            <a:endParaRPr b="0" sz="2800" strike="noStrike">
              <a:solidFill>
                <a:srgbClr val="000000"/>
              </a:solidFill>
              <a:latin typeface="Calibri"/>
              <a:ea typeface="Calibri"/>
              <a:cs typeface="Calibri"/>
              <a:sym typeface="Calibri"/>
            </a:endParaRPr>
          </a:p>
          <a:p>
            <a:pPr indent="-214905" lvl="0" marL="228600" marR="0" rtl="0" algn="l">
              <a:lnSpc>
                <a:spcPct val="90000"/>
              </a:lnSpc>
              <a:spcBef>
                <a:spcPts val="1001"/>
              </a:spcBef>
              <a:spcAft>
                <a:spcPts val="0"/>
              </a:spcAft>
              <a:buClr>
                <a:srgbClr val="000000"/>
              </a:buClr>
              <a:buSzPct val="100000"/>
              <a:buFont typeface="Arial"/>
              <a:buChar char="•"/>
            </a:pPr>
            <a:r>
              <a:rPr b="0" lang="en-US" sz="2800" strike="noStrike">
                <a:solidFill>
                  <a:srgbClr val="000000"/>
                </a:solidFill>
                <a:latin typeface="Calibri"/>
                <a:ea typeface="Calibri"/>
                <a:cs typeface="Calibri"/>
                <a:sym typeface="Calibri"/>
              </a:rPr>
              <a:t>Business assumptions are specifically related to the business requirements. </a:t>
            </a:r>
            <a:endParaRPr b="0" sz="2800" strike="noStrike">
              <a:solidFill>
                <a:srgbClr val="000000"/>
              </a:solidFill>
              <a:latin typeface="Calibri"/>
              <a:ea typeface="Calibri"/>
              <a:cs typeface="Calibri"/>
              <a:sym typeface="Calibri"/>
            </a:endParaRPr>
          </a:p>
          <a:p>
            <a:pPr indent="-214905" lvl="0" marL="228600" marR="0" rtl="0" algn="l">
              <a:lnSpc>
                <a:spcPct val="90000"/>
              </a:lnSpc>
              <a:spcBef>
                <a:spcPts val="1001"/>
              </a:spcBef>
              <a:spcAft>
                <a:spcPts val="0"/>
              </a:spcAft>
              <a:buClr>
                <a:srgbClr val="000000"/>
              </a:buClr>
              <a:buSzPct val="100000"/>
              <a:buFont typeface="Arial"/>
              <a:buChar char="•"/>
            </a:pPr>
            <a:r>
              <a:rPr b="0" lang="en-US" sz="2800" strike="noStrike">
                <a:solidFill>
                  <a:srgbClr val="000000"/>
                </a:solidFill>
                <a:latin typeface="Calibri"/>
                <a:ea typeface="Calibri"/>
                <a:cs typeface="Calibri"/>
                <a:sym typeface="Calibri"/>
              </a:rPr>
              <a:t>If you learn that certain assumptions are wrong, you might have to change scope, adjust the schedule, or launch other projects to achieve the objectives.</a:t>
            </a:r>
            <a:endParaRPr b="0" sz="2800" strike="noStrike">
              <a:solidFill>
                <a:srgbClr val="000000"/>
              </a:solidFill>
              <a:latin typeface="Calibri"/>
              <a:ea typeface="Calibri"/>
              <a:cs typeface="Calibri"/>
              <a:sym typeface="Calibri"/>
            </a:endParaRPr>
          </a:p>
          <a:p>
            <a:pPr indent="-214905" lvl="0" marL="228600" marR="0" rtl="0" algn="l">
              <a:lnSpc>
                <a:spcPct val="90000"/>
              </a:lnSpc>
              <a:spcBef>
                <a:spcPts val="1001"/>
              </a:spcBef>
              <a:spcAft>
                <a:spcPts val="0"/>
              </a:spcAft>
              <a:buClr>
                <a:srgbClr val="000000"/>
              </a:buClr>
              <a:buSzPct val="100000"/>
              <a:buFont typeface="Arial"/>
              <a:buChar char="•"/>
            </a:pPr>
            <a:r>
              <a:rPr b="0" lang="en-US" sz="2800" strike="noStrike">
                <a:solidFill>
                  <a:srgbClr val="000000"/>
                </a:solidFill>
                <a:latin typeface="Calibri"/>
                <a:ea typeface="Calibri"/>
                <a:cs typeface="Calibri"/>
                <a:sym typeface="Calibri"/>
              </a:rPr>
              <a:t>Record any assumptions that the stakeholders made when conceiving the project and writing their vision and scope document. Often, one party’s assumptions are not shared by others. If you write them down and review them, you can avoid possible confusion and aggravation in the future.</a:t>
            </a:r>
            <a:endParaRPr b="0" sz="2800" strike="noStrike">
              <a:solidFill>
                <a:srgbClr val="000000"/>
              </a:solidFill>
              <a:latin typeface="Calibri"/>
              <a:ea typeface="Calibri"/>
              <a:cs typeface="Calibri"/>
              <a:sym typeface="Calibri"/>
            </a:endParaRPr>
          </a:p>
          <a:p>
            <a:pPr indent="0" lvl="0" marL="457200" marR="0" rtl="0" algn="l">
              <a:lnSpc>
                <a:spcPct val="90000"/>
              </a:lnSpc>
              <a:spcBef>
                <a:spcPts val="1001"/>
              </a:spcBef>
              <a:spcAft>
                <a:spcPts val="0"/>
              </a:spcAft>
              <a:buNone/>
            </a:pPr>
            <a:r>
              <a:t/>
            </a:r>
            <a:endParaRPr b="0" sz="2800"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7"/>
          <p:cNvSpPr txBox="1"/>
          <p:nvPr/>
        </p:nvSpPr>
        <p:spPr>
          <a:xfrm>
            <a:off x="83808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4400" strike="noStrike">
                <a:solidFill>
                  <a:srgbClr val="000000"/>
                </a:solidFill>
                <a:latin typeface="Calibri"/>
                <a:ea typeface="Calibri"/>
                <a:cs typeface="Calibri"/>
                <a:sym typeface="Calibri"/>
              </a:rPr>
              <a:t>1.7 Business assumptions and dependencies</a:t>
            </a:r>
            <a:endParaRPr b="0" sz="4400" strike="noStrike">
              <a:solidFill>
                <a:srgbClr val="000000"/>
              </a:solidFill>
              <a:latin typeface="Calibri"/>
              <a:ea typeface="Calibri"/>
              <a:cs typeface="Calibri"/>
              <a:sym typeface="Calibri"/>
            </a:endParaRPr>
          </a:p>
        </p:txBody>
      </p:sp>
      <p:sp>
        <p:nvSpPr>
          <p:cNvPr id="334" name="Google Shape;334;p67"/>
          <p:cNvSpPr txBox="1"/>
          <p:nvPr/>
        </p:nvSpPr>
        <p:spPr>
          <a:xfrm>
            <a:off x="838080" y="1825560"/>
            <a:ext cx="10515300" cy="435090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Record any major </a:t>
            </a:r>
            <a:r>
              <a:rPr b="1" lang="en-US" sz="2800" strike="noStrike">
                <a:solidFill>
                  <a:srgbClr val="000000"/>
                </a:solidFill>
                <a:latin typeface="Calibri"/>
                <a:ea typeface="Calibri"/>
                <a:cs typeface="Calibri"/>
                <a:sym typeface="Calibri"/>
              </a:rPr>
              <a:t>dependencies</a:t>
            </a:r>
            <a:r>
              <a:rPr b="0" lang="en-US" sz="2800" strike="noStrike">
                <a:solidFill>
                  <a:srgbClr val="000000"/>
                </a:solidFill>
                <a:latin typeface="Calibri"/>
                <a:ea typeface="Calibri"/>
                <a:cs typeface="Calibri"/>
                <a:sym typeface="Calibri"/>
              </a:rPr>
              <a:t> the project has on external factors. Examples are pending industry standards or government regulations, deliverables from other projects, third-party suppliers, or development partners. </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lang="en-US" sz="2800">
                <a:latin typeface="Calibri"/>
                <a:ea typeface="Calibri"/>
                <a:cs typeface="Calibri"/>
                <a:sym typeface="Calibri"/>
              </a:rPr>
              <a:t>Broken dependencies are common source of project delays. </a:t>
            </a:r>
            <a:endParaRPr b="0" sz="2800"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8"/>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lang="en-US" sz="4400" strike="noStrike">
                <a:solidFill>
                  <a:srgbClr val="000000"/>
                </a:solidFill>
                <a:latin typeface="Calibri"/>
                <a:ea typeface="Calibri"/>
                <a:cs typeface="Calibri"/>
                <a:sym typeface="Calibri"/>
              </a:rPr>
              <a:t>2. Scope and limitations</a:t>
            </a:r>
            <a:endParaRPr b="0" sz="4400" strike="noStrike">
              <a:latin typeface="Arial"/>
              <a:ea typeface="Arial"/>
              <a:cs typeface="Arial"/>
              <a:sym typeface="Arial"/>
            </a:endParaRPr>
          </a:p>
        </p:txBody>
      </p:sp>
      <p:sp>
        <p:nvSpPr>
          <p:cNvPr id="340" name="Google Shape;340;p68"/>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189420" lvl="0" marL="228600" marR="0" rtl="0" algn="l">
              <a:lnSpc>
                <a:spcPct val="90000"/>
              </a:lnSpc>
              <a:spcBef>
                <a:spcPts val="0"/>
              </a:spcBef>
              <a:spcAft>
                <a:spcPts val="0"/>
              </a:spcAft>
              <a:buClr>
                <a:srgbClr val="000000"/>
              </a:buClr>
              <a:buSzPts val="2200"/>
              <a:buFont typeface="Arial"/>
              <a:buChar char="•"/>
            </a:pPr>
            <a:r>
              <a:rPr b="0" lang="en-US" sz="2200" strike="noStrike">
                <a:solidFill>
                  <a:srgbClr val="000000"/>
                </a:solidFill>
                <a:latin typeface="Calibri"/>
                <a:ea typeface="Calibri"/>
                <a:cs typeface="Calibri"/>
                <a:sym typeface="Calibri"/>
              </a:rPr>
              <a:t>A software project should define its scope and limitations. You need to state both what the solution being developed </a:t>
            </a:r>
            <a:r>
              <a:rPr b="0" i="1" lang="en-US" sz="2200" strike="noStrike">
                <a:solidFill>
                  <a:srgbClr val="000000"/>
                </a:solidFill>
                <a:latin typeface="Calibri"/>
                <a:ea typeface="Calibri"/>
                <a:cs typeface="Calibri"/>
                <a:sym typeface="Calibri"/>
              </a:rPr>
              <a:t>is (scope) </a:t>
            </a:r>
            <a:r>
              <a:rPr b="0" lang="en-US" sz="2200" strike="noStrike">
                <a:solidFill>
                  <a:srgbClr val="000000"/>
                </a:solidFill>
                <a:latin typeface="Calibri"/>
                <a:ea typeface="Calibri"/>
                <a:cs typeface="Calibri"/>
                <a:sym typeface="Calibri"/>
              </a:rPr>
              <a:t>and what it </a:t>
            </a:r>
            <a:r>
              <a:rPr b="0" i="1" lang="en-US" sz="2200" strike="noStrike">
                <a:solidFill>
                  <a:srgbClr val="000000"/>
                </a:solidFill>
                <a:latin typeface="Calibri"/>
                <a:ea typeface="Calibri"/>
                <a:cs typeface="Calibri"/>
                <a:sym typeface="Calibri"/>
              </a:rPr>
              <a:t>is not (limtitations)</a:t>
            </a:r>
            <a:r>
              <a:rPr b="0" lang="en-US" sz="2200" strike="noStrike">
                <a:solidFill>
                  <a:srgbClr val="000000"/>
                </a:solidFill>
                <a:latin typeface="Calibri"/>
                <a:ea typeface="Calibri"/>
                <a:cs typeface="Calibri"/>
                <a:sym typeface="Calibri"/>
              </a:rPr>
              <a:t>.</a:t>
            </a:r>
            <a:endParaRPr b="0" sz="2200" strike="noStrike">
              <a:latin typeface="Arial"/>
              <a:ea typeface="Arial"/>
              <a:cs typeface="Arial"/>
              <a:sym typeface="Arial"/>
            </a:endParaRPr>
          </a:p>
          <a:p>
            <a:pPr indent="-189420" lvl="0" marL="228600" marR="0" rtl="0" algn="l">
              <a:lnSpc>
                <a:spcPct val="90000"/>
              </a:lnSpc>
              <a:spcBef>
                <a:spcPts val="1001"/>
              </a:spcBef>
              <a:spcAft>
                <a:spcPts val="0"/>
              </a:spcAft>
              <a:buClr>
                <a:srgbClr val="000000"/>
              </a:buClr>
              <a:buSzPts val="2200"/>
              <a:buFont typeface="Arial"/>
              <a:buChar char="•"/>
            </a:pPr>
            <a:r>
              <a:rPr b="0" lang="en-US" sz="2200" strike="noStrike">
                <a:solidFill>
                  <a:srgbClr val="000000"/>
                </a:solidFill>
                <a:latin typeface="Calibri"/>
                <a:ea typeface="Calibri"/>
                <a:cs typeface="Calibri"/>
                <a:sym typeface="Calibri"/>
              </a:rPr>
              <a:t>The first step to controlling scope creep is to define the project’s scope. </a:t>
            </a:r>
            <a:endParaRPr b="0" sz="2200" strike="noStrike">
              <a:latin typeface="Arial"/>
              <a:ea typeface="Arial"/>
              <a:cs typeface="Arial"/>
              <a:sym typeface="Arial"/>
            </a:endParaRPr>
          </a:p>
          <a:p>
            <a:pPr indent="-189420" lvl="0" marL="228600" marR="0" rtl="0" algn="l">
              <a:lnSpc>
                <a:spcPct val="90000"/>
              </a:lnSpc>
              <a:spcBef>
                <a:spcPts val="1001"/>
              </a:spcBef>
              <a:spcAft>
                <a:spcPts val="0"/>
              </a:spcAft>
              <a:buClr>
                <a:srgbClr val="000000"/>
              </a:buClr>
              <a:buSzPts val="2200"/>
              <a:buFont typeface="Arial"/>
              <a:buChar char="•"/>
            </a:pPr>
            <a:r>
              <a:rPr b="0" lang="en-US" sz="2200" strike="noStrike">
                <a:solidFill>
                  <a:srgbClr val="000000"/>
                </a:solidFill>
                <a:latin typeface="Calibri"/>
                <a:ea typeface="Calibri"/>
                <a:cs typeface="Calibri"/>
                <a:sym typeface="Calibri"/>
              </a:rPr>
              <a:t>At the highest level, scope is defined when the customer decides which business objectives to target. </a:t>
            </a:r>
            <a:endParaRPr b="0" sz="2200" strike="noStrike">
              <a:latin typeface="Arial"/>
              <a:ea typeface="Arial"/>
              <a:cs typeface="Arial"/>
              <a:sym typeface="Arial"/>
            </a:endParaRPr>
          </a:p>
          <a:p>
            <a:pPr indent="-189420" lvl="0" marL="228600" marR="0" rtl="0" algn="l">
              <a:lnSpc>
                <a:spcPct val="90000"/>
              </a:lnSpc>
              <a:spcBef>
                <a:spcPts val="1001"/>
              </a:spcBef>
              <a:spcAft>
                <a:spcPts val="0"/>
              </a:spcAft>
              <a:buClr>
                <a:srgbClr val="000000"/>
              </a:buClr>
              <a:buSzPts val="2200"/>
              <a:buFont typeface="Arial"/>
              <a:buChar char="•"/>
            </a:pPr>
            <a:r>
              <a:rPr b="0" lang="en-US" sz="2200" strike="noStrike">
                <a:solidFill>
                  <a:srgbClr val="000000"/>
                </a:solidFill>
                <a:latin typeface="Calibri"/>
                <a:ea typeface="Calibri"/>
                <a:cs typeface="Calibri"/>
                <a:sym typeface="Calibri"/>
              </a:rPr>
              <a:t>At a lower level, scope is defined at the level of features, user stories, use cases, or events and responses to include.</a:t>
            </a:r>
            <a:endParaRPr b="0" sz="2200" strike="noStrike">
              <a:latin typeface="Arial"/>
              <a:ea typeface="Arial"/>
              <a:cs typeface="Arial"/>
              <a:sym typeface="Arial"/>
            </a:endParaRPr>
          </a:p>
          <a:p>
            <a:pPr indent="-189420" lvl="0" marL="228600" marR="0" rtl="0" algn="l">
              <a:lnSpc>
                <a:spcPct val="90000"/>
              </a:lnSpc>
              <a:spcBef>
                <a:spcPts val="1001"/>
              </a:spcBef>
              <a:spcAft>
                <a:spcPts val="0"/>
              </a:spcAft>
              <a:buClr>
                <a:srgbClr val="000000"/>
              </a:buClr>
              <a:buSzPts val="2200"/>
              <a:buFont typeface="Arial"/>
              <a:buChar char="•"/>
            </a:pPr>
            <a:r>
              <a:rPr b="0" lang="en-US" sz="2200" strike="noStrike">
                <a:solidFill>
                  <a:srgbClr val="000000"/>
                </a:solidFill>
                <a:latin typeface="Calibri"/>
                <a:ea typeface="Calibri"/>
                <a:cs typeface="Calibri"/>
                <a:sym typeface="Calibri"/>
              </a:rPr>
              <a:t> Scope ultimately is defined through the set of functional requirements planned for implementation in a specific release or iteration. </a:t>
            </a:r>
            <a:endParaRPr b="0" sz="2200" strike="noStrike">
              <a:latin typeface="Arial"/>
              <a:ea typeface="Arial"/>
              <a:cs typeface="Arial"/>
              <a:sym typeface="Arial"/>
            </a:endParaRPr>
          </a:p>
          <a:p>
            <a:pPr indent="-189420" lvl="0" marL="228600" marR="0" rtl="0" algn="l">
              <a:lnSpc>
                <a:spcPct val="90000"/>
              </a:lnSpc>
              <a:spcBef>
                <a:spcPts val="1001"/>
              </a:spcBef>
              <a:spcAft>
                <a:spcPts val="0"/>
              </a:spcAft>
              <a:buClr>
                <a:srgbClr val="000000"/>
              </a:buClr>
              <a:buSzPts val="2200"/>
              <a:buFont typeface="Arial"/>
              <a:buChar char="•"/>
            </a:pPr>
            <a:r>
              <a:rPr b="0" lang="en-US" sz="2200" strike="noStrike">
                <a:solidFill>
                  <a:srgbClr val="000000"/>
                </a:solidFill>
                <a:latin typeface="Calibri"/>
                <a:ea typeface="Calibri"/>
                <a:cs typeface="Calibri"/>
                <a:sym typeface="Calibri"/>
              </a:rPr>
              <a:t>At each level, the scope must stay within the bounds of the level above it. For example, in-scope user requirements must map to the business objectives, and functional requirements must map to user requirements that are in scope.</a:t>
            </a:r>
            <a:endParaRPr b="0" sz="2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42"/>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Defining business requirements</a:t>
            </a:r>
            <a:endParaRPr b="0" i="0" sz="4400" u="none" cap="none" strike="noStrike">
              <a:solidFill>
                <a:srgbClr val="000000"/>
              </a:solidFill>
              <a:latin typeface="Calibri"/>
              <a:ea typeface="Calibri"/>
              <a:cs typeface="Calibri"/>
              <a:sym typeface="Calibri"/>
            </a:endParaRPr>
          </a:p>
        </p:txBody>
      </p:sp>
      <p:sp>
        <p:nvSpPr>
          <p:cNvPr id="181" name="Google Shape;181;p42"/>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lnSpcReduction="20000"/>
          </a:bodyPr>
          <a:lstStyle/>
          <a:p>
            <a:pPr indent="-22824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Business requirements specify why the product is being developed.</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They define </a:t>
            </a:r>
            <a:r>
              <a:rPr b="1" i="0" lang="en-US" sz="2800" u="none" cap="none" strike="noStrike">
                <a:solidFill>
                  <a:srgbClr val="000000"/>
                </a:solidFill>
                <a:latin typeface="Calibri"/>
                <a:ea typeface="Calibri"/>
                <a:cs typeface="Calibri"/>
                <a:sym typeface="Calibri"/>
              </a:rPr>
              <a:t>product</a:t>
            </a:r>
            <a:r>
              <a:rPr b="0" i="0" lang="en-US" sz="2800" u="none" cap="none" strike="noStrike">
                <a:solidFill>
                  <a:srgbClr val="000000"/>
                </a:solidFill>
                <a:latin typeface="Calibri"/>
                <a:ea typeface="Calibri"/>
                <a:cs typeface="Calibri"/>
                <a:sym typeface="Calibri"/>
              </a:rPr>
              <a:t> </a:t>
            </a:r>
            <a:r>
              <a:rPr b="1" i="0" lang="en-US" sz="2800" u="none" cap="none" strike="noStrike">
                <a:solidFill>
                  <a:srgbClr val="000000"/>
                </a:solidFill>
                <a:latin typeface="Calibri"/>
                <a:ea typeface="Calibri"/>
                <a:cs typeface="Calibri"/>
                <a:sym typeface="Calibri"/>
              </a:rPr>
              <a:t>vision</a:t>
            </a:r>
            <a:r>
              <a:rPr b="0" i="0" lang="en-US" sz="2800" u="none" cap="none" strike="noStrike">
                <a:solidFill>
                  <a:srgbClr val="000000"/>
                </a:solidFill>
                <a:latin typeface="Calibri"/>
                <a:ea typeface="Calibri"/>
                <a:cs typeface="Calibri"/>
                <a:sym typeface="Calibri"/>
              </a:rPr>
              <a:t> and </a:t>
            </a:r>
            <a:r>
              <a:rPr b="1" i="0" lang="en-US" sz="2800" u="none" cap="none" strike="noStrike">
                <a:solidFill>
                  <a:srgbClr val="000000"/>
                </a:solidFill>
                <a:latin typeface="Calibri"/>
                <a:ea typeface="Calibri"/>
                <a:cs typeface="Calibri"/>
                <a:sym typeface="Calibri"/>
              </a:rPr>
              <a:t>project</a:t>
            </a:r>
            <a:r>
              <a:rPr b="0" i="0" lang="en-US" sz="2800" u="none" cap="none" strike="noStrike">
                <a:solidFill>
                  <a:srgbClr val="000000"/>
                </a:solidFill>
                <a:latin typeface="Calibri"/>
                <a:ea typeface="Calibri"/>
                <a:cs typeface="Calibri"/>
                <a:sym typeface="Calibri"/>
              </a:rPr>
              <a:t> </a:t>
            </a:r>
            <a:r>
              <a:rPr b="1" i="0" lang="en-US" sz="2800" u="none" cap="none" strike="noStrike">
                <a:solidFill>
                  <a:srgbClr val="000000"/>
                </a:solidFill>
                <a:latin typeface="Calibri"/>
                <a:ea typeface="Calibri"/>
                <a:cs typeface="Calibri"/>
                <a:sym typeface="Calibri"/>
              </a:rPr>
              <a:t>scope</a:t>
            </a:r>
            <a:r>
              <a:rPr b="0" i="0" lang="en-US" sz="2800" u="none" cap="none" strike="noStrike">
                <a:solidFill>
                  <a:srgbClr val="000000"/>
                </a:solidFill>
                <a:latin typeface="Calibri"/>
                <a:ea typeface="Calibri"/>
                <a:cs typeface="Calibri"/>
                <a:sym typeface="Calibri"/>
              </a:rPr>
              <a:t> of the product. </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business requirements represent the top of the requirements chain. </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user requirements and functional requirements must align with the business requirements .</a:t>
            </a:r>
            <a:endParaRPr b="0" i="0" sz="28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Requirements that don’t help the project achieve its business objectives shouldn’t be implemented.</a:t>
            </a:r>
            <a:endParaRPr b="0" i="0" sz="24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business requirements are recorded in the </a:t>
            </a:r>
            <a:r>
              <a:rPr b="1" i="0" lang="en-US" sz="2800" u="none" cap="none" strike="noStrike">
                <a:solidFill>
                  <a:srgbClr val="000000"/>
                </a:solidFill>
                <a:latin typeface="Calibri"/>
                <a:ea typeface="Calibri"/>
                <a:cs typeface="Calibri"/>
                <a:sym typeface="Calibri"/>
              </a:rPr>
              <a:t>vision and scope document. </a:t>
            </a:r>
            <a:endParaRPr b="0" i="0" sz="2800" u="none" cap="none" strike="noStrike">
              <a:solidFill>
                <a:srgbClr val="000000"/>
              </a:solidFill>
              <a:latin typeface="Calibri"/>
              <a:ea typeface="Calibri"/>
              <a:cs typeface="Calibri"/>
              <a:sym typeface="Calibri"/>
            </a:endParaRPr>
          </a:p>
          <a:p>
            <a:pPr indent="0" lvl="0" marL="457200" marR="0" rtl="0" algn="l">
              <a:lnSpc>
                <a:spcPct val="90000"/>
              </a:lnSpc>
              <a:spcBef>
                <a:spcPts val="1001"/>
              </a:spcBef>
              <a:spcAft>
                <a:spcPts val="0"/>
              </a:spcAft>
              <a:buNone/>
            </a:pPr>
            <a:r>
              <a:rPr b="0" i="0" lang="en-US" sz="2800" u="none" cap="none" strike="noStrike">
                <a:solidFill>
                  <a:srgbClr val="000000"/>
                </a:solidFill>
                <a:latin typeface="Calibri"/>
                <a:ea typeface="Calibri"/>
                <a:cs typeface="Calibri"/>
                <a:sym typeface="Calibri"/>
              </a:rPr>
              <a:t> </a:t>
            </a:r>
            <a:endParaRPr b="0" i="0" sz="28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9"/>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lang="en-US" sz="4800" strike="noStrike">
                <a:solidFill>
                  <a:srgbClr val="000000"/>
                </a:solidFill>
                <a:latin typeface="Calibri"/>
                <a:ea typeface="Calibri"/>
                <a:cs typeface="Calibri"/>
                <a:sym typeface="Calibri"/>
              </a:rPr>
              <a:t>2.1 Major Features</a:t>
            </a:r>
            <a:endParaRPr b="0" sz="4800" strike="noStrike">
              <a:latin typeface="Arial"/>
              <a:ea typeface="Arial"/>
              <a:cs typeface="Arial"/>
              <a:sym typeface="Arial"/>
            </a:endParaRPr>
          </a:p>
        </p:txBody>
      </p:sp>
      <p:sp>
        <p:nvSpPr>
          <p:cNvPr id="346" name="Google Shape;346;p69"/>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List the product’s major features or user capabilities, emphasizing those that distinguish it from previous or competing products. </a:t>
            </a:r>
            <a:endParaRPr b="0" sz="2800"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Think about how users will use the features, to ensure that the list is complete and that it does not include unnecessary features that sound interesting but don’t provide customer value.</a:t>
            </a:r>
            <a:endParaRPr b="0" sz="2800"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 Give each feature a unique and persistent label to permit tracing it to other system elements. You might include a feature tree diagram.</a:t>
            </a:r>
            <a:endParaRPr b="0" sz="2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70"/>
          <p:cNvSpPr/>
          <p:nvPr/>
        </p:nvSpPr>
        <p:spPr>
          <a:xfrm>
            <a:off x="838080" y="1038600"/>
            <a:ext cx="10514520" cy="592452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sz="1500" strike="noStrike">
              <a:latin typeface="Arial"/>
              <a:ea typeface="Arial"/>
              <a:cs typeface="Arial"/>
              <a:sym typeface="Arial"/>
            </a:endParaRPr>
          </a:p>
          <a:p>
            <a:pPr indent="-196229" lvl="0" marL="216000" marR="0" rtl="0" algn="l">
              <a:lnSpc>
                <a:spcPct val="100000"/>
              </a:lnSpc>
              <a:spcBef>
                <a:spcPts val="0"/>
              </a:spcBef>
              <a:spcAft>
                <a:spcPts val="0"/>
              </a:spcAft>
              <a:buClr>
                <a:srgbClr val="000000"/>
              </a:buClr>
              <a:buSzPts val="1140"/>
              <a:buFont typeface="Noto Sans Symbols"/>
              <a:buChar char="●"/>
            </a:pPr>
            <a:r>
              <a:rPr b="0" lang="en-US" sz="2900" strike="noStrike">
                <a:solidFill>
                  <a:srgbClr val="000000"/>
                </a:solidFill>
                <a:latin typeface="Arial"/>
                <a:ea typeface="Arial"/>
                <a:cs typeface="Arial"/>
                <a:sym typeface="Arial"/>
              </a:rPr>
              <a:t>Summarize the capabilities that are planned for inclusion in the initial product release. </a:t>
            </a:r>
            <a:endParaRPr b="0" sz="2900" strike="noStrike">
              <a:latin typeface="Arial"/>
              <a:ea typeface="Arial"/>
              <a:cs typeface="Arial"/>
              <a:sym typeface="Arial"/>
            </a:endParaRPr>
          </a:p>
          <a:p>
            <a:pPr indent="-196229" lvl="0" marL="216000" marR="0" rtl="0" algn="l">
              <a:lnSpc>
                <a:spcPct val="100000"/>
              </a:lnSpc>
              <a:spcBef>
                <a:spcPts val="0"/>
              </a:spcBef>
              <a:spcAft>
                <a:spcPts val="0"/>
              </a:spcAft>
              <a:buClr>
                <a:srgbClr val="000000"/>
              </a:buClr>
              <a:buSzPts val="1140"/>
              <a:buFont typeface="Noto Sans Symbols"/>
              <a:buChar char="●"/>
            </a:pPr>
            <a:r>
              <a:rPr b="0" lang="en-US" sz="2900" strike="noStrike">
                <a:solidFill>
                  <a:srgbClr val="000000"/>
                </a:solidFill>
                <a:latin typeface="Arial"/>
                <a:ea typeface="Arial"/>
                <a:cs typeface="Arial"/>
                <a:sym typeface="Arial"/>
              </a:rPr>
              <a:t>Often defined in terms of features,user stories, use cases, use case flows, or external events. </a:t>
            </a:r>
            <a:endParaRPr b="0" sz="2900" strike="noStrike">
              <a:latin typeface="Arial"/>
              <a:ea typeface="Arial"/>
              <a:cs typeface="Arial"/>
              <a:sym typeface="Arial"/>
            </a:endParaRPr>
          </a:p>
          <a:p>
            <a:pPr indent="-196229" lvl="0" marL="216000" marR="0" rtl="0" algn="l">
              <a:lnSpc>
                <a:spcPct val="100000"/>
              </a:lnSpc>
              <a:spcBef>
                <a:spcPts val="0"/>
              </a:spcBef>
              <a:spcAft>
                <a:spcPts val="0"/>
              </a:spcAft>
              <a:buClr>
                <a:srgbClr val="000000"/>
              </a:buClr>
              <a:buSzPts val="1140"/>
              <a:buFont typeface="Noto Sans Symbols"/>
              <a:buChar char="●"/>
            </a:pPr>
            <a:r>
              <a:rPr b="0" lang="en-US" sz="2900" strike="noStrike">
                <a:solidFill>
                  <a:srgbClr val="000000"/>
                </a:solidFill>
                <a:latin typeface="Arial"/>
                <a:ea typeface="Arial"/>
                <a:cs typeface="Arial"/>
                <a:sym typeface="Arial"/>
              </a:rPr>
              <a:t>Describe the quality characteristics </a:t>
            </a:r>
            <a:endParaRPr b="0" sz="2900" strike="noStrike">
              <a:latin typeface="Arial"/>
              <a:ea typeface="Arial"/>
              <a:cs typeface="Arial"/>
              <a:sym typeface="Arial"/>
            </a:endParaRPr>
          </a:p>
          <a:p>
            <a:pPr indent="-196229" lvl="0" marL="216000" marR="0" rtl="0" algn="l">
              <a:lnSpc>
                <a:spcPct val="100000"/>
              </a:lnSpc>
              <a:spcBef>
                <a:spcPts val="0"/>
              </a:spcBef>
              <a:spcAft>
                <a:spcPts val="0"/>
              </a:spcAft>
              <a:buClr>
                <a:srgbClr val="000000"/>
              </a:buClr>
              <a:buSzPts val="1140"/>
              <a:buFont typeface="Noto Sans Symbols"/>
              <a:buChar char="●"/>
            </a:pPr>
            <a:r>
              <a:rPr b="0" lang="en-US" sz="2900" strike="noStrike">
                <a:solidFill>
                  <a:srgbClr val="000000"/>
                </a:solidFill>
                <a:latin typeface="Arial"/>
                <a:ea typeface="Arial"/>
                <a:cs typeface="Arial"/>
                <a:sym typeface="Arial"/>
              </a:rPr>
              <a:t>Avoid the temptation to include every feature that any ­potential customer might eventually want in release 1.0.</a:t>
            </a:r>
            <a:endParaRPr b="0" sz="2900" strike="noStrike">
              <a:latin typeface="Arial"/>
              <a:ea typeface="Arial"/>
              <a:cs typeface="Arial"/>
              <a:sym typeface="Arial"/>
            </a:endParaRPr>
          </a:p>
          <a:p>
            <a:pPr indent="-196229" lvl="0" marL="216000" marR="0" rtl="0" algn="l">
              <a:lnSpc>
                <a:spcPct val="100000"/>
              </a:lnSpc>
              <a:spcBef>
                <a:spcPts val="0"/>
              </a:spcBef>
              <a:spcAft>
                <a:spcPts val="0"/>
              </a:spcAft>
              <a:buClr>
                <a:srgbClr val="000000"/>
              </a:buClr>
              <a:buSzPts val="1140"/>
              <a:buFont typeface="Noto Sans Symbols"/>
              <a:buChar char="●"/>
            </a:pPr>
            <a:r>
              <a:rPr b="0" lang="en-US" sz="2900" strike="noStrike">
                <a:solidFill>
                  <a:srgbClr val="000000"/>
                </a:solidFill>
                <a:latin typeface="Arial"/>
                <a:ea typeface="Arial"/>
                <a:cs typeface="Arial"/>
                <a:sym typeface="Arial"/>
              </a:rPr>
              <a:t> Bloatware and slipped schedules are common outcomes of such insidious scope stuffing. </a:t>
            </a:r>
            <a:endParaRPr b="0" sz="2900" strike="noStrike">
              <a:latin typeface="Arial"/>
              <a:ea typeface="Arial"/>
              <a:cs typeface="Arial"/>
              <a:sym typeface="Arial"/>
            </a:endParaRPr>
          </a:p>
          <a:p>
            <a:pPr indent="-196229" lvl="0" marL="216000" marR="0" rtl="0" algn="l">
              <a:lnSpc>
                <a:spcPct val="100000"/>
              </a:lnSpc>
              <a:spcBef>
                <a:spcPts val="0"/>
              </a:spcBef>
              <a:spcAft>
                <a:spcPts val="0"/>
              </a:spcAft>
              <a:buClr>
                <a:srgbClr val="000000"/>
              </a:buClr>
              <a:buSzPts val="1140"/>
              <a:buFont typeface="Noto Sans Symbols"/>
              <a:buChar char="●"/>
            </a:pPr>
            <a:r>
              <a:rPr b="0" lang="en-US" sz="2900" strike="noStrike">
                <a:solidFill>
                  <a:srgbClr val="000000"/>
                </a:solidFill>
                <a:latin typeface="Arial"/>
                <a:ea typeface="Arial"/>
                <a:cs typeface="Arial"/>
                <a:sym typeface="Arial"/>
              </a:rPr>
              <a:t>Focus on those features that will provide the </a:t>
            </a:r>
            <a:r>
              <a:rPr b="1" lang="en-US" sz="2900" strike="noStrike">
                <a:solidFill>
                  <a:srgbClr val="000000"/>
                </a:solidFill>
                <a:latin typeface="Arial"/>
                <a:ea typeface="Arial"/>
                <a:cs typeface="Arial"/>
                <a:sym typeface="Arial"/>
              </a:rPr>
              <a:t>most value,</a:t>
            </a:r>
            <a:r>
              <a:rPr b="0" lang="en-US" sz="2900" strike="noStrike">
                <a:solidFill>
                  <a:srgbClr val="000000"/>
                </a:solidFill>
                <a:latin typeface="Arial"/>
                <a:ea typeface="Arial"/>
                <a:cs typeface="Arial"/>
                <a:sym typeface="Arial"/>
              </a:rPr>
              <a:t> at the </a:t>
            </a:r>
            <a:r>
              <a:rPr b="1" lang="en-US" sz="2900" strike="noStrike">
                <a:solidFill>
                  <a:srgbClr val="000000"/>
                </a:solidFill>
                <a:latin typeface="Arial"/>
                <a:ea typeface="Arial"/>
                <a:cs typeface="Arial"/>
                <a:sym typeface="Arial"/>
              </a:rPr>
              <a:t>most acceptable cost</a:t>
            </a:r>
            <a:r>
              <a:rPr b="0" lang="en-US" sz="2900" strike="noStrike">
                <a:solidFill>
                  <a:srgbClr val="000000"/>
                </a:solidFill>
                <a:latin typeface="Arial"/>
                <a:ea typeface="Arial"/>
                <a:cs typeface="Arial"/>
                <a:sym typeface="Arial"/>
              </a:rPr>
              <a:t>, to the </a:t>
            </a:r>
            <a:r>
              <a:rPr b="1" lang="en-US" sz="2900" strike="noStrike">
                <a:solidFill>
                  <a:srgbClr val="000000"/>
                </a:solidFill>
                <a:latin typeface="Arial"/>
                <a:ea typeface="Arial"/>
                <a:cs typeface="Arial"/>
                <a:sym typeface="Arial"/>
              </a:rPr>
              <a:t>broadest community</a:t>
            </a:r>
            <a:r>
              <a:rPr b="0" lang="en-US" sz="2900" strike="noStrike">
                <a:solidFill>
                  <a:srgbClr val="000000"/>
                </a:solidFill>
                <a:latin typeface="Arial"/>
                <a:ea typeface="Arial"/>
                <a:cs typeface="Arial"/>
                <a:sym typeface="Arial"/>
              </a:rPr>
              <a:t>, in the </a:t>
            </a:r>
            <a:r>
              <a:rPr b="1" lang="en-US" sz="2900" strike="noStrike">
                <a:solidFill>
                  <a:srgbClr val="000000"/>
                </a:solidFill>
                <a:latin typeface="Arial"/>
                <a:ea typeface="Arial"/>
                <a:cs typeface="Arial"/>
                <a:sym typeface="Arial"/>
              </a:rPr>
              <a:t>earliest time frame</a:t>
            </a:r>
            <a:r>
              <a:rPr b="0" lang="en-US" sz="2900" strike="noStrike">
                <a:solidFill>
                  <a:srgbClr val="000000"/>
                </a:solidFill>
                <a:latin typeface="Arial"/>
                <a:ea typeface="Arial"/>
                <a:cs typeface="Arial"/>
                <a:sym typeface="Arial"/>
              </a:rPr>
              <a:t>.</a:t>
            </a:r>
            <a:endParaRPr b="0" sz="2900" strike="noStrike">
              <a:latin typeface="Arial"/>
              <a:ea typeface="Arial"/>
              <a:cs typeface="Arial"/>
              <a:sym typeface="Arial"/>
            </a:endParaRPr>
          </a:p>
        </p:txBody>
      </p:sp>
      <p:sp>
        <p:nvSpPr>
          <p:cNvPr id="352" name="Google Shape;352;p70"/>
          <p:cNvSpPr/>
          <p:nvPr/>
        </p:nvSpPr>
        <p:spPr>
          <a:xfrm>
            <a:off x="731880" y="137880"/>
            <a:ext cx="10514520" cy="132444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lang="en-US" sz="4400" strike="noStrike">
                <a:solidFill>
                  <a:srgbClr val="000000"/>
                </a:solidFill>
                <a:latin typeface="Calibri"/>
                <a:ea typeface="Calibri"/>
                <a:cs typeface="Calibri"/>
                <a:sym typeface="Calibri"/>
              </a:rPr>
              <a:t>2.2 Scope of the initial release</a:t>
            </a:r>
            <a:endParaRPr b="0" sz="4400" strike="noStrike">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71"/>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lang="en-US" sz="4400" strike="noStrike">
                <a:solidFill>
                  <a:srgbClr val="000000"/>
                </a:solidFill>
                <a:latin typeface="Calibri"/>
                <a:ea typeface="Calibri"/>
                <a:cs typeface="Calibri"/>
                <a:sym typeface="Calibri"/>
              </a:rPr>
              <a:t>2.3 Scope of the subsequent releases</a:t>
            </a:r>
            <a:endParaRPr b="0" sz="4400" strike="noStrike">
              <a:latin typeface="Arial"/>
              <a:ea typeface="Arial"/>
              <a:cs typeface="Arial"/>
              <a:sym typeface="Arial"/>
            </a:endParaRPr>
          </a:p>
        </p:txBody>
      </p:sp>
      <p:sp>
        <p:nvSpPr>
          <p:cNvPr id="358" name="Google Shape;358;p71"/>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If you are following an iterative or incremental life cycle, build a release roadmap that indicates which functionality chunks will be deferred and the desired timing of later releases. </a:t>
            </a:r>
            <a:endParaRPr b="0" sz="2800"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The farther out you look, the fuzzier these future scope statements will be and the more they will change over time. </a:t>
            </a:r>
            <a:endParaRPr b="0" sz="2800"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Short release cycles provide frequent opportunities for learning based on customer feedback.</a:t>
            </a:r>
            <a:endParaRPr b="0" sz="2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72"/>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lang="en-US" sz="4400" strike="noStrike">
                <a:solidFill>
                  <a:srgbClr val="000000"/>
                </a:solidFill>
                <a:latin typeface="Calibri"/>
                <a:ea typeface="Calibri"/>
                <a:cs typeface="Calibri"/>
                <a:sym typeface="Calibri"/>
              </a:rPr>
              <a:t>2.4 Limitations or exclusions</a:t>
            </a:r>
            <a:endParaRPr b="0" sz="4400" strike="noStrike">
              <a:latin typeface="Arial"/>
              <a:ea typeface="Arial"/>
              <a:cs typeface="Arial"/>
              <a:sym typeface="Arial"/>
            </a:endParaRPr>
          </a:p>
        </p:txBody>
      </p:sp>
      <p:sp>
        <p:nvSpPr>
          <p:cNvPr id="364" name="Google Shape;364;p72"/>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List any product capabilities or characteristics that a stakeholder might expect but that are not planned for inclusion in the product or in a specific release. </a:t>
            </a:r>
            <a:endParaRPr b="0" sz="2800"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List items that were cut from scope, so the scope decision is not forgotten. </a:t>
            </a:r>
            <a:endParaRPr b="0" sz="2800"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Maybe a user requested that she be able to access the system from her phone while away from her desk, but this was deemed to be out of scope. State that explicitly in this section: “The new system will not provide mobile platform support.”</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3"/>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Benefits of identifying business requirements</a:t>
            </a:r>
            <a:endParaRPr b="0" i="0" sz="4400" u="none" cap="none" strike="noStrike">
              <a:solidFill>
                <a:srgbClr val="000000"/>
              </a:solidFill>
              <a:latin typeface="Calibri"/>
              <a:ea typeface="Calibri"/>
              <a:cs typeface="Calibri"/>
              <a:sym typeface="Calibri"/>
            </a:endParaRPr>
          </a:p>
        </p:txBody>
      </p:sp>
      <p:sp>
        <p:nvSpPr>
          <p:cNvPr id="187" name="Google Shape;187;p43"/>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Business requirements establish the business objectives.</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Without reaching a common understanding of the business objectives by all stakeholders,</a:t>
            </a:r>
            <a:endParaRPr b="0" i="0" sz="28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We will have more conflicting requirements among the stakeholders</a:t>
            </a:r>
            <a:endParaRPr b="0" i="0" sz="24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project will lack direction and may run into overrun budgets and missed deadlines.</a:t>
            </a:r>
            <a:endParaRPr b="0" i="0" sz="2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4"/>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Product Vision and Project Scope</a:t>
            </a:r>
            <a:br>
              <a:rPr b="0" i="0" lang="en-US" sz="1800" u="none" cap="none" strike="noStrike"/>
            </a:br>
            <a:endParaRPr b="0" i="0" sz="4400" u="none" cap="none" strike="noStrike">
              <a:solidFill>
                <a:srgbClr val="000000"/>
              </a:solidFill>
              <a:latin typeface="Calibri"/>
              <a:ea typeface="Calibri"/>
              <a:cs typeface="Calibri"/>
              <a:sym typeface="Calibri"/>
            </a:endParaRPr>
          </a:p>
        </p:txBody>
      </p:sp>
      <p:sp>
        <p:nvSpPr>
          <p:cNvPr id="193" name="Google Shape;193;p44"/>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0"/>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Product Vision</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a:t>
            </a:r>
            <a:r>
              <a:rPr b="0" i="1" lang="en-US" sz="2800" u="none" cap="none" strike="noStrike">
                <a:solidFill>
                  <a:srgbClr val="000000"/>
                </a:solidFill>
                <a:latin typeface="Calibri"/>
                <a:ea typeface="Calibri"/>
                <a:cs typeface="Calibri"/>
                <a:sym typeface="Calibri"/>
              </a:rPr>
              <a:t>product vision </a:t>
            </a:r>
            <a:r>
              <a:rPr b="0" i="0" lang="en-US" sz="2800" u="none" cap="none" strike="noStrike">
                <a:solidFill>
                  <a:srgbClr val="000000"/>
                </a:solidFill>
                <a:latin typeface="Calibri"/>
                <a:ea typeface="Calibri"/>
                <a:cs typeface="Calibri"/>
                <a:sym typeface="Calibri"/>
              </a:rPr>
              <a:t>succinctly describes the ultimate product that will achieve the business objectives. </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vision describes what the product is about and what it ultimately could become. </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product vision aligns all stakeholders in a common direction. </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vision applies to the product as a whole.</a:t>
            </a:r>
            <a:endParaRPr b="0" i="0" sz="2800" u="none" cap="none" strike="noStrike">
              <a:solidFill>
                <a:srgbClr val="000000"/>
              </a:solidFill>
              <a:latin typeface="Calibri"/>
              <a:ea typeface="Calibri"/>
              <a:cs typeface="Calibri"/>
              <a:sym typeface="Calibri"/>
            </a:endParaRPr>
          </a:p>
          <a:p>
            <a:pPr indent="0" lvl="0" marL="457200" marR="0" rtl="0" algn="l">
              <a:lnSpc>
                <a:spcPct val="90000"/>
              </a:lnSpc>
              <a:spcBef>
                <a:spcPts val="1001"/>
              </a:spcBef>
              <a:spcAft>
                <a:spcPts val="0"/>
              </a:spcAft>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5"/>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Product Vision and Project Scope</a:t>
            </a:r>
            <a:br>
              <a:rPr b="0" i="0" lang="en-US" sz="1800" u="none" cap="none" strike="noStrike"/>
            </a:br>
            <a:endParaRPr b="0" i="0" sz="4400" u="none" cap="none" strike="noStrike">
              <a:solidFill>
                <a:srgbClr val="000000"/>
              </a:solidFill>
              <a:latin typeface="Calibri"/>
              <a:ea typeface="Calibri"/>
              <a:cs typeface="Calibri"/>
              <a:sym typeface="Calibri"/>
            </a:endParaRPr>
          </a:p>
        </p:txBody>
      </p:sp>
      <p:sp>
        <p:nvSpPr>
          <p:cNvPr id="199" name="Google Shape;199;p45"/>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lnSpcReduction="20000"/>
          </a:bodyPr>
          <a:lstStyle/>
          <a:p>
            <a:pPr indent="-228240" lvl="0" marL="228600" marR="0" rtl="0" algn="l">
              <a:lnSpc>
                <a:spcPct val="90000"/>
              </a:lnSpc>
              <a:spcBef>
                <a:spcPts val="0"/>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Project Scope</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a:t>
            </a:r>
            <a:r>
              <a:rPr b="1" i="1" lang="en-US" sz="2800" u="none" cap="none" strike="noStrike">
                <a:solidFill>
                  <a:srgbClr val="000000"/>
                </a:solidFill>
                <a:latin typeface="Calibri"/>
                <a:ea typeface="Calibri"/>
                <a:cs typeface="Calibri"/>
                <a:sym typeface="Calibri"/>
              </a:rPr>
              <a:t>project scope </a:t>
            </a:r>
            <a:r>
              <a:rPr b="0" i="0" lang="en-US" sz="2800" u="none" cap="none" strike="noStrike">
                <a:solidFill>
                  <a:srgbClr val="000000"/>
                </a:solidFill>
                <a:latin typeface="Calibri"/>
                <a:ea typeface="Calibri"/>
                <a:cs typeface="Calibri"/>
                <a:sym typeface="Calibri"/>
              </a:rPr>
              <a:t>identifies what portion of the ultimate product vision the current project or development iteration will address. </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statement of scope draws the boundary between what’s in and what’s out for this project.</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Scope is more dynamic than vision because the stakeholders adjust the contents of each release within its schedule, budget, resource, and quality constraints.</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 Scope for the current release should be clear, but the scope of future releases will be fuzzier the farther out you look. </a:t>
            </a:r>
            <a:endParaRPr b="0" i="0" sz="2800" u="none" cap="none" strike="noStrike">
              <a:solidFill>
                <a:srgbClr val="000000"/>
              </a:solidFill>
              <a:latin typeface="Calibri"/>
              <a:ea typeface="Calibri"/>
              <a:cs typeface="Calibri"/>
              <a:sym typeface="Calibri"/>
            </a:endParaRPr>
          </a:p>
          <a:p>
            <a:pPr indent="0" lvl="0" marL="457200" marR="0" rtl="0" algn="l">
              <a:lnSpc>
                <a:spcPct val="90000"/>
              </a:lnSpc>
              <a:spcBef>
                <a:spcPts val="1001"/>
              </a:spcBef>
              <a:spcAft>
                <a:spcPts val="0"/>
              </a:spcAft>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6"/>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Conflicting Business Requirements</a:t>
            </a:r>
            <a:endParaRPr b="0" i="0" sz="4400" u="none" cap="none" strike="noStrike">
              <a:solidFill>
                <a:srgbClr val="000000"/>
              </a:solidFill>
              <a:latin typeface="Calibri"/>
              <a:ea typeface="Calibri"/>
              <a:cs typeface="Calibri"/>
              <a:sym typeface="Calibri"/>
            </a:endParaRPr>
          </a:p>
        </p:txBody>
      </p:sp>
      <p:sp>
        <p:nvSpPr>
          <p:cNvPr id="205" name="Google Shape;205;p46"/>
          <p:cNvSpPr txBox="1"/>
          <p:nvPr/>
        </p:nvSpPr>
        <p:spPr>
          <a:xfrm>
            <a:off x="838080" y="1825560"/>
            <a:ext cx="10515240" cy="100728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Business requirements collected from multiple sources might conflict. </a:t>
            </a:r>
            <a:endParaRPr b="0" i="0" sz="2800" u="none" cap="none" strike="noStrike">
              <a:solidFill>
                <a:srgbClr val="000000"/>
              </a:solidFill>
              <a:latin typeface="Calibri"/>
              <a:ea typeface="Calibri"/>
              <a:cs typeface="Calibri"/>
              <a:sym typeface="Calibri"/>
            </a:endParaRPr>
          </a:p>
          <a:p>
            <a:pPr indent="0" lvl="0" marL="457200" marR="0" rtl="0" algn="l">
              <a:lnSpc>
                <a:spcPct val="90000"/>
              </a:lnSpc>
              <a:spcBef>
                <a:spcPts val="1001"/>
              </a:spcBef>
              <a:spcAft>
                <a:spcPts val="0"/>
              </a:spcAft>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7"/>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pic>
        <p:nvPicPr>
          <p:cNvPr id="211" name="Google Shape;211;p47"/>
          <p:cNvPicPr preferRelativeResize="0"/>
          <p:nvPr/>
        </p:nvPicPr>
        <p:blipFill rotWithShape="1">
          <a:blip r:embed="rId3">
            <a:alphaModFix/>
          </a:blip>
          <a:srcRect b="0" l="0" r="0" t="0"/>
          <a:stretch/>
        </p:blipFill>
        <p:spPr>
          <a:xfrm>
            <a:off x="2295360" y="1027800"/>
            <a:ext cx="7389360" cy="4916880"/>
          </a:xfrm>
          <a:prstGeom prst="rect">
            <a:avLst/>
          </a:prstGeom>
          <a:noFill/>
          <a:ln>
            <a:noFill/>
          </a:ln>
        </p:spPr>
      </p:pic>
      <p:sp>
        <p:nvSpPr>
          <p:cNvPr id="212" name="Google Shape;212;p47"/>
          <p:cNvSpPr/>
          <p:nvPr/>
        </p:nvSpPr>
        <p:spPr>
          <a:xfrm>
            <a:off x="1880280" y="6119640"/>
            <a:ext cx="8293680" cy="638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solidFill>
                  <a:srgbClr val="000000"/>
                </a:solidFill>
                <a:latin typeface="Quattrocento Sans"/>
                <a:ea typeface="Quattrocento Sans"/>
                <a:cs typeface="Quattrocento Sans"/>
                <a:sym typeface="Quattrocento Sans"/>
              </a:rPr>
              <a:t>Stakeholders for a kiosk don’t always have congruent business interests.</a:t>
            </a:r>
            <a:endParaRPr b="0" sz="1800"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8"/>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218" name="Google Shape;218;p48"/>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The various stakeholders’ objectives sometimes are in alignment. </a:t>
            </a:r>
            <a:endParaRPr b="0" sz="2800"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For instance, both the kiosk developers and the customers want to have a wide variety of products or services available through the kiosk. </a:t>
            </a:r>
            <a:endParaRPr b="0" i="0" sz="24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However, some business objectives could conflict. </a:t>
            </a:r>
            <a:endParaRPr b="0" sz="2800"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customer wants to spend less time purchasing goods and services, but the retailer would prefer to have customers linger in the store and buy more items.</a:t>
            </a:r>
            <a:endParaRPr b="0" i="0" sz="24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The project’s decision makers must resolve these conflicts before the analyst can detail the kiosk’s requirements. </a:t>
            </a:r>
            <a:endParaRPr b="0" sz="2800" strike="noStrike">
              <a:solidFill>
                <a:srgbClr val="000000"/>
              </a:solidFill>
              <a:latin typeface="Calibri"/>
              <a:ea typeface="Calibri"/>
              <a:cs typeface="Calibri"/>
              <a:sym typeface="Calibri"/>
            </a:endParaRPr>
          </a:p>
          <a:p>
            <a:pPr indent="0" lvl="0" marL="457200" marR="0" rtl="0" algn="l">
              <a:lnSpc>
                <a:spcPct val="90000"/>
              </a:lnSpc>
              <a:spcBef>
                <a:spcPts val="1001"/>
              </a:spcBef>
              <a:spcAft>
                <a:spcPts val="0"/>
              </a:spcAft>
              <a:buNone/>
            </a:pPr>
            <a:r>
              <a:t/>
            </a:r>
            <a:endParaRPr b="0" sz="2800"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