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24" Type="http://schemas.openxmlformats.org/officeDocument/2006/relationships/slide" Target="slides/slide16.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3.xml"/><Relationship Id="rId19" Type="http://schemas.openxmlformats.org/officeDocument/2006/relationships/slide" Target="slides/slide11.xml"/><Relationship Id="rId6" Type="http://schemas.openxmlformats.org/officeDocument/2006/relationships/slideMaster" Target="slideMasters/slideMaster4.xml"/><Relationship Id="rId18" Type="http://schemas.openxmlformats.org/officeDocument/2006/relationships/slide" Target="slides/slide10.xml"/><Relationship Id="rId7" Type="http://schemas.openxmlformats.org/officeDocument/2006/relationships/slideMaster" Target="slideMasters/slideMaster5.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1" name="Shape 11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2" name="Shape 112"/>
        <p:cNvGrpSpPr/>
        <p:nvPr/>
      </p:nvGrpSpPr>
      <p:grpSpPr>
        <a:xfrm>
          <a:off x="0" y="0"/>
          <a:ext cx="0" cy="0"/>
          <a:chOff x="0" y="0"/>
          <a:chExt cx="0" cy="0"/>
        </a:xfrm>
      </p:grpSpPr>
      <p:sp>
        <p:nvSpPr>
          <p:cNvPr id="113" name="Google Shape;11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4" name="Google Shape;114;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5" name="Shape 115"/>
        <p:cNvGrpSpPr/>
        <p:nvPr/>
      </p:nvGrpSpPr>
      <p:grpSpPr>
        <a:xfrm>
          <a:off x="0" y="0"/>
          <a:ext cx="0" cy="0"/>
          <a:chOff x="0" y="0"/>
          <a:chExt cx="0" cy="0"/>
        </a:xfrm>
      </p:grpSpPr>
      <p:sp>
        <p:nvSpPr>
          <p:cNvPr id="116" name="Google Shape;116;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8" name="Shape 118"/>
        <p:cNvGrpSpPr/>
        <p:nvPr/>
      </p:nvGrpSpPr>
      <p:grpSpPr>
        <a:xfrm>
          <a:off x="0" y="0"/>
          <a:ext cx="0" cy="0"/>
          <a:chOff x="0" y="0"/>
          <a:chExt cx="0" cy="0"/>
        </a:xfrm>
      </p:grpSpPr>
      <p:sp>
        <p:nvSpPr>
          <p:cNvPr id="119" name="Google Shape;119;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1" name="Google Shape;121;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4" name="Shape 124"/>
        <p:cNvGrpSpPr/>
        <p:nvPr/>
      </p:nvGrpSpPr>
      <p:grpSpPr>
        <a:xfrm>
          <a:off x="0" y="0"/>
          <a:ext cx="0" cy="0"/>
          <a:chOff x="0" y="0"/>
          <a:chExt cx="0" cy="0"/>
        </a:xfrm>
      </p:grpSpPr>
      <p:sp>
        <p:nvSpPr>
          <p:cNvPr id="125" name="Google Shape;125;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6" name="Shape 126"/>
        <p:cNvGrpSpPr/>
        <p:nvPr/>
      </p:nvGrpSpPr>
      <p:grpSpPr>
        <a:xfrm>
          <a:off x="0" y="0"/>
          <a:ext cx="0" cy="0"/>
          <a:chOff x="0" y="0"/>
          <a:chExt cx="0" cy="0"/>
        </a:xfrm>
      </p:grpSpPr>
      <p:sp>
        <p:nvSpPr>
          <p:cNvPr id="127" name="Google Shape;127;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8" name="Google Shape;128;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9" name="Google Shape;129;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0" name="Google Shape;130;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1" name="Shape 131"/>
        <p:cNvGrpSpPr/>
        <p:nvPr/>
      </p:nvGrpSpPr>
      <p:grpSpPr>
        <a:xfrm>
          <a:off x="0" y="0"/>
          <a:ext cx="0" cy="0"/>
          <a:chOff x="0" y="0"/>
          <a:chExt cx="0" cy="0"/>
        </a:xfrm>
      </p:grpSpPr>
      <p:sp>
        <p:nvSpPr>
          <p:cNvPr id="132" name="Google Shape;132;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3" name="Google Shape;133;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4" name="Google Shape;134;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5" name="Google Shape;135;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6" name="Shape 136"/>
        <p:cNvGrpSpPr/>
        <p:nvPr/>
      </p:nvGrpSpPr>
      <p:grpSpPr>
        <a:xfrm>
          <a:off x="0" y="0"/>
          <a:ext cx="0" cy="0"/>
          <a:chOff x="0" y="0"/>
          <a:chExt cx="0" cy="0"/>
        </a:xfrm>
      </p:grpSpPr>
      <p:sp>
        <p:nvSpPr>
          <p:cNvPr id="137" name="Google Shape;137;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8" name="Google Shape;138;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9" name="Google Shape;139;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0" name="Google Shape;140;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1" name="Shape 141"/>
        <p:cNvGrpSpPr/>
        <p:nvPr/>
      </p:nvGrpSpPr>
      <p:grpSpPr>
        <a:xfrm>
          <a:off x="0" y="0"/>
          <a:ext cx="0" cy="0"/>
          <a:chOff x="0" y="0"/>
          <a:chExt cx="0" cy="0"/>
        </a:xfrm>
      </p:grpSpPr>
      <p:sp>
        <p:nvSpPr>
          <p:cNvPr id="142" name="Google Shape;14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3" name="Google Shape;143;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4" name="Google Shape;144;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5" name="Shape 145"/>
        <p:cNvGrpSpPr/>
        <p:nvPr/>
      </p:nvGrpSpPr>
      <p:grpSpPr>
        <a:xfrm>
          <a:off x="0" y="0"/>
          <a:ext cx="0" cy="0"/>
          <a:chOff x="0" y="0"/>
          <a:chExt cx="0" cy="0"/>
        </a:xfrm>
      </p:grpSpPr>
      <p:sp>
        <p:nvSpPr>
          <p:cNvPr id="146" name="Google Shape;146;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7" name="Google Shape;147;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8" name="Google Shape;148;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9" name="Google Shape;149;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0" name="Google Shape;150;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1" name="Shape 151"/>
        <p:cNvGrpSpPr/>
        <p:nvPr/>
      </p:nvGrpSpPr>
      <p:grpSpPr>
        <a:xfrm>
          <a:off x="0" y="0"/>
          <a:ext cx="0" cy="0"/>
          <a:chOff x="0" y="0"/>
          <a:chExt cx="0" cy="0"/>
        </a:xfrm>
      </p:grpSpPr>
      <p:sp>
        <p:nvSpPr>
          <p:cNvPr id="152" name="Google Shape;152;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3" name="Google Shape;153;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4" name="Google Shape;154;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5" name="Google Shape;155;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6" name="Google Shape;156;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7" name="Google Shape;157;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8" name="Google Shape;158;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4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3"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4" name="Shape 214"/>
        <p:cNvGrpSpPr/>
        <p:nvPr/>
      </p:nvGrpSpPr>
      <p:grpSpPr>
        <a:xfrm>
          <a:off x="0" y="0"/>
          <a:ext cx="0" cy="0"/>
          <a:chOff x="0" y="0"/>
          <a:chExt cx="0" cy="0"/>
        </a:xfrm>
      </p:grpSpPr>
      <p:sp>
        <p:nvSpPr>
          <p:cNvPr id="215" name="Google Shape;215;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7" name="Shape 217"/>
        <p:cNvGrpSpPr/>
        <p:nvPr/>
      </p:nvGrpSpPr>
      <p:grpSpPr>
        <a:xfrm>
          <a:off x="0" y="0"/>
          <a:ext cx="0" cy="0"/>
          <a:chOff x="0" y="0"/>
          <a:chExt cx="0" cy="0"/>
        </a:xfrm>
      </p:grpSpPr>
      <p:sp>
        <p:nvSpPr>
          <p:cNvPr id="218" name="Google Shape;218;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0" name="Shape 220"/>
        <p:cNvGrpSpPr/>
        <p:nvPr/>
      </p:nvGrpSpPr>
      <p:grpSpPr>
        <a:xfrm>
          <a:off x="0" y="0"/>
          <a:ext cx="0" cy="0"/>
          <a:chOff x="0" y="0"/>
          <a:chExt cx="0" cy="0"/>
        </a:xfrm>
      </p:grpSpPr>
      <p:sp>
        <p:nvSpPr>
          <p:cNvPr id="221" name="Google Shape;221;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6" name="Shape 226"/>
        <p:cNvGrpSpPr/>
        <p:nvPr/>
      </p:nvGrpSpPr>
      <p:grpSpPr>
        <a:xfrm>
          <a:off x="0" y="0"/>
          <a:ext cx="0" cy="0"/>
          <a:chOff x="0" y="0"/>
          <a:chExt cx="0" cy="0"/>
        </a:xfrm>
      </p:grpSpPr>
      <p:sp>
        <p:nvSpPr>
          <p:cNvPr id="227" name="Google Shape;227;p5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8" name="Shape 228"/>
        <p:cNvGrpSpPr/>
        <p:nvPr/>
      </p:nvGrpSpPr>
      <p:grpSpPr>
        <a:xfrm>
          <a:off x="0" y="0"/>
          <a:ext cx="0" cy="0"/>
          <a:chOff x="0" y="0"/>
          <a:chExt cx="0" cy="0"/>
        </a:xfrm>
      </p:grpSpPr>
      <p:sp>
        <p:nvSpPr>
          <p:cNvPr id="229" name="Google Shape;229;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3" name="Shape 233"/>
        <p:cNvGrpSpPr/>
        <p:nvPr/>
      </p:nvGrpSpPr>
      <p:grpSpPr>
        <a:xfrm>
          <a:off x="0" y="0"/>
          <a:ext cx="0" cy="0"/>
          <a:chOff x="0" y="0"/>
          <a:chExt cx="0" cy="0"/>
        </a:xfrm>
      </p:grpSpPr>
      <p:sp>
        <p:nvSpPr>
          <p:cNvPr id="234" name="Google Shape;234;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8" name="Shape 238"/>
        <p:cNvGrpSpPr/>
        <p:nvPr/>
      </p:nvGrpSpPr>
      <p:grpSpPr>
        <a:xfrm>
          <a:off x="0" y="0"/>
          <a:ext cx="0" cy="0"/>
          <a:chOff x="0" y="0"/>
          <a:chExt cx="0" cy="0"/>
        </a:xfrm>
      </p:grpSpPr>
      <p:sp>
        <p:nvSpPr>
          <p:cNvPr id="239" name="Google Shape;239;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3" name="Shape 243"/>
        <p:cNvGrpSpPr/>
        <p:nvPr/>
      </p:nvGrpSpPr>
      <p:grpSpPr>
        <a:xfrm>
          <a:off x="0" y="0"/>
          <a:ext cx="0" cy="0"/>
          <a:chOff x="0" y="0"/>
          <a:chExt cx="0" cy="0"/>
        </a:xfrm>
      </p:grpSpPr>
      <p:sp>
        <p:nvSpPr>
          <p:cNvPr id="244" name="Google Shape;244;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7" name="Shape 247"/>
        <p:cNvGrpSpPr/>
        <p:nvPr/>
      </p:nvGrpSpPr>
      <p:grpSpPr>
        <a:xfrm>
          <a:off x="0" y="0"/>
          <a:ext cx="0" cy="0"/>
          <a:chOff x="0" y="0"/>
          <a:chExt cx="0" cy="0"/>
        </a:xfrm>
      </p:grpSpPr>
      <p:sp>
        <p:nvSpPr>
          <p:cNvPr id="248" name="Google Shape;248;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3" name="Shape 253"/>
        <p:cNvGrpSpPr/>
        <p:nvPr/>
      </p:nvGrpSpPr>
      <p:grpSpPr>
        <a:xfrm>
          <a:off x="0" y="0"/>
          <a:ext cx="0" cy="0"/>
          <a:chOff x="0" y="0"/>
          <a:chExt cx="0" cy="0"/>
        </a:xfrm>
      </p:grpSpPr>
      <p:sp>
        <p:nvSpPr>
          <p:cNvPr id="254" name="Google Shape;254;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40"/>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1" name="Google Shape;161;p40"/>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53"/>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2" name="Google Shape;212;p53"/>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6"/>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rgbClr val="000000"/>
              </a:solidFill>
              <a:latin typeface="Calibri"/>
              <a:ea typeface="Calibri"/>
              <a:cs typeface="Calibri"/>
              <a:sym typeface="Calibri"/>
            </a:endParaRPr>
          </a:p>
        </p:txBody>
      </p:sp>
      <p:sp>
        <p:nvSpPr>
          <p:cNvPr id="266" name="Google Shape;266;p66"/>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t/>
            </a:r>
            <a:endParaRPr b="0" i="0" sz="3200" u="none" cap="none" strike="noStrike">
              <a:latin typeface="Arial"/>
              <a:ea typeface="Arial"/>
              <a:cs typeface="Arial"/>
              <a:sym typeface="Arial"/>
            </a:endParaRPr>
          </a:p>
          <a:p>
            <a:pPr indent="0" lvl="0" marL="0" marR="0" rtl="0" algn="r">
              <a:lnSpc>
                <a:spcPct val="90000"/>
              </a:lnSpc>
              <a:spcBef>
                <a:spcPts val="1001"/>
              </a:spcBef>
              <a:spcAft>
                <a:spcPts val="0"/>
              </a:spcAft>
              <a:buNone/>
            </a:pPr>
            <a:r>
              <a:rPr b="0" i="0" lang="en-US" sz="2400" u="none" cap="none" strike="noStrike">
                <a:solidFill>
                  <a:srgbClr val="000000"/>
                </a:solidFill>
                <a:latin typeface="Calibri"/>
                <a:ea typeface="Calibri"/>
                <a:cs typeface="Calibri"/>
                <a:sym typeface="Calibri"/>
              </a:rPr>
              <a:t>Engr. Sara Rehmat</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5"/>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75"/>
          <p:cNvPicPr preferRelativeResize="0"/>
          <p:nvPr/>
        </p:nvPicPr>
        <p:blipFill rotWithShape="1">
          <a:blip r:embed="rId3">
            <a:alphaModFix/>
          </a:blip>
          <a:srcRect b="0" l="0" r="0" t="0"/>
          <a:stretch/>
        </p:blipFill>
        <p:spPr>
          <a:xfrm>
            <a:off x="548640" y="469800"/>
            <a:ext cx="9966600" cy="6204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76"/>
          <p:cNvSpPr/>
          <p:nvPr/>
        </p:nvSpPr>
        <p:spPr>
          <a:xfrm>
            <a:off x="640080" y="-914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Feature Tree</a:t>
            </a:r>
            <a:endParaRPr b="0" sz="4400" strike="noStrike">
              <a:latin typeface="Arial"/>
              <a:ea typeface="Arial"/>
              <a:cs typeface="Arial"/>
              <a:sym typeface="Arial"/>
            </a:endParaRPr>
          </a:p>
        </p:txBody>
      </p:sp>
      <p:sp>
        <p:nvSpPr>
          <p:cNvPr id="327" name="Google Shape;327;p76"/>
          <p:cNvSpPr/>
          <p:nvPr/>
        </p:nvSpPr>
        <p:spPr>
          <a:xfrm>
            <a:off x="548640" y="118872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 </a:t>
            </a:r>
            <a:r>
              <a:rPr b="0" i="1" lang="en-US" sz="2800" strike="noStrike">
                <a:solidFill>
                  <a:srgbClr val="000000"/>
                </a:solidFill>
                <a:latin typeface="Calibri"/>
                <a:ea typeface="Calibri"/>
                <a:cs typeface="Calibri"/>
                <a:sym typeface="Calibri"/>
              </a:rPr>
              <a:t>feature tree </a:t>
            </a:r>
            <a:r>
              <a:rPr b="0" lang="en-US" sz="2800" strike="noStrike">
                <a:solidFill>
                  <a:srgbClr val="000000"/>
                </a:solidFill>
                <a:latin typeface="Calibri"/>
                <a:ea typeface="Calibri"/>
                <a:cs typeface="Calibri"/>
                <a:sym typeface="Calibri"/>
              </a:rPr>
              <a:t>is a visual depiction of the product’s features organized in logical groups, hierarchically subdividing each feature into further levels of detail.</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77"/>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77"/>
          <p:cNvPicPr preferRelativeResize="0"/>
          <p:nvPr/>
        </p:nvPicPr>
        <p:blipFill rotWithShape="1">
          <a:blip r:embed="rId3">
            <a:alphaModFix/>
          </a:blip>
          <a:srcRect b="0" l="0" r="0" t="0"/>
          <a:stretch/>
        </p:blipFill>
        <p:spPr>
          <a:xfrm>
            <a:off x="3383280" y="1624680"/>
            <a:ext cx="7242480" cy="4600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8"/>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8"/>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8"/>
          <p:cNvSpPr/>
          <p:nvPr/>
        </p:nvSpPr>
        <p:spPr>
          <a:xfrm>
            <a:off x="609480" y="273600"/>
            <a:ext cx="10972080" cy="1144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Feature Tree</a:t>
            </a:r>
            <a:endParaRPr b="0" sz="4400" strike="noStrike">
              <a:latin typeface="Arial"/>
              <a:ea typeface="Arial"/>
              <a:cs typeface="Arial"/>
              <a:sym typeface="Arial"/>
            </a:endParaRPr>
          </a:p>
        </p:txBody>
      </p:sp>
      <p:sp>
        <p:nvSpPr>
          <p:cNvPr id="341" name="Google Shape;341;p78"/>
          <p:cNvSpPr/>
          <p:nvPr/>
        </p:nvSpPr>
        <p:spPr>
          <a:xfrm>
            <a:off x="609480" y="1604520"/>
            <a:ext cx="10972080" cy="3976920"/>
          </a:xfrm>
          <a:prstGeom prst="rect">
            <a:avLst/>
          </a:prstGeom>
          <a:noFill/>
          <a:ln>
            <a:noFill/>
          </a:ln>
        </p:spPr>
        <p:txBody>
          <a:bodyPr anchorCtr="0" anchor="t" bIns="0" lIns="0" spcFirstLastPara="1" rIns="0" wrap="square" tIns="0">
            <a:noAutofit/>
          </a:bodyPr>
          <a:lstStyle/>
          <a:p>
            <a:pPr indent="-323639" lvl="0" marL="432000" marR="0" rtl="0" algn="l">
              <a:lnSpc>
                <a:spcPct val="90000"/>
              </a:lnSpc>
              <a:spcBef>
                <a:spcPts val="0"/>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When planning a release or an iteration, you can define its scope by selecting a specific set of features and subfeatures to be implemented. </a:t>
            </a:r>
            <a:endParaRPr b="0" sz="2800" strike="noStrike">
              <a:latin typeface="Arial"/>
              <a:ea typeface="Arial"/>
              <a:cs typeface="Arial"/>
              <a:sym typeface="Arial"/>
            </a:endParaRPr>
          </a:p>
          <a:p>
            <a:pPr indent="-323639" lvl="0" marL="432000" marR="0" rtl="0" algn="l">
              <a:lnSpc>
                <a:spcPct val="90000"/>
              </a:lnSpc>
              <a:spcBef>
                <a:spcPts val="1001"/>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You could implement a feature in its entirety in a specific release, or you could implement only a portion of it by choosing just certain L2 and L3 subfeatures.</a:t>
            </a:r>
            <a:endParaRPr b="0" sz="2800"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 Future releases could enrich these rudimentary implementations by adding more L2 and L3 subfeatures until each feature is fully implemented in the final product. </a:t>
            </a:r>
            <a:endParaRPr b="0" sz="28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9"/>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9"/>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9"/>
          <p:cNvSpPr/>
          <p:nvPr/>
        </p:nvSpPr>
        <p:spPr>
          <a:xfrm>
            <a:off x="838080" y="365040"/>
            <a:ext cx="10514520" cy="1324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Event list</a:t>
            </a:r>
            <a:endParaRPr b="0" sz="4400" strike="noStrike">
              <a:latin typeface="Arial"/>
              <a:ea typeface="Arial"/>
              <a:cs typeface="Arial"/>
              <a:sym typeface="Arial"/>
            </a:endParaRPr>
          </a:p>
        </p:txBody>
      </p:sp>
      <p:sp>
        <p:nvSpPr>
          <p:cNvPr id="349" name="Google Shape;349;p79"/>
          <p:cNvSpPr/>
          <p:nvPr/>
        </p:nvSpPr>
        <p:spPr>
          <a:xfrm>
            <a:off x="838080" y="1825560"/>
            <a:ext cx="10514520" cy="435024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An event list identifies external events that could trigger behavior in the system. </a:t>
            </a:r>
            <a:endParaRPr b="0" sz="2800"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The event list depicts the scope boundary for the system by naming possible business events which are</a:t>
            </a:r>
            <a:endParaRPr b="0" sz="2800" strike="noStrike">
              <a:latin typeface="Arial"/>
              <a:ea typeface="Arial"/>
              <a:cs typeface="Arial"/>
              <a:sym typeface="Arial"/>
            </a:endParaRPr>
          </a:p>
          <a:p>
            <a:pPr indent="-323639" lvl="0" marL="432000" marR="0" rtl="0" algn="l">
              <a:lnSpc>
                <a:spcPct val="100000"/>
              </a:lnSpc>
              <a:spcBef>
                <a:spcPts val="1134"/>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triggered by users, </a:t>
            </a:r>
            <a:endParaRPr b="0" sz="2000" strike="noStrike">
              <a:latin typeface="Arial"/>
              <a:ea typeface="Arial"/>
              <a:cs typeface="Arial"/>
              <a:sym typeface="Arial"/>
            </a:endParaRPr>
          </a:p>
          <a:p>
            <a:pPr indent="-323639" lvl="0" marL="432000" marR="0" rtl="0" algn="l">
              <a:lnSpc>
                <a:spcPct val="100000"/>
              </a:lnSpc>
              <a:spcBef>
                <a:spcPts val="1134"/>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time-triggered (temporal) events,</a:t>
            </a:r>
            <a:endParaRPr b="0" sz="2000" strike="noStrike">
              <a:latin typeface="Arial"/>
              <a:ea typeface="Arial"/>
              <a:cs typeface="Arial"/>
              <a:sym typeface="Arial"/>
            </a:endParaRPr>
          </a:p>
          <a:p>
            <a:pPr indent="-323639" lvl="0" marL="432000" marR="0" rtl="0" algn="l">
              <a:lnSpc>
                <a:spcPct val="100000"/>
              </a:lnSpc>
              <a:spcBef>
                <a:spcPts val="1134"/>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signal events received from external components, such as hardware devices. </a:t>
            </a:r>
            <a:endParaRPr b="0" sz="2000"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The event list only names the events; the functional requirements that describe how the system responds to the events would be detailed in the SRS by using event-response tables.</a:t>
            </a:r>
            <a:endParaRPr b="0" sz="2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0"/>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0"/>
          <p:cNvSpPr/>
          <p:nvPr/>
        </p:nvSpPr>
        <p:spPr>
          <a:xfrm>
            <a:off x="838080" y="1825560"/>
            <a:ext cx="10514520" cy="4350240"/>
          </a:xfrm>
          <a:prstGeom prst="rect">
            <a:avLst/>
          </a:prstGeom>
          <a:noFill/>
          <a:ln>
            <a:noFill/>
          </a:ln>
        </p:spPr>
        <p:txBody>
          <a:bodyPr anchorCtr="0" anchor="t" bIns="0" lIns="0" spcFirstLastPara="1" rIns="0" wrap="square" tIns="0">
            <a:noAutofit/>
          </a:bodyPr>
          <a:lstStyle/>
          <a:p>
            <a:pPr indent="-323279" lvl="0" marL="432000" marR="0" rtl="0" algn="l">
              <a:lnSpc>
                <a:spcPct val="100000"/>
              </a:lnSpc>
              <a:spcBef>
                <a:spcPts val="0"/>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An event list is a useful scoping tool because you can allocate certain events to be implemented in specific product releases or development iterations.</a:t>
            </a:r>
            <a:endParaRPr b="0" sz="28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81"/>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1"/>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7"/>
          <p:cNvSpPr/>
          <p:nvPr/>
        </p:nvSpPr>
        <p:spPr>
          <a:xfrm>
            <a:off x="838080" y="48960"/>
            <a:ext cx="10514520" cy="1956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US" sz="4400" strike="noStrike">
                <a:solidFill>
                  <a:srgbClr val="000000"/>
                </a:solidFill>
                <a:latin typeface="Calibri"/>
                <a:ea typeface="Calibri"/>
                <a:cs typeface="Calibri"/>
                <a:sym typeface="Calibri"/>
              </a:rPr>
              <a:t>3. Business context</a:t>
            </a:r>
            <a:br>
              <a:rPr lang="en-US" sz="1800">
                <a:latin typeface="Arial"/>
                <a:ea typeface="Arial"/>
                <a:cs typeface="Arial"/>
                <a:sym typeface="Arial"/>
              </a:rPr>
            </a:br>
            <a:br>
              <a:rPr lang="en-US" sz="1800">
                <a:latin typeface="Arial"/>
                <a:ea typeface="Arial"/>
                <a:cs typeface="Arial"/>
                <a:sym typeface="Arial"/>
              </a:rPr>
            </a:br>
            <a:endParaRPr b="0" sz="4400" strike="noStrike">
              <a:latin typeface="Arial"/>
              <a:ea typeface="Arial"/>
              <a:cs typeface="Arial"/>
              <a:sym typeface="Arial"/>
            </a:endParaRPr>
          </a:p>
        </p:txBody>
      </p:sp>
      <p:sp>
        <p:nvSpPr>
          <p:cNvPr id="272" name="Google Shape;272;p67"/>
          <p:cNvSpPr/>
          <p:nvPr/>
        </p:nvSpPr>
        <p:spPr>
          <a:xfrm>
            <a:off x="838080" y="1825560"/>
            <a:ext cx="10514520" cy="4350240"/>
          </a:xfrm>
          <a:prstGeom prst="rect">
            <a:avLst/>
          </a:prstGeom>
          <a:noFill/>
          <a:ln>
            <a:noFill/>
          </a:ln>
        </p:spPr>
        <p:txBody>
          <a:bodyPr anchorCtr="0" anchor="t" bIns="0" lIns="0" spcFirstLastPara="1" rIns="0" wrap="square" tIns="0">
            <a:noAutofit/>
          </a:bodyPr>
          <a:lstStyle/>
          <a:p>
            <a:pPr indent="-323279" lvl="0" marL="432000" marR="0" rtl="0" algn="l">
              <a:lnSpc>
                <a:spcPct val="100000"/>
              </a:lnSpc>
              <a:spcBef>
                <a:spcPts val="0"/>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Stakeholder profiles</a:t>
            </a:r>
            <a:endParaRPr b="0" sz="2800" strike="noStrike">
              <a:latin typeface="Arial"/>
              <a:ea typeface="Arial"/>
              <a:cs typeface="Arial"/>
              <a:sym typeface="Arial"/>
            </a:endParaRPr>
          </a:p>
          <a:p>
            <a:pPr indent="-323279" lvl="0" marL="432000" marR="0" rtl="0" algn="l">
              <a:lnSpc>
                <a:spcPct val="100000"/>
              </a:lnSpc>
              <a:spcBef>
                <a:spcPts val="1417"/>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Project Priorities</a:t>
            </a:r>
            <a:endParaRPr b="0" sz="2800" strike="noStrike">
              <a:latin typeface="Arial"/>
              <a:ea typeface="Arial"/>
              <a:cs typeface="Arial"/>
              <a:sym typeface="Arial"/>
            </a:endParaRPr>
          </a:p>
          <a:p>
            <a:pPr indent="-323279" lvl="0" marL="432000" marR="0" rtl="0" algn="l">
              <a:lnSpc>
                <a:spcPct val="100000"/>
              </a:lnSpc>
              <a:spcBef>
                <a:spcPts val="1417"/>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Deployment Considerations</a:t>
            </a:r>
            <a:endParaRPr b="0" sz="28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lang="en-US" sz="4800" strike="noStrike">
                <a:solidFill>
                  <a:srgbClr val="000000"/>
                </a:solidFill>
                <a:latin typeface="Calibri"/>
                <a:ea typeface="Calibri"/>
                <a:cs typeface="Calibri"/>
                <a:sym typeface="Calibri"/>
              </a:rPr>
              <a:t>3.1 Stakeholder profiles</a:t>
            </a:r>
            <a:endParaRPr b="0" sz="4800" strike="noStrike">
              <a:latin typeface="Arial"/>
              <a:ea typeface="Arial"/>
              <a:cs typeface="Arial"/>
              <a:sym typeface="Arial"/>
            </a:endParaRPr>
          </a:p>
        </p:txBody>
      </p:sp>
      <p:sp>
        <p:nvSpPr>
          <p:cNvPr id="278" name="Google Shape;278;p6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The stakeholder profiles describe different categories of customers and other key stakeholders for the project.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Each stakeholder profile should include the following information:</a:t>
            </a:r>
            <a:endParaRPr b="0" sz="2800" strike="noStrike">
              <a:latin typeface="Arial"/>
              <a:ea typeface="Arial"/>
              <a:cs typeface="Arial"/>
              <a:sym typeface="Arial"/>
            </a:endParaRPr>
          </a:p>
          <a:p>
            <a:pPr indent="-215279" lvl="0" marL="216000" marR="0" rtl="0" algn="l">
              <a:lnSpc>
                <a:spcPct val="90000"/>
              </a:lnSpc>
              <a:spcBef>
                <a:spcPts val="499"/>
              </a:spcBef>
              <a:spcAft>
                <a:spcPts val="0"/>
              </a:spcAft>
              <a:buClr>
                <a:srgbClr val="000000"/>
              </a:buClr>
              <a:buSzPts val="1080"/>
              <a:buFont typeface="Noto Sans Symbols"/>
              <a:buChar char="●"/>
            </a:pPr>
            <a:r>
              <a:rPr b="0" lang="en-US" sz="2400" strike="noStrike">
                <a:solidFill>
                  <a:srgbClr val="000000"/>
                </a:solidFill>
                <a:latin typeface="Calibri"/>
                <a:ea typeface="Calibri"/>
                <a:cs typeface="Calibri"/>
                <a:sym typeface="Calibri"/>
              </a:rPr>
              <a:t>The major value or benefit that the stakeholder will receive from the product. Stakeholder value could be defined in terms of:</a:t>
            </a:r>
            <a:endParaRPr b="0" sz="2400"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Improved productivity.</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Reduced rework and waste.</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Cost savings.</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Streamlined business processes.</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Automation of previously manual tasks.</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Ability to perform entirely new tasks.</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Compliance with pertinent standards or regulations.</a:t>
            </a:r>
            <a:endParaRPr b="0" i="0" sz="2000" u="none" cap="none" strike="noStrike">
              <a:latin typeface="Arial"/>
              <a:ea typeface="Arial"/>
              <a:cs typeface="Arial"/>
              <a:sym typeface="Arial"/>
            </a:endParaRPr>
          </a:p>
          <a:p>
            <a:pPr indent="-323279" lvl="1" marL="864000" marR="0" rtl="0" algn="l">
              <a:lnSpc>
                <a:spcPct val="10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Improved usability compared to current products</a:t>
            </a:r>
            <a:endParaRPr b="0" i="0" sz="20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Their likely attitudes toward the product.</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Major features and characteristics of interest.</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Any known constraints that must be accommodated.</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lang="en-US" sz="4800" strike="noStrike">
                <a:solidFill>
                  <a:srgbClr val="000000"/>
                </a:solidFill>
                <a:latin typeface="Calibri"/>
                <a:ea typeface="Calibri"/>
                <a:cs typeface="Calibri"/>
                <a:sym typeface="Calibri"/>
              </a:rPr>
              <a:t>3.2 Project priorities</a:t>
            </a:r>
            <a:endParaRPr b="0" sz="4800" strike="noStrike">
              <a:latin typeface="Arial"/>
              <a:ea typeface="Arial"/>
              <a:cs typeface="Arial"/>
              <a:sym typeface="Arial"/>
            </a:endParaRPr>
          </a:p>
        </p:txBody>
      </p:sp>
      <p:sp>
        <p:nvSpPr>
          <p:cNvPr id="284" name="Google Shape;284;p6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To enable effective decision making, the stakeholders must agree on the project’s priorities.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One way to approach this is to consider the five dimensions of features, quality, schedule, cost, and staff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Each dimension fits in one of the following three categories on any given project:</a:t>
            </a:r>
            <a:endParaRPr b="0" sz="2800"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Constraint </a:t>
            </a:r>
            <a:r>
              <a:rPr b="0" i="0" lang="en-US" sz="2400" u="none" cap="none" strike="noStrike">
                <a:solidFill>
                  <a:srgbClr val="000000"/>
                </a:solidFill>
                <a:latin typeface="Calibri"/>
                <a:ea typeface="Calibri"/>
                <a:cs typeface="Calibri"/>
                <a:sym typeface="Calibri"/>
              </a:rPr>
              <a:t>A limiting factor within which the project manager must operate</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Driver </a:t>
            </a:r>
            <a:r>
              <a:rPr b="0" i="0" lang="en-US" sz="2400" u="none" cap="none" strike="noStrike">
                <a:solidFill>
                  <a:srgbClr val="000000"/>
                </a:solidFill>
                <a:latin typeface="Calibri"/>
                <a:ea typeface="Calibri"/>
                <a:cs typeface="Calibri"/>
                <a:sym typeface="Calibri"/>
              </a:rPr>
              <a:t>A significant success objective with limited flexibility for adjustment</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Degree of freedom </a:t>
            </a:r>
            <a:r>
              <a:rPr b="0" i="0" lang="en-US" sz="2400" u="none" cap="none" strike="noStrike">
                <a:solidFill>
                  <a:srgbClr val="000000"/>
                </a:solidFill>
                <a:latin typeface="Calibri"/>
                <a:ea typeface="Calibri"/>
                <a:cs typeface="Calibri"/>
                <a:sym typeface="Calibri"/>
              </a:rPr>
              <a:t>A factor that the project manager has some latitude to adjust and balance against the other dimensions</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0"/>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3.3 Deployment Considerations</a:t>
            </a:r>
            <a:endParaRPr b="0" sz="4400" strike="noStrike">
              <a:latin typeface="Arial"/>
              <a:ea typeface="Arial"/>
              <a:cs typeface="Arial"/>
              <a:sym typeface="Arial"/>
            </a:endParaRPr>
          </a:p>
        </p:txBody>
      </p:sp>
      <p:sp>
        <p:nvSpPr>
          <p:cNvPr id="290" name="Google Shape;290;p70"/>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Summarize the information and activities that are needed to ensure an effective deployment of the solution into its operating environment. </a:t>
            </a:r>
            <a:endParaRPr b="0" sz="2800"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Describe the access that users will require to use the system, such as whether the users are distributed over multiple time zones or located close to each other.  State when the users in various locations need to access the system. </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infrastructure changes are needed to support the software’s need for capacity, network access, data storage, or data migration, describe those changes. </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Record any information that will be needed by people who will be preparing training or modifying business processes in conjunction with deployment of the new solution.</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1"/>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lang="en-US" sz="4800" strike="noStrike">
                <a:solidFill>
                  <a:srgbClr val="000000"/>
                </a:solidFill>
                <a:latin typeface="Calibri"/>
                <a:ea typeface="Calibri"/>
                <a:cs typeface="Calibri"/>
                <a:sym typeface="Calibri"/>
              </a:rPr>
              <a:t>Scope Representation Techniques</a:t>
            </a:r>
            <a:endParaRPr b="0" sz="4800" strike="noStrike">
              <a:latin typeface="Arial"/>
              <a:ea typeface="Arial"/>
              <a:cs typeface="Arial"/>
              <a:sym typeface="Arial"/>
            </a:endParaRPr>
          </a:p>
        </p:txBody>
      </p:sp>
      <p:sp>
        <p:nvSpPr>
          <p:cNvPr id="296" name="Google Shape;296;p71"/>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models described in this section can be used to represent project scope in various ways.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You don’t need to create all of these models; consider which ones provide the most useful insight for each project.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2"/>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Context Diagrams</a:t>
            </a:r>
            <a:endParaRPr b="0" sz="4400" strike="noStrike">
              <a:latin typeface="Arial"/>
              <a:ea typeface="Arial"/>
              <a:cs typeface="Arial"/>
              <a:sym typeface="Arial"/>
            </a:endParaRPr>
          </a:p>
        </p:txBody>
      </p:sp>
      <p:sp>
        <p:nvSpPr>
          <p:cNvPr id="302" name="Google Shape;302;p72"/>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a:t>
            </a:r>
            <a:r>
              <a:rPr b="0" i="1" lang="en-US" sz="2800" strike="noStrike">
                <a:solidFill>
                  <a:srgbClr val="000000"/>
                </a:solidFill>
                <a:latin typeface="Calibri"/>
                <a:ea typeface="Calibri"/>
                <a:cs typeface="Calibri"/>
                <a:sym typeface="Calibri"/>
              </a:rPr>
              <a:t>context diagram </a:t>
            </a:r>
            <a:r>
              <a:rPr b="0" lang="en-US" sz="2800" strike="noStrike">
                <a:solidFill>
                  <a:srgbClr val="000000"/>
                </a:solidFill>
                <a:latin typeface="Calibri"/>
                <a:ea typeface="Calibri"/>
                <a:cs typeface="Calibri"/>
                <a:sym typeface="Calibri"/>
              </a:rPr>
              <a:t>visually illustrates scope i.e. the boundary between the system you’re developing and everything else in the universe.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It identifies </a:t>
            </a:r>
            <a:r>
              <a:rPr b="0" i="1" lang="en-US" sz="2800" strike="noStrike">
                <a:solidFill>
                  <a:srgbClr val="000000"/>
                </a:solidFill>
                <a:latin typeface="Calibri"/>
                <a:ea typeface="Calibri"/>
                <a:cs typeface="Calibri"/>
                <a:sym typeface="Calibri"/>
              </a:rPr>
              <a:t>external entities </a:t>
            </a:r>
            <a:r>
              <a:rPr b="0" lang="en-US" sz="2800" strike="noStrike">
                <a:solidFill>
                  <a:srgbClr val="000000"/>
                </a:solidFill>
                <a:latin typeface="Calibri"/>
                <a:ea typeface="Calibri"/>
                <a:cs typeface="Calibri"/>
                <a:sym typeface="Calibri"/>
              </a:rPr>
              <a:t>(also called </a:t>
            </a:r>
            <a:r>
              <a:rPr b="1" i="1" lang="en-US" sz="2800" strike="noStrike">
                <a:solidFill>
                  <a:srgbClr val="000000"/>
                </a:solidFill>
                <a:latin typeface="Calibri"/>
                <a:ea typeface="Calibri"/>
                <a:cs typeface="Calibri"/>
                <a:sym typeface="Calibri"/>
              </a:rPr>
              <a:t>terminators</a:t>
            </a:r>
            <a:r>
              <a:rPr b="0" lang="en-US" sz="2800" strike="noStrike">
                <a:solidFill>
                  <a:srgbClr val="000000"/>
                </a:solidFill>
                <a:latin typeface="Calibri"/>
                <a:ea typeface="Calibri"/>
                <a:cs typeface="Calibri"/>
                <a:sym typeface="Calibri"/>
              </a:rPr>
              <a:t>) outside the system that interface to it in some way, as well as data, control, and material </a:t>
            </a:r>
            <a:r>
              <a:rPr b="1" i="1" lang="en-US" sz="2800" strike="noStrike">
                <a:solidFill>
                  <a:srgbClr val="000000"/>
                </a:solidFill>
                <a:latin typeface="Calibri"/>
                <a:ea typeface="Calibri"/>
                <a:cs typeface="Calibri"/>
                <a:sym typeface="Calibri"/>
              </a:rPr>
              <a:t>flows</a:t>
            </a:r>
            <a:r>
              <a:rPr b="0" i="1" lang="en-US" sz="2800" strike="noStrike">
                <a:solidFill>
                  <a:srgbClr val="000000"/>
                </a:solidFill>
                <a:latin typeface="Calibri"/>
                <a:ea typeface="Calibri"/>
                <a:cs typeface="Calibri"/>
                <a:sym typeface="Calibri"/>
              </a:rPr>
              <a:t> </a:t>
            </a:r>
            <a:r>
              <a:rPr b="0" lang="en-US" sz="2800" strike="noStrike">
                <a:solidFill>
                  <a:srgbClr val="000000"/>
                </a:solidFill>
                <a:latin typeface="Calibri"/>
                <a:ea typeface="Calibri"/>
                <a:cs typeface="Calibri"/>
                <a:sym typeface="Calibri"/>
              </a:rPr>
              <a:t>between the terminators and the system.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3"/>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3"/>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73"/>
          <p:cNvPicPr preferRelativeResize="0"/>
          <p:nvPr/>
        </p:nvPicPr>
        <p:blipFill rotWithShape="1">
          <a:blip r:embed="rId3">
            <a:alphaModFix/>
          </a:blip>
          <a:srcRect b="0" l="0" r="0" t="0"/>
          <a:stretch/>
        </p:blipFill>
        <p:spPr>
          <a:xfrm>
            <a:off x="3105000" y="182880"/>
            <a:ext cx="6404400" cy="6315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4"/>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Ecosystem map</a:t>
            </a:r>
            <a:endParaRPr b="0" sz="4400" strike="noStrike">
              <a:latin typeface="Arial"/>
              <a:ea typeface="Arial"/>
              <a:cs typeface="Arial"/>
              <a:sym typeface="Arial"/>
            </a:endParaRPr>
          </a:p>
        </p:txBody>
      </p:sp>
      <p:sp>
        <p:nvSpPr>
          <p:cNvPr id="315" name="Google Shape;315;p74"/>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An </a:t>
            </a:r>
            <a:r>
              <a:rPr b="0" i="1" lang="en-US" sz="2800" strike="noStrike">
                <a:solidFill>
                  <a:srgbClr val="000000"/>
                </a:solidFill>
                <a:latin typeface="Calibri"/>
                <a:ea typeface="Calibri"/>
                <a:cs typeface="Calibri"/>
                <a:sym typeface="Calibri"/>
              </a:rPr>
              <a:t>ecosystem map </a:t>
            </a:r>
            <a:r>
              <a:rPr b="0" lang="en-US" sz="2800" strike="noStrike">
                <a:solidFill>
                  <a:srgbClr val="000000"/>
                </a:solidFill>
                <a:latin typeface="Calibri"/>
                <a:ea typeface="Calibri"/>
                <a:cs typeface="Calibri"/>
                <a:sym typeface="Calibri"/>
              </a:rPr>
              <a:t>shows all of the systems related to the system of interest that interact with one another and the nature of those interactions. </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An ecosystem map represents scope by showing all the systems that interconnect and that therefore might need to be modified to accommodate your new system.</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Ecosystem maps differ from context diagrams in that they show other systems that have a relationship with the system you’re working on, including those without direct interfaces.</a:t>
            </a:r>
            <a:endParaRPr b="0" sz="2800"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 You can identify the affected systems by determining which ones consume data from your system. When you reach the point that your project does not affect any additional data, you’ve identified the scope boundary of systems that participate in the solution.</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