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E8B68-0F71-23DE-BAC3-E0F528851288}" v="627" dt="2025-05-15T04:37:58.305"/>
    <p1510:client id="{6D0A0106-23DA-C538-BF9C-62D7F6B7B274}" v="278" dt="2025-05-15T01:59:4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1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7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6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ea typeface="+mj-lt"/>
                <a:cs typeface="+mj-lt"/>
              </a:rPr>
              <a:t>Boosting Traffic with Data: Predicting Popular Recipes for  Tasty Bytes </a:t>
            </a:r>
            <a:endParaRPr lang="en-US" sz="4600" dirty="0"/>
          </a:p>
          <a:p>
            <a:pPr>
              <a:lnSpc>
                <a:spcPct val="90000"/>
              </a:lnSpc>
            </a:pPr>
            <a:endParaRPr lang="en-US" sz="4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400" y="5103862"/>
            <a:ext cx="4172757" cy="8454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 A Data-Driven Approach to Recipe Recommendations by Khai Kieu</a:t>
            </a:r>
            <a:endParaRPr lang="en-US" dirty="0"/>
          </a:p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45F8F0A-D6C1-9EF4-D481-49084BD1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7" r="6191" b="1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6D5E6-7E13-3E5F-0851-F48366D2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Problems &amp; goals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C9DE1A-34E0-2586-353D-59A9EA9C4EF6}"/>
              </a:ext>
            </a:extLst>
          </p:cNvPr>
          <p:cNvSpPr txBox="1"/>
          <p:nvPr/>
        </p:nvSpPr>
        <p:spPr>
          <a:xfrm>
            <a:off x="704088" y="2231136"/>
            <a:ext cx="6001512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problems:</a:t>
            </a:r>
            <a:br>
              <a:rPr lang="en-US" dirty="0"/>
            </a:br>
            <a:r>
              <a:rPr lang="en-US" dirty="0"/>
              <a:t> Missed revenue when  unpopular recipes are featured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 recipe selection results in inconsistent traffic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goals: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Predict high-traffic recipes with ≥80% precision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challenge?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product team needs a reliable way to identify recipes that drive traffic.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7B4102-E62F-61CC-928D-F1791BFD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560" y="2697720"/>
            <a:ext cx="4202057" cy="3456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4FC07-BA01-4F2C-636F-C011A9432F29}"/>
              </a:ext>
            </a:extLst>
          </p:cNvPr>
          <p:cNvSpPr txBox="1"/>
          <p:nvPr/>
        </p:nvSpPr>
        <p:spPr>
          <a:xfrm>
            <a:off x="7274560" y="2356101"/>
            <a:ext cx="4202057" cy="34561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Client's email:</a:t>
            </a:r>
          </a:p>
        </p:txBody>
      </p:sp>
    </p:spTree>
    <p:extLst>
      <p:ext uri="{BB962C8B-B14F-4D97-AF65-F5344CB8AC3E}">
        <p14:creationId xmlns:p14="http://schemas.microsoft.com/office/powerpoint/2010/main" val="33324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D5B4F-C928-3EC9-C24F-9DB6ACE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DA1131-6688-66AB-40B5-39BEB02E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Fixed missing </a:t>
            </a:r>
            <a:r>
              <a:rPr lang="en-US" dirty="0" err="1"/>
              <a:t>high_traffic</a:t>
            </a:r>
            <a:r>
              <a:rPr lang="en-US" dirty="0"/>
              <a:t> values (50% were not assigned</a:t>
            </a:r>
          </a:p>
          <a:p>
            <a:r>
              <a:rPr lang="en-US" dirty="0"/>
              <a:t>Imputed calories, protein with medians</a:t>
            </a:r>
          </a:p>
          <a:p>
            <a:r>
              <a:rPr lang="en-US" dirty="0"/>
              <a:t>Cleaned servings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2E0B7-84BC-9862-A213-1DA16C12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77019"/>
            <a:ext cx="7076661" cy="28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E103B-668A-4445-6943-03C1ED24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336" y="952499"/>
            <a:ext cx="5367528" cy="1316736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pic>
        <p:nvPicPr>
          <p:cNvPr id="5" name="Picture 4" descr="A graph of a distribution of recipes&#10;&#10;AI-generated content may be incorrect.">
            <a:extLst>
              <a:ext uri="{FF2B5EF4-FFF2-40B4-BE49-F238E27FC236}">
                <a16:creationId xmlns:a16="http://schemas.microsoft.com/office/drawing/2014/main" id="{E09348AE-BF6F-65B8-7254-400608E9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84" r="-3" b="-3"/>
          <a:stretch>
            <a:fillRect/>
          </a:stretch>
        </p:blipFill>
        <p:spPr>
          <a:xfrm>
            <a:off x="154" y="10"/>
            <a:ext cx="5579379" cy="3428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2289" y="722376"/>
            <a:ext cx="1562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001E-851B-ACA1-2D42-99C841AB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336" y="2269235"/>
            <a:ext cx="5367528" cy="40393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High-traffic recipes: higher median calories (350 vs. 250).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Outliers exist (e.g., 3000-calorie recipes).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Top 3: Beverages (106), Breakfast (98), Chicken (92).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/>
              <a:t>High-traffic recipes skew higher in calories, but category also plays a role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  <p:pic>
        <p:nvPicPr>
          <p:cNvPr id="6" name="Picture 5" descr="A bar chart of recipes&#10;&#10;AI-generated content may be incorrect.">
            <a:extLst>
              <a:ext uri="{FF2B5EF4-FFF2-40B4-BE49-F238E27FC236}">
                <a16:creationId xmlns:a16="http://schemas.microsoft.com/office/drawing/2014/main" id="{B7CB337B-C73B-0D3E-B15E-309EC3AD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0613"/>
            <a:ext cx="6120000" cy="30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5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713A-49EA-06C5-9AE8-D5CAB28D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Content Placeholder 3" descr="A graph of a graph&#10;&#10;AI-generated content may be incorrect.">
            <a:extLst>
              <a:ext uri="{FF2B5EF4-FFF2-40B4-BE49-F238E27FC236}">
                <a16:creationId xmlns:a16="http://schemas.microsoft.com/office/drawing/2014/main" id="{F44201C1-9321-ABF4-6F13-38AF13485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50" y="2421001"/>
            <a:ext cx="5090955" cy="3037532"/>
          </a:xfrm>
        </p:spPr>
      </p:pic>
      <p:pic>
        <p:nvPicPr>
          <p:cNvPr id="6" name="Picture 5" descr="A white grid with black text&#10;&#10;AI-generated content may be incorrect.">
            <a:extLst>
              <a:ext uri="{FF2B5EF4-FFF2-40B4-BE49-F238E27FC236}">
                <a16:creationId xmlns:a16="http://schemas.microsoft.com/office/drawing/2014/main" id="{EEAD0EE1-0381-B12F-32FA-174E28B5B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12" y="1095215"/>
            <a:ext cx="3332093" cy="185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25826-24C5-9300-C0CC-3427F5C66296}"/>
              </a:ext>
            </a:extLst>
          </p:cNvPr>
          <p:cNvSpPr txBox="1"/>
          <p:nvPr/>
        </p:nvSpPr>
        <p:spPr>
          <a:xfrm>
            <a:off x="6042991" y="3260035"/>
            <a:ext cx="527436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Random Forest outperforms Logistic Regression across all metrics, especially precision which is critical for minimizing homepage misfires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The nutritional features (calories, protein) matter more than categories. This aligns with our EDA insights about high-calorie recipes driving traffic.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Random Forest outperforms logistic regression by 4% precision</a:t>
            </a:r>
          </a:p>
        </p:txBody>
      </p:sp>
    </p:spTree>
    <p:extLst>
      <p:ext uri="{BB962C8B-B14F-4D97-AF65-F5344CB8AC3E}">
        <p14:creationId xmlns:p14="http://schemas.microsoft.com/office/powerpoint/2010/main" val="887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4C2B-F576-84FB-622B-F6D324D5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E815-BDF1-A2DE-EEA6-A1D71618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61" y="1645523"/>
            <a:ext cx="6344552" cy="44621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Metric to Monitor: Weekly Precision (target: 80%)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Action Plan: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A/B test model recommendations.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Alert if precision drops below 75%.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Monthly review of false positives.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Data Pipeline → Model Predictions → A/B Testing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                           ↓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                       Alert System</a:t>
            </a:r>
          </a:p>
          <a:p>
            <a:pPr marL="0" indent="0">
              <a:buNone/>
            </a:pPr>
            <a:r>
              <a:rPr lang="en-US" dirty="0"/>
              <a:t>We will need to track precision weekly. If it dips, we investigate like checking for seasonal trends.</a:t>
            </a:r>
          </a:p>
        </p:txBody>
      </p:sp>
      <p:pic>
        <p:nvPicPr>
          <p:cNvPr id="4" name="Picture 3" descr="A green graph with white text&#10;&#10;AI-generated content may be incorrect.">
            <a:extLst>
              <a:ext uri="{FF2B5EF4-FFF2-40B4-BE49-F238E27FC236}">
                <a16:creationId xmlns:a16="http://schemas.microsoft.com/office/drawing/2014/main" id="{A6C1610C-C089-FDA9-0A1B-38B10B5D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705" y="1846146"/>
            <a:ext cx="5082210" cy="25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10DAAF-F4CE-4D7A-A88A-7580CA50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B9961-08F1-0FF5-4977-3B8D0C0F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97" y="693344"/>
            <a:ext cx="5798275" cy="3232559"/>
          </a:xfrm>
        </p:spPr>
        <p:txBody>
          <a:bodyPr>
            <a:normAutofit/>
          </a:bodyPr>
          <a:lstStyle/>
          <a:p>
            <a:r>
              <a:rPr lang="en-US" dirty="0"/>
              <a:t>WHAT  TO DO?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8E286E-3A8E-45A7-A6A7-99FB466D0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8200" y="723900"/>
            <a:ext cx="6732" cy="3019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9A78-DACD-33A6-D04B-4ABBE12D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40" y="492179"/>
            <a:ext cx="6602393" cy="3062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Launch Random Forest in staging next week.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Feature high-protein recipes (&gt;20g/serving).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Collect new data: Cooking time, user ratings.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By focusing on protein and calories, we can immediately boost traffic while refining the model</a:t>
            </a:r>
          </a:p>
        </p:txBody>
      </p:sp>
      <p:pic>
        <p:nvPicPr>
          <p:cNvPr id="5" name="Picture 4" descr="Salmon Bowls">
            <a:extLst>
              <a:ext uri="{FF2B5EF4-FFF2-40B4-BE49-F238E27FC236}">
                <a16:creationId xmlns:a16="http://schemas.microsoft.com/office/drawing/2014/main" id="{798F4ED9-6CE2-F698-5933-63AD2AC5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65" b="14564"/>
          <a:stretch>
            <a:fillRect/>
          </a:stretch>
        </p:blipFill>
        <p:spPr>
          <a:xfrm>
            <a:off x="702946" y="4206434"/>
            <a:ext cx="2194941" cy="2172614"/>
          </a:xfrm>
          <a:prstGeom prst="rect">
            <a:avLst/>
          </a:prstGeom>
        </p:spPr>
      </p:pic>
      <p:pic>
        <p:nvPicPr>
          <p:cNvPr id="4" name="Picture 3" descr="Juicy Grilled Chicken Breast - Budget Bytes">
            <a:extLst>
              <a:ext uri="{FF2B5EF4-FFF2-40B4-BE49-F238E27FC236}">
                <a16:creationId xmlns:a16="http://schemas.microsoft.com/office/drawing/2014/main" id="{AAAD5FD5-8E28-57D9-6C40-52E60262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7" r="5" b="5"/>
          <a:stretch>
            <a:fillRect/>
          </a:stretch>
        </p:blipFill>
        <p:spPr>
          <a:xfrm>
            <a:off x="4944710" y="4206433"/>
            <a:ext cx="2194937" cy="2172614"/>
          </a:xfrm>
          <a:prstGeom prst="rect">
            <a:avLst/>
          </a:prstGeom>
        </p:spPr>
      </p:pic>
      <p:pic>
        <p:nvPicPr>
          <p:cNvPr id="6" name="Picture 5" descr="Easy protein pancakes">
            <a:extLst>
              <a:ext uri="{FF2B5EF4-FFF2-40B4-BE49-F238E27FC236}">
                <a16:creationId xmlns:a16="http://schemas.microsoft.com/office/drawing/2014/main" id="{70B9F9BA-2DC1-F865-615B-4221E6F3BF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126" b="7"/>
          <a:stretch>
            <a:fillRect/>
          </a:stretch>
        </p:blipFill>
        <p:spPr>
          <a:xfrm>
            <a:off x="8884120" y="4206433"/>
            <a:ext cx="2209922" cy="2172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F05204-B6BE-A17D-45CD-5532E73DB132}"/>
              </a:ext>
            </a:extLst>
          </p:cNvPr>
          <p:cNvSpPr txBox="1"/>
          <p:nvPr/>
        </p:nvSpPr>
        <p:spPr>
          <a:xfrm>
            <a:off x="974034" y="3737113"/>
            <a:ext cx="1921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Salmon bowl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D97A1-FC96-EBF9-607E-4B0148AD9E88}"/>
              </a:ext>
            </a:extLst>
          </p:cNvPr>
          <p:cNvSpPr txBox="1"/>
          <p:nvPr/>
        </p:nvSpPr>
        <p:spPr>
          <a:xfrm>
            <a:off x="5115338" y="3737113"/>
            <a:ext cx="1967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Grilled chicken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A664A-87A5-0D48-4DB9-242FDCB0A9BB}"/>
              </a:ext>
            </a:extLst>
          </p:cNvPr>
          <p:cNvSpPr txBox="1"/>
          <p:nvPr/>
        </p:nvSpPr>
        <p:spPr>
          <a:xfrm>
            <a:off x="9071112" y="3737113"/>
            <a:ext cx="1835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Protein pancakes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526A2-618D-D0B0-2FB9-89B6C1003257}"/>
              </a:ext>
            </a:extLst>
          </p:cNvPr>
          <p:cNvSpPr txBox="1"/>
          <p:nvPr/>
        </p:nvSpPr>
        <p:spPr>
          <a:xfrm>
            <a:off x="755373" y="63809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320 </a:t>
            </a:r>
            <a:r>
              <a:rPr lang="en-US" dirty="0" err="1"/>
              <a:t>cal</a:t>
            </a:r>
            <a:r>
              <a:rPr lang="en-US" dirty="0"/>
              <a:t> | 28g protein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273B4-F1EB-2F95-4A2A-CEA5269ECE75}"/>
              </a:ext>
            </a:extLst>
          </p:cNvPr>
          <p:cNvSpPr txBox="1"/>
          <p:nvPr/>
        </p:nvSpPr>
        <p:spPr>
          <a:xfrm>
            <a:off x="4943061" y="6380921"/>
            <a:ext cx="2537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420 </a:t>
            </a:r>
            <a:r>
              <a:rPr lang="en-US" dirty="0" err="1"/>
              <a:t>cal</a:t>
            </a:r>
            <a:r>
              <a:rPr lang="en-US" dirty="0"/>
              <a:t> | 34g protein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4BCBF-A2D1-8714-D650-F898CF357FF4}"/>
              </a:ext>
            </a:extLst>
          </p:cNvPr>
          <p:cNvSpPr txBox="1"/>
          <p:nvPr/>
        </p:nvSpPr>
        <p:spPr>
          <a:xfrm>
            <a:off x="8918712" y="6453808"/>
            <a:ext cx="2232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380 </a:t>
            </a:r>
            <a:r>
              <a:rPr lang="en-US" dirty="0" err="1"/>
              <a:t>cal</a:t>
            </a:r>
            <a:r>
              <a:rPr lang="en-US" dirty="0"/>
              <a:t> | 22g protein</a:t>
            </a:r>
          </a:p>
        </p:txBody>
      </p:sp>
    </p:spTree>
    <p:extLst>
      <p:ext uri="{BB962C8B-B14F-4D97-AF65-F5344CB8AC3E}">
        <p14:creationId xmlns:p14="http://schemas.microsoft.com/office/powerpoint/2010/main" val="35586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  <p:bldP spid="10" grpId="0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341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Boosting Traffic with Data: Predicting Popular Recipes for  Tasty Bytes  </vt:lpstr>
      <vt:lpstr>Problems &amp; goals</vt:lpstr>
      <vt:lpstr>Data cleaning</vt:lpstr>
      <vt:lpstr>Insights</vt:lpstr>
      <vt:lpstr>Model comparison</vt:lpstr>
      <vt:lpstr>BUSINESS IMPACT</vt:lpstr>
      <vt:lpstr>WHAT  TO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Ryoto Kieu</cp:lastModifiedBy>
  <cp:revision>233</cp:revision>
  <dcterms:created xsi:type="dcterms:W3CDTF">2025-05-15T01:43:27Z</dcterms:created>
  <dcterms:modified xsi:type="dcterms:W3CDTF">2025-05-15T23:55:50Z</dcterms:modified>
</cp:coreProperties>
</file>