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311" r:id="rId2"/>
    <p:sldId id="256" r:id="rId3"/>
    <p:sldId id="258" r:id="rId4"/>
    <p:sldId id="259" r:id="rId5"/>
    <p:sldId id="26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66" r:id="rId14"/>
    <p:sldId id="319" r:id="rId15"/>
    <p:sldId id="320" r:id="rId16"/>
    <p:sldId id="309" r:id="rId17"/>
    <p:sldId id="280" r:id="rId18"/>
    <p:sldId id="275" r:id="rId1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Inter" panose="020B0604020202020204" charset="0"/>
      <p:regular r:id="rId25"/>
      <p:bold r:id="rId26"/>
    </p:embeddedFon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Paytone One" panose="020B0604020202020204" charset="0"/>
      <p:regular r:id="rId31"/>
    </p:embeddedFont>
    <p:embeddedFont>
      <p:font typeface="Unica One" panose="020B0604020202020204" charset="0"/>
      <p:regular r:id="rId32"/>
    </p:embeddedFont>
    <p:embeddedFont>
      <p:font typeface="Abel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F0EA16-DC97-4DB2-84BF-BE91B4D41344}">
  <a:tblStyle styleId="{D1F0EA16-DC97-4DB2-84BF-BE91B4D413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710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21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05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996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320de4b7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320de4b7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264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408f5a9af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408f5a9af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35b6d4036_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35b6d4036_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06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73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4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36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b6d4036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5b6d4036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857900" y="0"/>
            <a:ext cx="7286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712775" y="1436100"/>
            <a:ext cx="45522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>
            <a:spLocks noGrp="1"/>
          </p:cNvSpPr>
          <p:nvPr>
            <p:ph type="title" hasCustomPrompt="1"/>
          </p:nvPr>
        </p:nvSpPr>
        <p:spPr>
          <a:xfrm flipH="1">
            <a:off x="3753239" y="3825726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 flipH="1">
            <a:off x="5152400" y="153735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152400" y="3940801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 flipH="1">
            <a:off x="5152400" y="2732654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"/>
          </p:nvPr>
        </p:nvSpPr>
        <p:spPr>
          <a:xfrm flipH="1">
            <a:off x="5152400" y="954825"/>
            <a:ext cx="2634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5152400" y="33392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6"/>
          </p:nvPr>
        </p:nvSpPr>
        <p:spPr>
          <a:xfrm flipH="1">
            <a:off x="5152400" y="2245829"/>
            <a:ext cx="26808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7" hasCustomPrompt="1"/>
          </p:nvPr>
        </p:nvSpPr>
        <p:spPr>
          <a:xfrm>
            <a:off x="3696239" y="25986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8" hasCustomPrompt="1"/>
          </p:nvPr>
        </p:nvSpPr>
        <p:spPr>
          <a:xfrm>
            <a:off x="3696239" y="1371631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4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 hasCustomPrompt="1"/>
          </p:nvPr>
        </p:nvSpPr>
        <p:spPr>
          <a:xfrm>
            <a:off x="1276350" y="3151400"/>
            <a:ext cx="28080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 flipH="1">
            <a:off x="1713600" y="3904575"/>
            <a:ext cx="19335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2" hasCustomPrompt="1"/>
          </p:nvPr>
        </p:nvSpPr>
        <p:spPr>
          <a:xfrm>
            <a:off x="1276350" y="1877425"/>
            <a:ext cx="28080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3"/>
          </p:nvPr>
        </p:nvSpPr>
        <p:spPr>
          <a:xfrm flipH="1">
            <a:off x="1713600" y="2630600"/>
            <a:ext cx="19335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4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5"/>
          </p:nvPr>
        </p:nvSpPr>
        <p:spPr>
          <a:xfrm flipH="1">
            <a:off x="603900" y="1079975"/>
            <a:ext cx="41529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774350" y="2630600"/>
            <a:ext cx="28080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7"/>
          </p:nvPr>
        </p:nvSpPr>
        <p:spPr>
          <a:xfrm flipH="1">
            <a:off x="5211600" y="3383775"/>
            <a:ext cx="19335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CUSTOM_10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 flipH="1">
            <a:off x="1726347" y="2482624"/>
            <a:ext cx="26718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4906050" y="844950"/>
            <a:ext cx="4258800" cy="3431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928725" y="1384213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 flipH="1">
            <a:off x="5202225" y="2610300"/>
            <a:ext cx="3336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9" r:id="rId5"/>
    <p:sldLayoutId id="2147483664" r:id="rId6"/>
    <p:sldLayoutId id="2147483667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github.com/kipr/opencv/blob/master/data/haarcascades/haarcascade_frontalface_default.x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/i/item/advice-on-the-use-of-masks-in-the-community-during-home-care-and-in-healthcare-settings-in-the-context-of-the-novel-coronavirus-(2019-ncov)-outbrea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image-net.org/" TargetMode="External"/><Relationship Id="rId4" Type="http://schemas.openxmlformats.org/officeDocument/2006/relationships/hyperlink" Target="https://www.pyimagesearch.com/2018/09/10/keras-tutorial-how-to-get-started-with-keras-deep-learning-and-pyth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2901243" y="1999007"/>
            <a:ext cx="5878341" cy="1758900"/>
          </a:xfrm>
        </p:spPr>
        <p:txBody>
          <a:bodyPr anchor="ctr"/>
          <a:lstStyle/>
          <a:p>
            <a:pPr algn="ctr">
              <a:defRPr/>
            </a:pPr>
            <a:r>
              <a:rPr lang="en-US" sz="2400" kern="1200" dirty="0"/>
              <a:t>Kabul University</a:t>
            </a:r>
            <a:br>
              <a:rPr lang="en-US" sz="2400" kern="1200" dirty="0"/>
            </a:br>
            <a:r>
              <a:rPr lang="en-US" sz="2400" kern="1200" dirty="0"/>
              <a:t>Computer Science Faculty</a:t>
            </a:r>
            <a:br>
              <a:rPr lang="en-US" sz="2400" kern="1200" dirty="0"/>
            </a:br>
            <a:r>
              <a:rPr lang="en-US" sz="2400" kern="1200" dirty="0"/>
              <a:t>Information Systems </a:t>
            </a:r>
            <a:r>
              <a:rPr lang="en-US" sz="2400" kern="1200" dirty="0" smtClean="0"/>
              <a:t>Department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327">
            <a:off x="3486704" y="3922640"/>
            <a:ext cx="4707418" cy="637200"/>
          </a:xfrm>
        </p:spPr>
        <p:txBody>
          <a:bodyPr/>
          <a:lstStyle/>
          <a:p>
            <a:pPr algn="ctr"/>
            <a:r>
              <a:rPr lang="en-US" sz="2800" b="1" dirty="0" smtClean="0"/>
              <a:t>Masks Detection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35" y="-112354"/>
            <a:ext cx="2197956" cy="22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237903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Methodology</a:t>
            </a:r>
            <a:r>
              <a:rPr lang="en-US" dirty="0" smtClean="0"/>
              <a:t> – </a:t>
            </a:r>
            <a:r>
              <a:rPr lang="en-US" b="0" dirty="0"/>
              <a:t>P</a:t>
            </a:r>
            <a:r>
              <a:rPr lang="en-US" b="0" dirty="0" smtClean="0"/>
              <a:t>erformance</a:t>
            </a:r>
            <a:endParaRPr b="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534400" y="440475"/>
            <a:ext cx="457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012"/>
            <a:ext cx="8311374" cy="314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385" y="1101969"/>
            <a:ext cx="7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Train Accuracy: 0.9882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Val_accuracy</a:t>
            </a:r>
            <a:r>
              <a:rPr lang="en-US" sz="1600" dirty="0" smtClean="0"/>
              <a:t>: 0.7285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28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237903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Methodology</a:t>
            </a:r>
            <a:r>
              <a:rPr lang="en-US" dirty="0" smtClean="0"/>
              <a:t> – </a:t>
            </a:r>
            <a:r>
              <a:rPr lang="en-US" b="0" dirty="0" smtClean="0"/>
              <a:t>Computer </a:t>
            </a:r>
            <a:r>
              <a:rPr lang="en-US" b="0" dirty="0"/>
              <a:t>vision libraries</a:t>
            </a:r>
            <a:endParaRPr b="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534400" y="440475"/>
            <a:ext cx="457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91874" y="1598680"/>
            <a:ext cx="7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hlinkClick r:id="rId3"/>
              </a:rPr>
              <a:t>OpenCV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hlinkClick r:id="rId4"/>
              </a:rPr>
              <a:t>haarcascade_frontalface_default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hlinkClick r:id="rId5"/>
              </a:rPr>
              <a:t>Keras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hlinkClick r:id="rId6"/>
              </a:rPr>
              <a:t>TensorFlow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81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237903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Methodology</a:t>
            </a:r>
            <a:r>
              <a:rPr lang="en-US" dirty="0" smtClean="0"/>
              <a:t> – </a:t>
            </a:r>
            <a:r>
              <a:rPr lang="en-US" b="0" dirty="0" smtClean="0"/>
              <a:t>Hardware </a:t>
            </a:r>
            <a:r>
              <a:rPr lang="en-US" b="0" dirty="0"/>
              <a:t>and software</a:t>
            </a:r>
            <a:endParaRPr b="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534400" y="440475"/>
            <a:ext cx="457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91874" y="1598680"/>
            <a:ext cx="7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Google </a:t>
            </a:r>
            <a:r>
              <a:rPr lang="en-US" sz="1800" dirty="0" err="1" smtClean="0"/>
              <a:t>Colab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Kaggle</a:t>
            </a:r>
            <a:r>
              <a:rPr lang="en-US" sz="1800" dirty="0" smtClean="0"/>
              <a:t> Notebook + GPU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08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8557950" y="440475"/>
            <a:ext cx="5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59" name="Google Shape;359;p43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360" name="Google Shape;360;p43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Dataset</a:t>
            </a:r>
            <a:endParaRPr b="1"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294967295"/>
          </p:nvPr>
        </p:nvSpPr>
        <p:spPr>
          <a:xfrm>
            <a:off x="1128852" y="1976636"/>
            <a:ext cx="1803000" cy="40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4746 images</a:t>
            </a:r>
            <a:endParaRPr sz="1400" dirty="0"/>
          </a:p>
        </p:txBody>
      </p:sp>
      <p:sp>
        <p:nvSpPr>
          <p:cNvPr id="365" name="Google Shape;365;p43"/>
          <p:cNvSpPr txBox="1">
            <a:spLocks noGrp="1"/>
          </p:cNvSpPr>
          <p:nvPr>
            <p:ph type="ctrTitle" idx="4294967295"/>
          </p:nvPr>
        </p:nvSpPr>
        <p:spPr>
          <a:xfrm>
            <a:off x="6235427" y="2294425"/>
            <a:ext cx="1854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Incoreact Mask</a:t>
            </a:r>
            <a:endParaRPr sz="2000" b="1" dirty="0"/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6235429" y="2770225"/>
            <a:ext cx="1691400" cy="524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2165 images</a:t>
            </a:r>
            <a:endParaRPr sz="1400" dirty="0"/>
          </a:p>
        </p:txBody>
      </p:sp>
      <p:sp>
        <p:nvSpPr>
          <p:cNvPr id="367" name="Google Shape;367;p43"/>
          <p:cNvSpPr txBox="1">
            <a:spLocks noGrp="1"/>
          </p:cNvSpPr>
          <p:nvPr>
            <p:ph type="ctrTitle" idx="4294967295"/>
          </p:nvPr>
        </p:nvSpPr>
        <p:spPr>
          <a:xfrm>
            <a:off x="901752" y="3126000"/>
            <a:ext cx="203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W</a:t>
            </a:r>
            <a:r>
              <a:rPr lang="en" sz="2000" b="1" dirty="0" smtClean="0"/>
              <a:t>ith Mask</a:t>
            </a:r>
            <a:endParaRPr sz="2000" b="1" dirty="0"/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901752" y="3621726"/>
            <a:ext cx="2199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4789 images</a:t>
            </a:r>
            <a:endParaRPr sz="1400" dirty="0"/>
          </a:p>
        </p:txBody>
      </p:sp>
      <p:sp>
        <p:nvSpPr>
          <p:cNvPr id="369" name="Google Shape;369;p43"/>
          <p:cNvSpPr txBox="1">
            <a:spLocks noGrp="1"/>
          </p:cNvSpPr>
          <p:nvPr>
            <p:ph type="ctrTitle" idx="4294967295"/>
          </p:nvPr>
        </p:nvSpPr>
        <p:spPr>
          <a:xfrm>
            <a:off x="1128852" y="1500710"/>
            <a:ext cx="180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Without Mask</a:t>
            </a:r>
            <a:endParaRPr sz="2000" b="1" dirty="0"/>
          </a:p>
        </p:txBody>
      </p:sp>
      <p:sp>
        <p:nvSpPr>
          <p:cNvPr id="370" name="Google Shape;370;p43"/>
          <p:cNvSpPr/>
          <p:nvPr/>
        </p:nvSpPr>
        <p:spPr>
          <a:xfrm>
            <a:off x="3250661" y="1528376"/>
            <a:ext cx="1602600" cy="160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"/>
          <p:cNvSpPr/>
          <p:nvPr/>
        </p:nvSpPr>
        <p:spPr>
          <a:xfrm>
            <a:off x="4324179" y="2146549"/>
            <a:ext cx="1602600" cy="16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73" name="Google Shape;373;p43"/>
          <p:cNvCxnSpPr>
            <a:stCxn id="369" idx="3"/>
            <a:endCxn id="370" idx="2"/>
          </p:cNvCxnSpPr>
          <p:nvPr/>
        </p:nvCxnSpPr>
        <p:spPr>
          <a:xfrm>
            <a:off x="2931852" y="1789610"/>
            <a:ext cx="318900" cy="540000"/>
          </a:xfrm>
          <a:prstGeom prst="bentConnector3">
            <a:avLst>
              <a:gd name="adj1" fmla="val 49986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3"/>
          <p:cNvCxnSpPr>
            <a:stCxn id="365" idx="1"/>
            <a:endCxn id="371" idx="6"/>
          </p:cNvCxnSpPr>
          <p:nvPr/>
        </p:nvCxnSpPr>
        <p:spPr>
          <a:xfrm flipH="1">
            <a:off x="5926727" y="2583325"/>
            <a:ext cx="308700" cy="3645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3"/>
          <p:cNvCxnSpPr>
            <a:stCxn id="367" idx="3"/>
            <a:endCxn id="372" idx="2"/>
          </p:cNvCxnSpPr>
          <p:nvPr/>
        </p:nvCxnSpPr>
        <p:spPr>
          <a:xfrm>
            <a:off x="2931852" y="3414900"/>
            <a:ext cx="395100" cy="77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43"/>
          <p:cNvSpPr/>
          <p:nvPr/>
        </p:nvSpPr>
        <p:spPr>
          <a:xfrm>
            <a:off x="3326848" y="2691144"/>
            <a:ext cx="1602600" cy="160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91" y="2449710"/>
            <a:ext cx="668106" cy="845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60" y="1787954"/>
            <a:ext cx="795371" cy="795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475" y="3054626"/>
            <a:ext cx="797947" cy="797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237903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Results</a:t>
            </a:r>
            <a:r>
              <a:rPr lang="en-US" dirty="0" smtClean="0"/>
              <a:t> </a:t>
            </a:r>
            <a:endParaRPr b="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534400" y="440475"/>
            <a:ext cx="457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8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237903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Conclusion</a:t>
            </a:r>
            <a:endParaRPr b="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534400" y="440475"/>
            <a:ext cx="457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8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1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432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Resources</a:t>
            </a:r>
            <a:endParaRPr b="1" dirty="0"/>
          </a:p>
        </p:txBody>
      </p:sp>
      <p:sp>
        <p:nvSpPr>
          <p:cNvPr id="726" name="Google Shape;726;p61"/>
          <p:cNvSpPr txBox="1">
            <a:spLocks noGrp="1"/>
          </p:cNvSpPr>
          <p:nvPr>
            <p:ph type="sldNum" idx="12"/>
          </p:nvPr>
        </p:nvSpPr>
        <p:spPr>
          <a:xfrm>
            <a:off x="8535200" y="440475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33CCB-7DFE-41B2-953A-C9B40633C105}"/>
              </a:ext>
            </a:extLst>
          </p:cNvPr>
          <p:cNvSpPr txBox="1"/>
          <p:nvPr/>
        </p:nvSpPr>
        <p:spPr>
          <a:xfrm>
            <a:off x="280555" y="1340427"/>
            <a:ext cx="7980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https://www.who.int/publications/i/item/advice-on-the-use-of-masks-in-the-community-during-home-care-and-in-healthcare-settings-in-the-context-of-the-novel-coronavirus-(2019-ncov)-outbreak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https://www.pyimagesearch.com/2018/09/10/keras-tutorial-how-to-get-started-with-keras-deep-learning-and-python/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http://www.image-net.org</a:t>
            </a: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/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https://www.youtube.com/watch?v=IOI0o3Cxv9Q&amp;t=275s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7"/>
          <p:cNvSpPr txBox="1">
            <a:spLocks noGrp="1"/>
          </p:cNvSpPr>
          <p:nvPr>
            <p:ph type="title"/>
          </p:nvPr>
        </p:nvSpPr>
        <p:spPr>
          <a:xfrm>
            <a:off x="3712775" y="1436100"/>
            <a:ext cx="45522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Get </a:t>
            </a:r>
            <a:r>
              <a:rPr lang="en" dirty="0">
                <a:solidFill>
                  <a:schemeClr val="lt1"/>
                </a:solidFill>
              </a:rPr>
              <a:t>Through This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656" name="Google Shape;656;p57"/>
          <p:cNvCxnSpPr/>
          <p:nvPr/>
        </p:nvCxnSpPr>
        <p:spPr>
          <a:xfrm>
            <a:off x="3269975" y="3741450"/>
            <a:ext cx="2454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7" name="Google Shape;657;p57"/>
          <p:cNvPicPr preferRelativeResize="0"/>
          <p:nvPr/>
        </p:nvPicPr>
        <p:blipFill rotWithShape="1">
          <a:blip r:embed="rId3">
            <a:alphaModFix/>
          </a:blip>
          <a:srcRect l="31590" r="31590"/>
          <a:stretch/>
        </p:blipFill>
        <p:spPr>
          <a:xfrm>
            <a:off x="610650" y="0"/>
            <a:ext cx="2840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"/>
          <p:cNvSpPr txBox="1">
            <a:spLocks noGrp="1"/>
          </p:cNvSpPr>
          <p:nvPr>
            <p:ph type="sldNum" idx="12"/>
          </p:nvPr>
        </p:nvSpPr>
        <p:spPr>
          <a:xfrm>
            <a:off x="8552125" y="440475"/>
            <a:ext cx="515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26" name="Google Shape;526;p52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Questions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ctrTitle"/>
          </p:nvPr>
        </p:nvSpPr>
        <p:spPr>
          <a:xfrm rot="946">
            <a:off x="4783558" y="2229334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REAL-TIME </a:t>
            </a:r>
            <a:r>
              <a:rPr lang="en" sz="4800" dirty="0">
                <a:solidFill>
                  <a:schemeClr val="lt1"/>
                </a:solidFill>
              </a:rPr>
              <a:t>FACEMASK DETECTION</a:t>
            </a:r>
            <a:r>
              <a:rPr lang="en" sz="4800" dirty="0"/>
              <a:t> (CORONAVIRUS)</a:t>
            </a:r>
            <a:endParaRPr sz="4800"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1"/>
          </p:nvPr>
        </p:nvSpPr>
        <p:spPr>
          <a:xfrm rot="1327">
            <a:off x="6639196" y="413527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 Hasibullah Aman </a:t>
            </a:r>
            <a:endParaRPr dirty="0"/>
          </a:p>
        </p:txBody>
      </p:sp>
      <p:cxnSp>
        <p:nvCxnSpPr>
          <p:cNvPr id="204" name="Google Shape;204;p33"/>
          <p:cNvCxnSpPr/>
          <p:nvPr/>
        </p:nvCxnSpPr>
        <p:spPr>
          <a:xfrm>
            <a:off x="3766364" y="4187001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l="37656" t="14072" r="13350" b="2364"/>
          <a:stretch/>
        </p:blipFill>
        <p:spPr>
          <a:xfrm>
            <a:off x="390525" y="422750"/>
            <a:ext cx="3779503" cy="429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 flipH="1">
            <a:off x="5202225" y="2610300"/>
            <a:ext cx="33366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though we are living a difficult time, our future is still bright</a:t>
            </a:r>
            <a:endParaRPr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928725" y="1384213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cxnSp>
        <p:nvCxnSpPr>
          <p:cNvPr id="219" name="Google Shape;219;p35"/>
          <p:cNvCxnSpPr/>
          <p:nvPr/>
        </p:nvCxnSpPr>
        <p:spPr>
          <a:xfrm>
            <a:off x="5831725" y="1395225"/>
            <a:ext cx="2592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l="11974" t="148" r="7386" b="21585"/>
          <a:stretch/>
        </p:blipFill>
        <p:spPr>
          <a:xfrm>
            <a:off x="0" y="962900"/>
            <a:ext cx="2873703" cy="41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/>
          <p:nvPr/>
        </p:nvSpPr>
        <p:spPr>
          <a:xfrm>
            <a:off x="3934439" y="1074835"/>
            <a:ext cx="592394" cy="633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434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4744005" y="1068618"/>
            <a:ext cx="1491143" cy="64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bel"/>
                <a:ea typeface="Abel"/>
                <a:cs typeface="Abel"/>
                <a:sym typeface="Abel"/>
              </a:rPr>
              <a:t>Introduction</a:t>
            </a:r>
            <a:endParaRPr sz="1800" b="1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5"/>
          </p:nvPr>
        </p:nvSpPr>
        <p:spPr>
          <a:xfrm>
            <a:off x="4744005" y="4002994"/>
            <a:ext cx="1491144" cy="64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bel"/>
                <a:ea typeface="Abel"/>
                <a:cs typeface="Abel"/>
                <a:sym typeface="Abel"/>
              </a:rPr>
              <a:t>Conclusion</a:t>
            </a:r>
            <a:endParaRPr sz="1600" b="1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934439" y="1241779"/>
            <a:ext cx="592394" cy="245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</a:t>
            </a:r>
            <a:endParaRPr b="1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bel"/>
                <a:ea typeface="Abel"/>
                <a:cs typeface="Abel"/>
                <a:sym typeface="Abel"/>
              </a:rPr>
              <a:t>4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" name="Google Shape;225;p36"/>
          <p:cNvSpPr/>
          <p:nvPr/>
        </p:nvSpPr>
        <p:spPr>
          <a:xfrm>
            <a:off x="3934439" y="1807652"/>
            <a:ext cx="592394" cy="633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4744005" y="1803356"/>
            <a:ext cx="1491144" cy="64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b="1" dirty="0" smtClean="0">
                <a:latin typeface="Abel"/>
                <a:ea typeface="Abel"/>
                <a:cs typeface="Abel"/>
              </a:rPr>
              <a:t>Methodology</a:t>
            </a:r>
            <a:endParaRPr lang="en-US" sz="1600" b="1" dirty="0">
              <a:latin typeface="Abel"/>
              <a:ea typeface="Abel"/>
              <a:cs typeface="A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6"/>
          </p:nvPr>
        </p:nvSpPr>
        <p:spPr>
          <a:xfrm flipH="1">
            <a:off x="4744005" y="2534252"/>
            <a:ext cx="1491144" cy="640080"/>
          </a:xfrm>
        </p:spPr>
        <p:txBody>
          <a:bodyPr anchor="ctr"/>
          <a:lstStyle/>
          <a:p>
            <a:pPr marL="463550"/>
            <a:r>
              <a:rPr lang="en-US" sz="1600" b="1" dirty="0">
                <a:latin typeface="Abel"/>
                <a:ea typeface="Abel"/>
                <a:cs typeface="Abel"/>
              </a:rPr>
              <a:t>Dataset</a:t>
            </a:r>
          </a:p>
        </p:txBody>
      </p:sp>
      <p:sp>
        <p:nvSpPr>
          <p:cNvPr id="19" name="Google Shape;225;p36"/>
          <p:cNvSpPr/>
          <p:nvPr/>
        </p:nvSpPr>
        <p:spPr>
          <a:xfrm>
            <a:off x="3934439" y="2540469"/>
            <a:ext cx="592394" cy="633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ubtitle 2"/>
          <p:cNvSpPr>
            <a:spLocks noGrp="1"/>
          </p:cNvSpPr>
          <p:nvPr>
            <p:ph type="subTitle" idx="6"/>
          </p:nvPr>
        </p:nvSpPr>
        <p:spPr>
          <a:xfrm flipH="1">
            <a:off x="4744005" y="3273286"/>
            <a:ext cx="1491144" cy="640080"/>
          </a:xfrm>
        </p:spPr>
        <p:txBody>
          <a:bodyPr anchor="ctr"/>
          <a:lstStyle/>
          <a:p>
            <a:r>
              <a:rPr lang="en-US" sz="1600" b="1" dirty="0">
                <a:latin typeface="Abel"/>
                <a:ea typeface="Abel"/>
                <a:cs typeface="Abel"/>
              </a:rPr>
              <a:t>Results</a:t>
            </a:r>
          </a:p>
        </p:txBody>
      </p:sp>
      <p:sp>
        <p:nvSpPr>
          <p:cNvPr id="24" name="Google Shape;225;p36"/>
          <p:cNvSpPr/>
          <p:nvPr/>
        </p:nvSpPr>
        <p:spPr>
          <a:xfrm>
            <a:off x="3934439" y="3273286"/>
            <a:ext cx="592394" cy="633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25;p36"/>
          <p:cNvSpPr/>
          <p:nvPr/>
        </p:nvSpPr>
        <p:spPr>
          <a:xfrm>
            <a:off x="3934439" y="4006103"/>
            <a:ext cx="592394" cy="633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934428" y="2001704"/>
            <a:ext cx="592394" cy="245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02</a:t>
            </a:r>
            <a:endParaRPr b="1" dirty="0"/>
          </a:p>
        </p:txBody>
      </p:sp>
      <p:sp>
        <p:nvSpPr>
          <p:cNvPr id="2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934428" y="2731925"/>
            <a:ext cx="592394" cy="245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03</a:t>
            </a:r>
            <a:endParaRPr b="1" dirty="0"/>
          </a:p>
        </p:txBody>
      </p:sp>
      <p:sp>
        <p:nvSpPr>
          <p:cNvPr id="28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934428" y="3467338"/>
            <a:ext cx="592394" cy="245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04</a:t>
            </a:r>
            <a:endParaRPr b="1" dirty="0"/>
          </a:p>
        </p:txBody>
      </p:sp>
      <p:sp>
        <p:nvSpPr>
          <p:cNvPr id="29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934428" y="4200155"/>
            <a:ext cx="592394" cy="245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05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5"/>
          </p:nvPr>
        </p:nvSpPr>
        <p:spPr>
          <a:xfrm flipH="1">
            <a:off x="1158775" y="1328174"/>
            <a:ext cx="6588300" cy="3593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Members: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Hasibullah Aman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Rohullah</a:t>
            </a:r>
            <a:r>
              <a:rPr lang="en-US" dirty="0" smtClean="0"/>
              <a:t> Akbari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Fazludin</a:t>
            </a:r>
            <a:r>
              <a:rPr lang="en-US" dirty="0" smtClean="0"/>
              <a:t> Saleh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Qadir</a:t>
            </a:r>
            <a:r>
              <a:rPr lang="en-US" dirty="0" smtClean="0"/>
              <a:t> Ali </a:t>
            </a:r>
            <a:r>
              <a:rPr lang="en-US" dirty="0" err="1" smtClean="0"/>
              <a:t>Adalat</a:t>
            </a:r>
            <a:endParaRPr lang="en-US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Aminullah</a:t>
            </a:r>
            <a:r>
              <a:rPr lang="en-US" dirty="0" smtClean="0"/>
              <a:t> </a:t>
            </a:r>
            <a:r>
              <a:rPr lang="en-US" dirty="0" err="1" smtClean="0"/>
              <a:t>Nazari</a:t>
            </a:r>
            <a:endParaRPr lang="en-US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Barat Haidari</a:t>
            </a:r>
          </a:p>
          <a:p>
            <a:pPr marL="0" lvl="1" indent="0" algn="l"/>
            <a:endParaRPr lang="en-US" dirty="0" smtClean="0"/>
          </a:p>
          <a:p>
            <a:pPr marL="0" lvl="1" indent="0" algn="l"/>
            <a:r>
              <a:rPr lang="en-US" dirty="0" smtClean="0"/>
              <a:t>Subject: Machine Learning</a:t>
            </a:r>
          </a:p>
          <a:p>
            <a:pPr marL="0" lvl="1" indent="0" algn="l"/>
            <a:endParaRPr lang="en-US" dirty="0"/>
          </a:p>
          <a:p>
            <a:pPr marL="0" lvl="1" indent="0" algn="l"/>
            <a:r>
              <a:rPr lang="en-US" dirty="0" smtClean="0"/>
              <a:t>Director: </a:t>
            </a:r>
            <a:r>
              <a:rPr lang="en-US" dirty="0" err="1" smtClean="0"/>
              <a:t>Abdelrahman</a:t>
            </a:r>
            <a:r>
              <a:rPr lang="en-US" dirty="0" smtClean="0"/>
              <a:t> “Safi”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4" name="Google Shape;244;p37"/>
          <p:cNvSpPr txBox="1">
            <a:spLocks noGrp="1"/>
          </p:cNvSpPr>
          <p:nvPr>
            <p:ph type="title" idx="6"/>
          </p:nvPr>
        </p:nvSpPr>
        <p:spPr>
          <a:xfrm flipH="1">
            <a:off x="4774350" y="2755575"/>
            <a:ext cx="2808000" cy="6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9,916,230</a:t>
            </a:r>
            <a:endParaRPr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5"/>
          </p:nvPr>
        </p:nvSpPr>
        <p:spPr>
          <a:xfrm flipH="1">
            <a:off x="1158775" y="1328175"/>
            <a:ext cx="6588300" cy="2600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- </a:t>
            </a:r>
            <a:r>
              <a:rPr lang="en-US" sz="2000" dirty="0" smtClean="0"/>
              <a:t>My </a:t>
            </a:r>
            <a:r>
              <a:rPr lang="en-US" sz="2000" dirty="0"/>
              <a:t>application helps people find mosques quickly and easily using computer vision techniques. It can also be useful for emergency services during times of crisis. In this presentation, I will explain how my application works, the dataset I used, and the results of its performance.</a:t>
            </a:r>
            <a:endParaRPr sz="200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237903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Methodology</a:t>
            </a:r>
            <a:r>
              <a:rPr lang="en-US" dirty="0" smtClean="0"/>
              <a:t> - </a:t>
            </a:r>
            <a:r>
              <a:rPr lang="en-US" b="0" dirty="0" smtClean="0"/>
              <a:t>Face detection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5"/>
          </p:nvPr>
        </p:nvSpPr>
        <p:spPr>
          <a:xfrm flipH="1">
            <a:off x="1158775" y="1328175"/>
            <a:ext cx="6588300" cy="2600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- </a:t>
            </a:r>
            <a:r>
              <a:rPr lang="en-US" sz="1800" dirty="0" err="1" smtClean="0"/>
              <a:t>Haar</a:t>
            </a:r>
            <a:r>
              <a:rPr lang="en-US" sz="1800" dirty="0" smtClean="0"/>
              <a:t> </a:t>
            </a:r>
            <a:r>
              <a:rPr lang="en-US" sz="1800" dirty="0"/>
              <a:t>Cascade is a computer algorithm used to detect objects in images or video streams. It can be used in face mask detection to identify faces, which can then be used to determine if a person is wearing a mask or not</a:t>
            </a:r>
            <a:r>
              <a:rPr lang="en-US" sz="1800" dirty="0" smtClean="0"/>
              <a:t>..</a:t>
            </a:r>
            <a:endParaRPr sz="200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2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73504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Methodology</a:t>
            </a:r>
            <a:r>
              <a:rPr lang="en-US" dirty="0" smtClean="0"/>
              <a:t> - </a:t>
            </a:r>
            <a:r>
              <a:rPr lang="en-US" b="0" dirty="0" smtClean="0"/>
              <a:t>Machine Learning – labeled </a:t>
            </a:r>
            <a:endParaRPr b="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9" y="1523999"/>
            <a:ext cx="2706912" cy="2706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61" y="1014350"/>
            <a:ext cx="2706912" cy="3423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79" y="1299097"/>
            <a:ext cx="3138995" cy="31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591874" y="339650"/>
            <a:ext cx="6237903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Methodology</a:t>
            </a:r>
            <a:r>
              <a:rPr lang="en-US" dirty="0" smtClean="0"/>
              <a:t> - </a:t>
            </a:r>
            <a:r>
              <a:rPr lang="en-US" b="0" dirty="0" smtClean="0"/>
              <a:t>Machine </a:t>
            </a:r>
            <a:r>
              <a:rPr lang="en-US" b="0" dirty="0"/>
              <a:t>Learning </a:t>
            </a:r>
            <a:endParaRPr b="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Right Arrow 9"/>
          <p:cNvSpPr/>
          <p:nvPr/>
        </p:nvSpPr>
        <p:spPr>
          <a:xfrm>
            <a:off x="4197797" y="2777808"/>
            <a:ext cx="504093" cy="3282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2465" y="1512275"/>
            <a:ext cx="8040911" cy="2699497"/>
            <a:chOff x="252465" y="1512275"/>
            <a:chExt cx="8040911" cy="26994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5" y="2602522"/>
              <a:ext cx="678818" cy="678818"/>
            </a:xfrm>
            <a:prstGeom prst="rect">
              <a:avLst/>
            </a:prstGeom>
          </p:spPr>
        </p:pic>
        <p:sp>
          <p:nvSpPr>
            <p:cNvPr id="2" name="Right Arrow 1"/>
            <p:cNvSpPr/>
            <p:nvPr/>
          </p:nvSpPr>
          <p:spPr>
            <a:xfrm>
              <a:off x="1125415" y="2836985"/>
              <a:ext cx="504093" cy="32824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508" y="1672090"/>
              <a:ext cx="2539682" cy="25396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190" y="1998956"/>
              <a:ext cx="1885950" cy="18859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58" y="1512275"/>
              <a:ext cx="678818" cy="67881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58" y="2486413"/>
              <a:ext cx="678818" cy="67881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089" y="3443072"/>
              <a:ext cx="607756" cy="768700"/>
            </a:xfrm>
            <a:prstGeom prst="rect">
              <a:avLst/>
            </a:prstGeom>
          </p:spPr>
        </p:pic>
        <p:cxnSp>
          <p:nvCxnSpPr>
            <p:cNvPr id="7" name="Curved Connector 6"/>
            <p:cNvCxnSpPr/>
            <p:nvPr/>
          </p:nvCxnSpPr>
          <p:spPr>
            <a:xfrm>
              <a:off x="6916615" y="2836985"/>
              <a:ext cx="914400" cy="9144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>
              <a:off x="6910440" y="2797180"/>
              <a:ext cx="739649" cy="18550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flipV="1">
              <a:off x="6910441" y="2157797"/>
              <a:ext cx="704117" cy="62001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8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280</Words>
  <Application>Microsoft Office PowerPoint</Application>
  <PresentationFormat>On-screen Show (16:9)</PresentationFormat>
  <Paragraphs>83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Fira Sans Extra Condensed Medium</vt:lpstr>
      <vt:lpstr>Inter</vt:lpstr>
      <vt:lpstr>Arial</vt:lpstr>
      <vt:lpstr>Archivo</vt:lpstr>
      <vt:lpstr>Paytone One</vt:lpstr>
      <vt:lpstr>Unica One</vt:lpstr>
      <vt:lpstr>Abel</vt:lpstr>
      <vt:lpstr>-apple-system</vt:lpstr>
      <vt:lpstr>World After Coronavirus by Slidesgo</vt:lpstr>
      <vt:lpstr>Kabul University Computer Science Faculty Information Systems Department</vt:lpstr>
      <vt:lpstr>REAL-TIME FACEMASK DETECTION (CORONAVIRUS)</vt:lpstr>
      <vt:lpstr>HELLO!</vt:lpstr>
      <vt:lpstr>TABLE OF CONTENTS</vt:lpstr>
      <vt:lpstr>Introduction </vt:lpstr>
      <vt:lpstr>Introduction </vt:lpstr>
      <vt:lpstr>Methodology - Face detection </vt:lpstr>
      <vt:lpstr>Methodology - Machine Learning – labeled </vt:lpstr>
      <vt:lpstr>Methodology - Machine Learning </vt:lpstr>
      <vt:lpstr>Methodology – Performance</vt:lpstr>
      <vt:lpstr>Methodology – Computer vision libraries</vt:lpstr>
      <vt:lpstr>Methodology – Hardware and software</vt:lpstr>
      <vt:lpstr>Dataset</vt:lpstr>
      <vt:lpstr>Results </vt:lpstr>
      <vt:lpstr>Conclusion</vt:lpstr>
      <vt:lpstr>Resources</vt:lpstr>
      <vt:lpstr>We’ll Get Through This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FACEMASK DETECTION (CORONAVIRUS)</dc:title>
  <dc:creator>Ashish Agarwal</dc:creator>
  <cp:lastModifiedBy>Hasibullah Aman</cp:lastModifiedBy>
  <cp:revision>43</cp:revision>
  <dcterms:modified xsi:type="dcterms:W3CDTF">2023-06-14T15:43:13Z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5005501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