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0c0c23429b4709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c0c23429b4709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dee060c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dee060c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0c0c23429b4709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0c0c23429b4709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0c0c23429b4709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c0c23429b4709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dee060c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dee060c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0c0c23429b4709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0c0c23429b4709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37650" y="592025"/>
            <a:ext cx="5017500" cy="24636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 sz="1950">
                <a:solidFill>
                  <a:srgbClr val="FFFFFF"/>
                </a:solidFill>
                <a:latin typeface="Comic Sans MS"/>
                <a:ea typeface="Comic Sans MS"/>
                <a:cs typeface="Comic Sans MS"/>
                <a:sym typeface="Comic Sans MS"/>
              </a:rPr>
              <a:t>CYBERSECURITY - PROJECT REVIEW</a:t>
            </a:r>
            <a:endParaRPr b="1" sz="1950">
              <a:solidFill>
                <a:srgbClr val="FFFFFF"/>
              </a:solidFill>
              <a:latin typeface="Comic Sans MS"/>
              <a:ea typeface="Comic Sans MS"/>
              <a:cs typeface="Comic Sans MS"/>
              <a:sym typeface="Comic Sans MS"/>
            </a:endParaRPr>
          </a:p>
          <a:p>
            <a:pPr indent="0" lvl="0" marL="0" rtl="0" algn="l">
              <a:lnSpc>
                <a:spcPct val="160000"/>
              </a:lnSpc>
              <a:spcBef>
                <a:spcPts val="1400"/>
              </a:spcBef>
              <a:spcAft>
                <a:spcPts val="0"/>
              </a:spcAft>
              <a:buNone/>
            </a:pPr>
            <a:r>
              <a:rPr b="1" lang="en" sz="1950" u="sng">
                <a:solidFill>
                  <a:srgbClr val="FFFFFF"/>
                </a:solidFill>
                <a:latin typeface="Comic Sans MS"/>
                <a:ea typeface="Comic Sans MS"/>
                <a:cs typeface="Comic Sans MS"/>
                <a:sym typeface="Comic Sans MS"/>
              </a:rPr>
              <a:t>TITLE:-</a:t>
            </a:r>
            <a:endParaRPr b="1" sz="1950" u="sng">
              <a:solidFill>
                <a:srgbClr val="FFFFFF"/>
              </a:solidFill>
              <a:latin typeface="Comic Sans MS"/>
              <a:ea typeface="Comic Sans MS"/>
              <a:cs typeface="Comic Sans MS"/>
              <a:sym typeface="Comic Sans MS"/>
            </a:endParaRPr>
          </a:p>
          <a:p>
            <a:pPr indent="0" lvl="0" marL="0" rtl="0" algn="l">
              <a:lnSpc>
                <a:spcPct val="160000"/>
              </a:lnSpc>
              <a:spcBef>
                <a:spcPts val="1400"/>
              </a:spcBef>
              <a:spcAft>
                <a:spcPts val="0"/>
              </a:spcAft>
              <a:buNone/>
            </a:pPr>
            <a:r>
              <a:rPr b="1" lang="en" sz="1950">
                <a:solidFill>
                  <a:srgbClr val="FFFFFF"/>
                </a:solidFill>
                <a:latin typeface="Comic Sans MS"/>
                <a:ea typeface="Comic Sans MS"/>
                <a:cs typeface="Comic Sans MS"/>
                <a:sym typeface="Comic Sans MS"/>
              </a:rPr>
              <a:t>Simple Data Leak Detection</a:t>
            </a:r>
            <a:endParaRPr b="1" sz="1950">
              <a:solidFill>
                <a:srgbClr val="FFFFFF"/>
              </a:solidFill>
              <a:latin typeface="Comic Sans MS"/>
              <a:ea typeface="Comic Sans MS"/>
              <a:cs typeface="Comic Sans MS"/>
              <a:sym typeface="Comic Sans MS"/>
            </a:endParaRPr>
          </a:p>
          <a:p>
            <a:pPr indent="0" lvl="0" marL="0" rtl="0" algn="l">
              <a:lnSpc>
                <a:spcPct val="160000"/>
              </a:lnSpc>
              <a:spcBef>
                <a:spcPts val="1400"/>
              </a:spcBef>
              <a:spcAft>
                <a:spcPts val="0"/>
              </a:spcAft>
              <a:buNone/>
            </a:pPr>
            <a:r>
              <a:rPr b="1" lang="en" sz="1950" u="sng">
                <a:solidFill>
                  <a:srgbClr val="FFFFFF"/>
                </a:solidFill>
                <a:latin typeface="Comic Sans MS"/>
                <a:ea typeface="Comic Sans MS"/>
                <a:cs typeface="Comic Sans MS"/>
                <a:sym typeface="Comic Sans MS"/>
              </a:rPr>
              <a:t>reg-no:-</a:t>
            </a:r>
            <a:endParaRPr b="1" sz="1950" u="sng">
              <a:solidFill>
                <a:srgbClr val="FFFFFF"/>
              </a:solidFill>
              <a:latin typeface="Comic Sans MS"/>
              <a:ea typeface="Comic Sans MS"/>
              <a:cs typeface="Comic Sans MS"/>
              <a:sym typeface="Comic Sans MS"/>
            </a:endParaRPr>
          </a:p>
          <a:p>
            <a:pPr indent="0" lvl="0" marL="0" rtl="0" algn="l">
              <a:spcBef>
                <a:spcPts val="400"/>
              </a:spcBef>
              <a:spcAft>
                <a:spcPts val="0"/>
              </a:spcAft>
              <a:buNone/>
            </a:pPr>
            <a:r>
              <a:rPr lang="en" sz="1800">
                <a:latin typeface="Comic Sans MS"/>
                <a:ea typeface="Comic Sans MS"/>
                <a:cs typeface="Comic Sans MS"/>
                <a:sym typeface="Comic Sans MS"/>
              </a:rPr>
              <a:t>20BRS1207</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Mudunoori Rohan Raj</a:t>
            </a:r>
            <a:endParaRPr sz="1800">
              <a:latin typeface="Comic Sans MS"/>
              <a:ea typeface="Comic Sans MS"/>
              <a:cs typeface="Comic Sans MS"/>
              <a:sym typeface="Comic Sans MS"/>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463675" y="5812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0"/>
              </a:spcBef>
              <a:spcAft>
                <a:spcPts val="0"/>
              </a:spcAft>
              <a:buNone/>
            </a:pPr>
            <a:r>
              <a:rPr b="1" lang="en" sz="2094">
                <a:solidFill>
                  <a:srgbClr val="FFFFFF"/>
                </a:solidFill>
              </a:rPr>
              <a:t>Abstract:</a:t>
            </a:r>
            <a:endParaRPr b="1" sz="2094">
              <a:solidFill>
                <a:srgbClr val="FFFFFF"/>
              </a:solidFill>
            </a:endParaRPr>
          </a:p>
          <a:p>
            <a:pPr indent="0" lvl="0" marL="0" rtl="0" algn="l">
              <a:lnSpc>
                <a:spcPct val="115000"/>
              </a:lnSpc>
              <a:spcBef>
                <a:spcPts val="400"/>
              </a:spcBef>
              <a:spcAft>
                <a:spcPts val="0"/>
              </a:spcAft>
              <a:buNone/>
            </a:pPr>
            <a:r>
              <a:rPr lang="en" sz="1644">
                <a:solidFill>
                  <a:srgbClr val="FFFFFF"/>
                </a:solidFill>
                <a:latin typeface="Comic Sans MS"/>
                <a:ea typeface="Comic Sans MS"/>
                <a:cs typeface="Comic Sans MS"/>
                <a:sym typeface="Comic Sans MS"/>
              </a:rPr>
              <a:t>The project aims to develop a lightweight data leak detection tool for cybersecurity purposes, designed to identify sensitive information, such as social security numbers, credit card numbers, and email addresses, within text files. Unlike traditional solutions, this tool operates without the need for external libraries, ensuring simplicity and portability. The methodology involves defining specific patterns for sensitive data, reading files, employing regular expressions for pattern matching, a</a:t>
            </a:r>
            <a:r>
              <a:rPr lang="en" sz="1644">
                <a:solidFill>
                  <a:srgbClr val="FFFFFF"/>
                </a:solidFill>
                <a:latin typeface="Roboto"/>
                <a:ea typeface="Roboto"/>
                <a:cs typeface="Roboto"/>
                <a:sym typeface="Roboto"/>
              </a:rPr>
              <a:t>nd generating a concise report detailing identified leaks.</a:t>
            </a:r>
            <a:endParaRPr sz="1644">
              <a:solidFill>
                <a:srgbClr val="FFFFFF"/>
              </a:solidFill>
              <a:latin typeface="Roboto"/>
              <a:ea typeface="Roboto"/>
              <a:cs typeface="Roboto"/>
              <a:sym typeface="Roboto"/>
            </a:endParaRPr>
          </a:p>
          <a:p>
            <a:pPr indent="0" lvl="0" marL="0" rtl="0" algn="l">
              <a:spcBef>
                <a:spcPts val="1500"/>
              </a:spcBef>
              <a:spcAft>
                <a:spcPts val="0"/>
              </a:spcAft>
              <a:buNone/>
            </a:pPr>
            <a:r>
              <a:t/>
            </a:r>
            <a:endParaRPr sz="1100"/>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ph idx="1" type="subTitle"/>
          </p:nvPr>
        </p:nvSpPr>
        <p:spPr>
          <a:xfrm>
            <a:off x="4310550" y="38934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Data leakage flow diagram</a:t>
            </a:r>
            <a:endParaRPr>
              <a:latin typeface="Comic Sans MS"/>
              <a:ea typeface="Comic Sans MS"/>
              <a:cs typeface="Comic Sans MS"/>
              <a:sym typeface="Comic Sans MS"/>
            </a:endParaRPr>
          </a:p>
        </p:txBody>
      </p:sp>
      <p:pic>
        <p:nvPicPr>
          <p:cNvPr id="148" name="Google Shape;148;p15"/>
          <p:cNvPicPr preferRelativeResize="0"/>
          <p:nvPr/>
        </p:nvPicPr>
        <p:blipFill>
          <a:blip r:embed="rId3">
            <a:alphaModFix/>
          </a:blip>
          <a:stretch>
            <a:fillRect/>
          </a:stretch>
        </p:blipFill>
        <p:spPr>
          <a:xfrm>
            <a:off x="3117225" y="749475"/>
            <a:ext cx="5521400" cy="290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ctrTitle"/>
          </p:nvPr>
        </p:nvSpPr>
        <p:spPr>
          <a:xfrm>
            <a:off x="2718400" y="801575"/>
            <a:ext cx="5017500" cy="15789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385">
                <a:solidFill>
                  <a:srgbClr val="FFFFFF"/>
                </a:solidFill>
              </a:rPr>
              <a:t>E</a:t>
            </a:r>
            <a:r>
              <a:rPr b="1" lang="en" sz="1585">
                <a:solidFill>
                  <a:srgbClr val="FFFFFF"/>
                </a:solidFill>
              </a:rPr>
              <a:t>xplanation</a:t>
            </a:r>
            <a:r>
              <a:rPr b="1" lang="en" sz="1585">
                <a:solidFill>
                  <a:srgbClr val="FFFFFF"/>
                </a:solidFill>
              </a:rPr>
              <a:t>:</a:t>
            </a:r>
            <a:endParaRPr b="1" sz="1585">
              <a:solidFill>
                <a:srgbClr val="FFFFFF"/>
              </a:solidFill>
            </a:endParaRPr>
          </a:p>
          <a:p>
            <a:pPr indent="-228600" lvl="0" marL="457200" rtl="0" algn="l">
              <a:lnSpc>
                <a:spcPct val="115000"/>
              </a:lnSpc>
              <a:spcBef>
                <a:spcPts val="40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Objective:</a:t>
            </a:r>
            <a:endParaRPr sz="1180">
              <a:solidFill>
                <a:srgbClr val="FFFFFF"/>
              </a:solidFill>
              <a:latin typeface="Comic Sans MS"/>
              <a:ea typeface="Comic Sans MS"/>
              <a:cs typeface="Comic Sans MS"/>
              <a:sym typeface="Comic Sans MS"/>
            </a:endParaRPr>
          </a:p>
          <a:p>
            <a:pPr indent="-303530" lvl="1" marL="914400" rtl="0" algn="l">
              <a:lnSpc>
                <a:spcPct val="115000"/>
              </a:lnSpc>
              <a:spcBef>
                <a:spcPts val="0"/>
              </a:spcBef>
              <a:spcAft>
                <a:spcPts val="0"/>
              </a:spcAft>
              <a:buClr>
                <a:srgbClr val="FFFFFF"/>
              </a:buClr>
              <a:buSzPts val="1180"/>
              <a:buFont typeface="Comic Sans MS"/>
              <a:buChar char="●"/>
            </a:pPr>
            <a:r>
              <a:rPr lang="en" sz="1180">
                <a:solidFill>
                  <a:srgbClr val="FFFFFF"/>
                </a:solidFill>
                <a:latin typeface="Comic Sans MS"/>
                <a:ea typeface="Comic Sans MS"/>
                <a:cs typeface="Comic Sans MS"/>
                <a:sym typeface="Comic Sans MS"/>
              </a:rPr>
              <a:t>The primary objective is to create a minimalistic yet effective data leak detection tool that can be employed without the necessity of external libraries. The focus is on simplicity, making the tool accessible and easy to deploy.</a:t>
            </a:r>
            <a:endParaRPr sz="1180">
              <a:solidFill>
                <a:srgbClr val="FFFFFF"/>
              </a:solidFill>
              <a:latin typeface="Comic Sans MS"/>
              <a:ea typeface="Comic Sans MS"/>
              <a:cs typeface="Comic Sans MS"/>
              <a:sym typeface="Comic Sans MS"/>
            </a:endParaRPr>
          </a:p>
          <a:p>
            <a:pPr indent="-228600" lvl="0" marL="457200" rtl="0" algn="l">
              <a:lnSpc>
                <a:spcPct val="115000"/>
              </a:lnSpc>
              <a:spcBef>
                <a:spcPts val="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Sensitive Data Patterns:</a:t>
            </a:r>
            <a:endParaRPr sz="1180">
              <a:solidFill>
                <a:srgbClr val="FFFFFF"/>
              </a:solidFill>
              <a:latin typeface="Comic Sans MS"/>
              <a:ea typeface="Comic Sans MS"/>
              <a:cs typeface="Comic Sans MS"/>
              <a:sym typeface="Comic Sans MS"/>
            </a:endParaRPr>
          </a:p>
          <a:p>
            <a:pPr indent="-303530" lvl="1" marL="914400" rtl="0" algn="l">
              <a:lnSpc>
                <a:spcPct val="115000"/>
              </a:lnSpc>
              <a:spcBef>
                <a:spcPts val="0"/>
              </a:spcBef>
              <a:spcAft>
                <a:spcPts val="0"/>
              </a:spcAft>
              <a:buClr>
                <a:srgbClr val="FFFFFF"/>
              </a:buClr>
              <a:buSzPts val="1180"/>
              <a:buFont typeface="Comic Sans MS"/>
              <a:buChar char="●"/>
            </a:pPr>
            <a:r>
              <a:rPr lang="en" sz="1180">
                <a:solidFill>
                  <a:srgbClr val="FFFFFF"/>
                </a:solidFill>
                <a:latin typeface="Comic Sans MS"/>
                <a:ea typeface="Comic Sans MS"/>
                <a:cs typeface="Comic Sans MS"/>
                <a:sym typeface="Comic Sans MS"/>
              </a:rPr>
              <a:t>The project identifies three types of sensitive information: social security numbers, credit card numbers, and email addresses. Regular expressions are utilized to define the patterns for each category, enabling accurate detection within text files.</a:t>
            </a:r>
            <a:endParaRPr sz="1180">
              <a:solidFill>
                <a:srgbClr val="FFFFFF"/>
              </a:solidFill>
              <a:latin typeface="Comic Sans MS"/>
              <a:ea typeface="Comic Sans MS"/>
              <a:cs typeface="Comic Sans MS"/>
              <a:sym typeface="Comic Sans MS"/>
            </a:endParaRPr>
          </a:p>
          <a:p>
            <a:pPr indent="-228600" lvl="0" marL="457200" rtl="0" algn="l">
              <a:lnSpc>
                <a:spcPct val="115000"/>
              </a:lnSpc>
              <a:spcBef>
                <a:spcPts val="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Read File Function:</a:t>
            </a:r>
            <a:endParaRPr sz="1180">
              <a:solidFill>
                <a:srgbClr val="FFFFFF"/>
              </a:solidFill>
              <a:latin typeface="Comic Sans MS"/>
              <a:ea typeface="Comic Sans MS"/>
              <a:cs typeface="Comic Sans MS"/>
              <a:sym typeface="Comic Sans MS"/>
            </a:endParaRPr>
          </a:p>
          <a:p>
            <a:pPr indent="-297180" lvl="1" marL="914400" rtl="0" algn="l">
              <a:lnSpc>
                <a:spcPct val="115000"/>
              </a:lnSpc>
              <a:spcBef>
                <a:spcPts val="0"/>
              </a:spcBef>
              <a:spcAft>
                <a:spcPts val="0"/>
              </a:spcAft>
              <a:buClr>
                <a:srgbClr val="FFFFFF"/>
              </a:buClr>
              <a:buSzPts val="1080"/>
              <a:buFont typeface="Roboto"/>
              <a:buChar char="●"/>
            </a:pPr>
            <a:r>
              <a:rPr lang="en" sz="1180">
                <a:solidFill>
                  <a:srgbClr val="FFFFFF"/>
                </a:solidFill>
                <a:latin typeface="Comic Sans MS"/>
                <a:ea typeface="Comic Sans MS"/>
                <a:cs typeface="Comic Sans MS"/>
                <a:sym typeface="Comic Sans MS"/>
              </a:rPr>
              <a:t>The </a:t>
            </a:r>
            <a:r>
              <a:rPr lang="en" sz="1045">
                <a:solidFill>
                  <a:srgbClr val="F1C232"/>
                </a:solidFill>
                <a:latin typeface="Comic Sans MS"/>
                <a:ea typeface="Comic Sans MS"/>
                <a:cs typeface="Comic Sans MS"/>
                <a:sym typeface="Comic Sans MS"/>
              </a:rPr>
              <a:t>read_file</a:t>
            </a:r>
            <a:r>
              <a:rPr lang="en" sz="1180">
                <a:solidFill>
                  <a:srgbClr val="FFFFFF"/>
                </a:solidFill>
                <a:latin typeface="Comic Sans MS"/>
                <a:ea typeface="Comic Sans MS"/>
                <a:cs typeface="Comic Sans MS"/>
                <a:sym typeface="Comic Sans MS"/>
              </a:rPr>
              <a:t> function is responsible for reading the contents of a specified file. This function ensures that the tool can handle different file types and sizes, maintaining flexibility in its application.</a:t>
            </a:r>
            <a:endParaRPr sz="1180">
              <a:solidFill>
                <a:srgbClr val="FFFFFF"/>
              </a:solidFill>
              <a:latin typeface="Comic Sans MS"/>
              <a:ea typeface="Comic Sans MS"/>
              <a:cs typeface="Comic Sans MS"/>
              <a:sym typeface="Comic Sans MS"/>
            </a:endParaRPr>
          </a:p>
          <a:p>
            <a:pPr indent="0" lvl="0" marL="0" rtl="0" algn="l">
              <a:spcBef>
                <a:spcPts val="1500"/>
              </a:spcBef>
              <a:spcAft>
                <a:spcPts val="0"/>
              </a:spcAft>
              <a:buSzPts val="990"/>
              <a:buNone/>
            </a:pPr>
            <a:r>
              <a:t/>
            </a:r>
            <a:endParaRPr sz="3700">
              <a:solidFill>
                <a:srgbClr val="FFFFFF"/>
              </a:solidFill>
            </a:endParaRPr>
          </a:p>
        </p:txBody>
      </p:sp>
      <p:sp>
        <p:nvSpPr>
          <p:cNvPr id="154" name="Google Shape;154;p1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ctrTitle"/>
          </p:nvPr>
        </p:nvSpPr>
        <p:spPr>
          <a:xfrm>
            <a:off x="2697375" y="665175"/>
            <a:ext cx="5017500" cy="15789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Search for Sensitive Data:</a:t>
            </a:r>
            <a:endParaRPr sz="1180">
              <a:solidFill>
                <a:srgbClr val="FFFFFF"/>
              </a:solidFill>
              <a:latin typeface="Comic Sans MS"/>
              <a:ea typeface="Comic Sans MS"/>
              <a:cs typeface="Comic Sans MS"/>
              <a:sym typeface="Comic Sans MS"/>
            </a:endParaRPr>
          </a:p>
          <a:p>
            <a:pPr indent="-297180" lvl="1" marL="914400" rtl="0" algn="l">
              <a:lnSpc>
                <a:spcPct val="115000"/>
              </a:lnSpc>
              <a:spcBef>
                <a:spcPts val="0"/>
              </a:spcBef>
              <a:spcAft>
                <a:spcPts val="0"/>
              </a:spcAft>
              <a:buClr>
                <a:srgbClr val="FFFFFF"/>
              </a:buClr>
              <a:buSzPts val="1080"/>
              <a:buFont typeface="Roboto"/>
              <a:buChar char="●"/>
            </a:pPr>
            <a:r>
              <a:rPr lang="en" sz="1180">
                <a:solidFill>
                  <a:srgbClr val="FFFFFF"/>
                </a:solidFill>
                <a:latin typeface="Comic Sans MS"/>
                <a:ea typeface="Comic Sans MS"/>
                <a:cs typeface="Comic Sans MS"/>
                <a:sym typeface="Comic Sans MS"/>
              </a:rPr>
              <a:t>The </a:t>
            </a:r>
            <a:r>
              <a:rPr lang="en" sz="1045">
                <a:solidFill>
                  <a:srgbClr val="F1C232"/>
                </a:solidFill>
                <a:latin typeface="Comic Sans MS"/>
                <a:ea typeface="Comic Sans MS"/>
                <a:cs typeface="Comic Sans MS"/>
                <a:sym typeface="Comic Sans MS"/>
              </a:rPr>
              <a:t>search_for_sensitive_data</a:t>
            </a:r>
            <a:r>
              <a:rPr lang="en" sz="1180">
                <a:solidFill>
                  <a:srgbClr val="FFFFFF"/>
                </a:solidFill>
                <a:latin typeface="Comic Sans MS"/>
                <a:ea typeface="Comic Sans MS"/>
                <a:cs typeface="Comic Sans MS"/>
                <a:sym typeface="Comic Sans MS"/>
              </a:rPr>
              <a:t> function utilizes regular expressions to locate instances of sensitive data within the text obtained from the file. The identified data is categorized into social security numbers, credit card numbers, and email addresses for a systematic analysis.</a:t>
            </a:r>
            <a:endParaRPr sz="1180">
              <a:solidFill>
                <a:srgbClr val="FFFFFF"/>
              </a:solidFill>
              <a:latin typeface="Comic Sans MS"/>
              <a:ea typeface="Comic Sans MS"/>
              <a:cs typeface="Comic Sans MS"/>
              <a:sym typeface="Comic Sans MS"/>
            </a:endParaRPr>
          </a:p>
          <a:p>
            <a:pPr indent="-228600" lvl="0" marL="457200" rtl="0" algn="l">
              <a:lnSpc>
                <a:spcPct val="115000"/>
              </a:lnSpc>
              <a:spcBef>
                <a:spcPts val="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Report Generation:</a:t>
            </a:r>
            <a:endParaRPr sz="1180">
              <a:solidFill>
                <a:srgbClr val="FFFFFF"/>
              </a:solidFill>
              <a:latin typeface="Comic Sans MS"/>
              <a:ea typeface="Comic Sans MS"/>
              <a:cs typeface="Comic Sans MS"/>
              <a:sym typeface="Comic Sans MS"/>
            </a:endParaRPr>
          </a:p>
          <a:p>
            <a:pPr indent="-297180" lvl="1" marL="914400" rtl="0" algn="l">
              <a:lnSpc>
                <a:spcPct val="115000"/>
              </a:lnSpc>
              <a:spcBef>
                <a:spcPts val="0"/>
              </a:spcBef>
              <a:spcAft>
                <a:spcPts val="0"/>
              </a:spcAft>
              <a:buClr>
                <a:srgbClr val="FFFFFF"/>
              </a:buClr>
              <a:buSzPts val="1080"/>
              <a:buFont typeface="Roboto"/>
              <a:buChar char="●"/>
            </a:pPr>
            <a:r>
              <a:rPr lang="en" sz="1180">
                <a:solidFill>
                  <a:srgbClr val="FFFFFF"/>
                </a:solidFill>
                <a:latin typeface="Comic Sans MS"/>
                <a:ea typeface="Comic Sans MS"/>
                <a:cs typeface="Comic Sans MS"/>
                <a:sym typeface="Comic Sans MS"/>
              </a:rPr>
              <a:t>The</a:t>
            </a:r>
            <a:r>
              <a:rPr lang="en" sz="1180">
                <a:solidFill>
                  <a:srgbClr val="F1C232"/>
                </a:solidFill>
                <a:latin typeface="Comic Sans MS"/>
                <a:ea typeface="Comic Sans MS"/>
                <a:cs typeface="Comic Sans MS"/>
                <a:sym typeface="Comic Sans MS"/>
              </a:rPr>
              <a:t> </a:t>
            </a:r>
            <a:r>
              <a:rPr lang="en" sz="1045">
                <a:solidFill>
                  <a:srgbClr val="F1C232"/>
                </a:solidFill>
                <a:latin typeface="Comic Sans MS"/>
                <a:ea typeface="Comic Sans MS"/>
                <a:cs typeface="Comic Sans MS"/>
                <a:sym typeface="Comic Sans MS"/>
              </a:rPr>
              <a:t>generate_report</a:t>
            </a:r>
            <a:r>
              <a:rPr lang="en" sz="1180">
                <a:solidFill>
                  <a:srgbClr val="FFFFFF"/>
                </a:solidFill>
                <a:latin typeface="Comic Sans MS"/>
                <a:ea typeface="Comic Sans MS"/>
                <a:cs typeface="Comic Sans MS"/>
                <a:sym typeface="Comic Sans MS"/>
              </a:rPr>
              <a:t> function constructs a detailed report summarizing the results of the data leak detection. The report includes the categories of sensitive data found and the specific instances detected. This facilitates a clear understanding of potential security risks.</a:t>
            </a:r>
            <a:endParaRPr sz="1180">
              <a:solidFill>
                <a:srgbClr val="FFFFFF"/>
              </a:solidFill>
              <a:latin typeface="Comic Sans MS"/>
              <a:ea typeface="Comic Sans MS"/>
              <a:cs typeface="Comic Sans MS"/>
              <a:sym typeface="Comic Sans MS"/>
            </a:endParaRPr>
          </a:p>
          <a:p>
            <a:pPr indent="-228600" lvl="0" marL="457200" rtl="0" algn="l">
              <a:lnSpc>
                <a:spcPct val="115000"/>
              </a:lnSpc>
              <a:spcBef>
                <a:spcPts val="0"/>
              </a:spcBef>
              <a:spcAft>
                <a:spcPts val="0"/>
              </a:spcAft>
              <a:buClr>
                <a:srgbClr val="FFFFFF"/>
              </a:buClr>
              <a:buSzPts val="1180"/>
              <a:buFont typeface="Comic Sans MS"/>
              <a:buNone/>
            </a:pPr>
            <a:r>
              <a:rPr lang="en" sz="1180">
                <a:solidFill>
                  <a:srgbClr val="FFFFFF"/>
                </a:solidFill>
                <a:latin typeface="Comic Sans MS"/>
                <a:ea typeface="Comic Sans MS"/>
                <a:cs typeface="Comic Sans MS"/>
                <a:sym typeface="Comic Sans MS"/>
              </a:rPr>
              <a:t>Main Function:</a:t>
            </a:r>
            <a:endParaRPr sz="1180">
              <a:solidFill>
                <a:srgbClr val="FFFFFF"/>
              </a:solidFill>
              <a:latin typeface="Comic Sans MS"/>
              <a:ea typeface="Comic Sans MS"/>
              <a:cs typeface="Comic Sans MS"/>
              <a:sym typeface="Comic Sans MS"/>
            </a:endParaRPr>
          </a:p>
          <a:p>
            <a:pPr indent="-303530" lvl="1" marL="914400" rtl="0" algn="l">
              <a:lnSpc>
                <a:spcPct val="115000"/>
              </a:lnSpc>
              <a:spcBef>
                <a:spcPts val="0"/>
              </a:spcBef>
              <a:spcAft>
                <a:spcPts val="0"/>
              </a:spcAft>
              <a:buClr>
                <a:srgbClr val="FFFFFF"/>
              </a:buClr>
              <a:buSzPts val="1180"/>
              <a:buFont typeface="Comic Sans MS"/>
              <a:buChar char="●"/>
            </a:pPr>
            <a:r>
              <a:rPr lang="en" sz="1180">
                <a:solidFill>
                  <a:srgbClr val="FFFFFF"/>
                </a:solidFill>
                <a:latin typeface="Comic Sans MS"/>
                <a:ea typeface="Comic Sans MS"/>
                <a:cs typeface="Comic Sans MS"/>
                <a:sym typeface="Comic Sans MS"/>
              </a:rPr>
              <a:t>The main function orchestrates the entire process by incorporating the file reading, data search, and report generation functions. The tool is designed to be executed from the command line, with the file path as a configurable parameter.</a:t>
            </a:r>
            <a:endParaRPr sz="1180">
              <a:solidFill>
                <a:srgbClr val="FFFFFF"/>
              </a:solidFill>
              <a:latin typeface="Comic Sans MS"/>
              <a:ea typeface="Comic Sans MS"/>
              <a:cs typeface="Comic Sans MS"/>
              <a:sym typeface="Comic Sans MS"/>
            </a:endParaRPr>
          </a:p>
          <a:p>
            <a:pPr indent="0" lvl="0" marL="0" rtl="0" algn="l">
              <a:spcBef>
                <a:spcPts val="1500"/>
              </a:spcBef>
              <a:spcAft>
                <a:spcPts val="0"/>
              </a:spcAft>
              <a:buSzPts val="990"/>
              <a:buNone/>
            </a:pPr>
            <a:r>
              <a:t/>
            </a:r>
            <a:endParaRPr sz="3700">
              <a:solidFill>
                <a:srgbClr val="FFFFFF"/>
              </a:solidFill>
              <a:latin typeface="Comic Sans MS"/>
              <a:ea typeface="Comic Sans MS"/>
              <a:cs typeface="Comic Sans MS"/>
              <a:sym typeface="Comic Sans MS"/>
            </a:endParaRPr>
          </a:p>
        </p:txBody>
      </p:sp>
      <p:sp>
        <p:nvSpPr>
          <p:cNvPr id="160" name="Google Shape;160;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6" name="Google Shape;166;p18"/>
          <p:cNvSpPr txBox="1"/>
          <p:nvPr>
            <p:ph idx="1" type="subTitle"/>
          </p:nvPr>
        </p:nvSpPr>
        <p:spPr>
          <a:xfrm>
            <a:off x="4496125" y="3987925"/>
            <a:ext cx="3470700" cy="506100"/>
          </a:xfrm>
          <a:prstGeom prst="rect">
            <a:avLst/>
          </a:prstGeom>
        </p:spPr>
        <p:txBody>
          <a:bodyPr anchorCtr="0" anchor="t" bIns="91425" lIns="91425" spcFirstLastPara="1" rIns="91425" wrap="square" tIns="91425">
            <a:normAutofit fontScale="55000" lnSpcReduction="20000"/>
          </a:bodyPr>
          <a:lstStyle/>
          <a:p>
            <a:pPr indent="0" lvl="0" marL="0" rtl="0" algn="l">
              <a:lnSpc>
                <a:spcPct val="130000"/>
              </a:lnSpc>
              <a:spcBef>
                <a:spcPts val="0"/>
              </a:spcBef>
              <a:spcAft>
                <a:spcPts val="0"/>
              </a:spcAft>
              <a:buNone/>
            </a:pPr>
            <a:r>
              <a:rPr lang="en" sz="2300">
                <a:solidFill>
                  <a:srgbClr val="FFFFFF"/>
                </a:solidFill>
                <a:highlight>
                  <a:srgbClr val="000000"/>
                </a:highlight>
                <a:latin typeface="Comic Sans MS"/>
                <a:ea typeface="Comic Sans MS"/>
                <a:cs typeface="Comic Sans MS"/>
                <a:sym typeface="Comic Sans MS"/>
              </a:rPr>
              <a:t>Data leakage detection system.</a:t>
            </a:r>
            <a:endParaRPr sz="2300">
              <a:solidFill>
                <a:srgbClr val="FFFFFF"/>
              </a:solidFill>
              <a:highlight>
                <a:srgbClr val="000000"/>
              </a:highlight>
              <a:latin typeface="Comic Sans MS"/>
              <a:ea typeface="Comic Sans MS"/>
              <a:cs typeface="Comic Sans MS"/>
              <a:sym typeface="Comic Sans MS"/>
            </a:endParaRPr>
          </a:p>
          <a:p>
            <a:pPr indent="0" lvl="0" marL="0" rtl="0" algn="l">
              <a:spcBef>
                <a:spcPts val="0"/>
              </a:spcBef>
              <a:spcAft>
                <a:spcPts val="0"/>
              </a:spcAft>
              <a:buNone/>
            </a:pPr>
            <a:r>
              <a:t/>
            </a:r>
            <a:endParaRPr>
              <a:solidFill>
                <a:srgbClr val="000000"/>
              </a:solidFill>
            </a:endParaRPr>
          </a:p>
        </p:txBody>
      </p:sp>
      <p:pic>
        <p:nvPicPr>
          <p:cNvPr id="167" name="Google Shape;167;p18"/>
          <p:cNvPicPr preferRelativeResize="0"/>
          <p:nvPr/>
        </p:nvPicPr>
        <p:blipFill>
          <a:blip r:embed="rId3">
            <a:alphaModFix/>
          </a:blip>
          <a:stretch>
            <a:fillRect/>
          </a:stretch>
        </p:blipFill>
        <p:spPr>
          <a:xfrm>
            <a:off x="3382125" y="623525"/>
            <a:ext cx="5112001" cy="291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ctrTitle"/>
          </p:nvPr>
        </p:nvSpPr>
        <p:spPr>
          <a:xfrm>
            <a:off x="3274725" y="854100"/>
            <a:ext cx="5017500" cy="15789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 sz="1785">
                <a:solidFill>
                  <a:srgbClr val="FFFFFF"/>
                </a:solidFill>
                <a:latin typeface="Comic Sans MS"/>
                <a:ea typeface="Comic Sans MS"/>
                <a:cs typeface="Comic Sans MS"/>
                <a:sym typeface="Comic Sans MS"/>
              </a:rPr>
              <a:t>Conclusion:</a:t>
            </a:r>
            <a:endParaRPr b="1" sz="1785">
              <a:solidFill>
                <a:srgbClr val="FFFFFF"/>
              </a:solidFill>
              <a:latin typeface="Comic Sans MS"/>
              <a:ea typeface="Comic Sans MS"/>
              <a:cs typeface="Comic Sans MS"/>
              <a:sym typeface="Comic Sans MS"/>
            </a:endParaRPr>
          </a:p>
          <a:p>
            <a:pPr indent="0" lvl="0" marL="0" rtl="0" algn="l">
              <a:lnSpc>
                <a:spcPct val="115000"/>
              </a:lnSpc>
              <a:spcBef>
                <a:spcPts val="400"/>
              </a:spcBef>
              <a:spcAft>
                <a:spcPts val="0"/>
              </a:spcAft>
              <a:buSzPts val="990"/>
              <a:buNone/>
            </a:pPr>
            <a:r>
              <a:rPr lang="en" sz="1380">
                <a:solidFill>
                  <a:srgbClr val="FFFFFF"/>
                </a:solidFill>
                <a:latin typeface="Comic Sans MS"/>
                <a:ea typeface="Comic Sans MS"/>
                <a:cs typeface="Comic Sans MS"/>
                <a:sym typeface="Comic Sans MS"/>
              </a:rPr>
              <a:t>This project provides a foundational framework for a data leak detection tool, prioritizing simplicity and independence from external dependencies. While the example is rudimentary, it serves as a starting point for further development and customization based on specific cybersecurity needs. It is crucial to conduct extensive testing, consider error handling, and adhere to cybersecurity best practices before deploying such a tool in a production environment. The project encourages exploration and expansion, fostering the development of more robust and tailored solutions in the realm of cybersecurity.</a:t>
            </a:r>
            <a:endParaRPr sz="1380">
              <a:solidFill>
                <a:srgbClr val="FFFFFF"/>
              </a:solidFill>
              <a:latin typeface="Comic Sans MS"/>
              <a:ea typeface="Comic Sans MS"/>
              <a:cs typeface="Comic Sans MS"/>
              <a:sym typeface="Comic Sans MS"/>
            </a:endParaRPr>
          </a:p>
          <a:p>
            <a:pPr indent="0" lvl="0" marL="0" rtl="0" algn="l">
              <a:spcBef>
                <a:spcPts val="0"/>
              </a:spcBef>
              <a:spcAft>
                <a:spcPts val="0"/>
              </a:spcAft>
              <a:buSzPts val="990"/>
              <a:buNone/>
            </a:pPr>
            <a:r>
              <a:t/>
            </a:r>
            <a:endParaRPr sz="3600"/>
          </a:p>
        </p:txBody>
      </p:sp>
      <p:sp>
        <p:nvSpPr>
          <p:cNvPr id="173" name="Google Shape;173;p19"/>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