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92625D-0528-47E7-90F7-07BB70D33739}" v="246" dt="2019-02-13T09:19:19.33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FA610B-38F7-4FD9-846E-5561C9C2648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DD0ECF0-0E1E-4242-BFD2-5BD7EDF84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AB9428F-FB6E-4A08-81A3-395EC8AA1F48}"/>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5" name="바닥글 개체 틀 4">
            <a:extLst>
              <a:ext uri="{FF2B5EF4-FFF2-40B4-BE49-F238E27FC236}">
                <a16:creationId xmlns:a16="http://schemas.microsoft.com/office/drawing/2014/main" id="{3B62BD6A-A981-4496-8327-EE02CCAF92C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E5D2D63-CA76-4B70-ACF0-9B2C490B13A7}"/>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235488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5B5112-4903-4F62-92AD-2A845BF69A4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7776804-C95D-4C29-A599-DE41D9393E50}"/>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88F2CA8-BD16-42C8-BD59-FE792F6E1B75}"/>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5" name="바닥글 개체 틀 4">
            <a:extLst>
              <a:ext uri="{FF2B5EF4-FFF2-40B4-BE49-F238E27FC236}">
                <a16:creationId xmlns:a16="http://schemas.microsoft.com/office/drawing/2014/main" id="{5CA3F989-E3D0-46B3-801D-026E5F17A99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42FA77A-E154-4018-BDC0-1867B7A70D94}"/>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266652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6BD21E9-7F3B-47E7-9436-DA62B57BE7B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09ADD26-FDE1-4A2E-8ECC-421AD49962D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3B041A0-E989-4D04-919D-0EDB559C2517}"/>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5" name="바닥글 개체 틀 4">
            <a:extLst>
              <a:ext uri="{FF2B5EF4-FFF2-40B4-BE49-F238E27FC236}">
                <a16:creationId xmlns:a16="http://schemas.microsoft.com/office/drawing/2014/main" id="{346B69BE-26D4-468B-AB83-2FF05104C71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DEC0360-AA0B-46AB-8EAE-6132E7590B49}"/>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249357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9D3E56-EB5C-4480-ADA4-15E2113CDA1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4A68901-D8BC-41B9-A210-F6B0A875A897}"/>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EA74CD1D-1E32-4E8E-B824-0C9A6EA44FBC}"/>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5" name="바닥글 개체 틀 4">
            <a:extLst>
              <a:ext uri="{FF2B5EF4-FFF2-40B4-BE49-F238E27FC236}">
                <a16:creationId xmlns:a16="http://schemas.microsoft.com/office/drawing/2014/main" id="{DF2185A3-E06F-43FF-AFBB-F8D4582E5A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23F6094-C158-47D1-86AE-7A891F333FE7}"/>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378077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A99B1A-0085-462A-AED7-20F2DB8C398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2F51557-6CE5-48DA-822A-052C4AED9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28950CFA-3503-4720-8D16-681061817271}"/>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5" name="바닥글 개체 틀 4">
            <a:extLst>
              <a:ext uri="{FF2B5EF4-FFF2-40B4-BE49-F238E27FC236}">
                <a16:creationId xmlns:a16="http://schemas.microsoft.com/office/drawing/2014/main" id="{55DC57D2-96CD-47F2-9DF3-849B3346104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79A1AF5-3968-425E-BDA5-80C38F892D2B}"/>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254480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3F59C6-E11F-4963-98EA-D22385FD3B7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561A72E-D0C8-49EF-B13C-9B6347A816BF}"/>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A6C9DCBB-2FBE-4531-B23F-65483C1293E2}"/>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4A23738F-F386-4EEF-91E0-DCA92F119343}"/>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6" name="바닥글 개체 틀 5">
            <a:extLst>
              <a:ext uri="{FF2B5EF4-FFF2-40B4-BE49-F238E27FC236}">
                <a16:creationId xmlns:a16="http://schemas.microsoft.com/office/drawing/2014/main" id="{8AE8207F-972D-4AFB-A8CF-B59A75F3BC6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8B117A7-DA78-4A72-9602-ED407E65D21E}"/>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214921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BC3D29-883E-4BE0-BF09-7F158A024F4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9C6685C-15E5-405B-9364-5AB2CDE5E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62B5A92B-35ED-42D1-A4A8-990CB69C81BB}"/>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BAAA4339-DFFC-4EE3-8ADF-5C395EBDBD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111E9B28-706F-4258-8EDB-CE17776F334C}"/>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E4E819C0-E3DD-441E-9FF8-22B191ED5878}"/>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8" name="바닥글 개체 틀 7">
            <a:extLst>
              <a:ext uri="{FF2B5EF4-FFF2-40B4-BE49-F238E27FC236}">
                <a16:creationId xmlns:a16="http://schemas.microsoft.com/office/drawing/2014/main" id="{DE360EAB-6B54-4E6A-8C9E-9054E3B244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590A638-6DDF-4DBE-B888-7060368760AF}"/>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142563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9D3FD4-D247-48DB-9A85-22BD27746B0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3975156-2FA1-4351-A4B5-E69CBC52DB4A}"/>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4" name="바닥글 개체 틀 3">
            <a:extLst>
              <a:ext uri="{FF2B5EF4-FFF2-40B4-BE49-F238E27FC236}">
                <a16:creationId xmlns:a16="http://schemas.microsoft.com/office/drawing/2014/main" id="{1146E9A3-8802-486B-82BC-346885C377D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A62831A-295F-469D-935D-84AFEBFF8B18}"/>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104797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96E3FF4-16A2-40F9-9E43-04BC4BB809B3}"/>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3" name="바닥글 개체 틀 2">
            <a:extLst>
              <a:ext uri="{FF2B5EF4-FFF2-40B4-BE49-F238E27FC236}">
                <a16:creationId xmlns:a16="http://schemas.microsoft.com/office/drawing/2014/main" id="{E54D8FE8-DBEC-48DA-9CF8-6FAE19012DE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353EE58-B6BD-42AF-9650-96189B111893}"/>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70069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6098CE-943D-4142-BDF6-8CA0F200C80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5A22711-B039-4A54-852A-BB63F5DEE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207DD3E2-4644-40CA-8BBF-1A91CF786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381EA5F-FCF5-4882-903B-443E1C50FDDF}"/>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6" name="바닥글 개체 틀 5">
            <a:extLst>
              <a:ext uri="{FF2B5EF4-FFF2-40B4-BE49-F238E27FC236}">
                <a16:creationId xmlns:a16="http://schemas.microsoft.com/office/drawing/2014/main" id="{961F6409-20BF-4FC4-BCC5-0E58743FC2D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4C9893C-0C0C-49DC-8092-0ACAB9601B3E}"/>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210192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239009-CD58-4D36-B3BC-741160F58EC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A2F3D86-78B3-4F6C-9A49-2F4A2FA5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052B94B-CEE9-4593-A5FC-CA922D290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1002DBB6-EC5A-4839-9BAC-4D1777F85E60}"/>
              </a:ext>
            </a:extLst>
          </p:cNvPr>
          <p:cNvSpPr>
            <a:spLocks noGrp="1"/>
          </p:cNvSpPr>
          <p:nvPr>
            <p:ph type="dt" sz="half" idx="10"/>
          </p:nvPr>
        </p:nvSpPr>
        <p:spPr/>
        <p:txBody>
          <a:bodyPr/>
          <a:lstStyle/>
          <a:p>
            <a:fld id="{2572FDD5-622F-4FF9-BE33-5EC2F8B9AD15}" type="datetimeFigureOut">
              <a:rPr lang="ko-KR" altLang="en-US" smtClean="0"/>
              <a:t>2019-02-13</a:t>
            </a:fld>
            <a:endParaRPr lang="ko-KR" altLang="en-US"/>
          </a:p>
        </p:txBody>
      </p:sp>
      <p:sp>
        <p:nvSpPr>
          <p:cNvPr id="6" name="바닥글 개체 틀 5">
            <a:extLst>
              <a:ext uri="{FF2B5EF4-FFF2-40B4-BE49-F238E27FC236}">
                <a16:creationId xmlns:a16="http://schemas.microsoft.com/office/drawing/2014/main" id="{2E3983E0-0BEB-4BEB-B53B-95C5327E957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29D9419-7F2B-438C-99A0-F8ECC9C26268}"/>
              </a:ext>
            </a:extLst>
          </p:cNvPr>
          <p:cNvSpPr>
            <a:spLocks noGrp="1"/>
          </p:cNvSpPr>
          <p:nvPr>
            <p:ph type="sldNum" sz="quarter" idx="12"/>
          </p:nvPr>
        </p:nvSpPr>
        <p:spPr/>
        <p:txBody>
          <a:body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263215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F01ABD4-4910-46D2-ADB9-1C97BE659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3BF9803-A8C4-4A39-A5E7-7FCBB7CE2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FE61621-5C43-4755-9623-36E78906B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2FDD5-622F-4FF9-BE33-5EC2F8B9AD15}" type="datetimeFigureOut">
              <a:rPr lang="ko-KR" altLang="en-US" smtClean="0"/>
              <a:t>2019-02-13</a:t>
            </a:fld>
            <a:endParaRPr lang="ko-KR" altLang="en-US"/>
          </a:p>
        </p:txBody>
      </p:sp>
      <p:sp>
        <p:nvSpPr>
          <p:cNvPr id="5" name="바닥글 개체 틀 4">
            <a:extLst>
              <a:ext uri="{FF2B5EF4-FFF2-40B4-BE49-F238E27FC236}">
                <a16:creationId xmlns:a16="http://schemas.microsoft.com/office/drawing/2014/main" id="{8533800D-84A2-487A-B755-3CC4DC5115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D1333FB-0983-43CB-AF1A-124FA5495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A86A4-2274-4A50-8439-5663B9FFA311}" type="slidenum">
              <a:rPr lang="ko-KR" altLang="en-US" smtClean="0"/>
              <a:t>‹#›</a:t>
            </a:fld>
            <a:endParaRPr lang="ko-KR" altLang="en-US"/>
          </a:p>
        </p:txBody>
      </p:sp>
    </p:spTree>
    <p:extLst>
      <p:ext uri="{BB962C8B-B14F-4D97-AF65-F5344CB8AC3E}">
        <p14:creationId xmlns:p14="http://schemas.microsoft.com/office/powerpoint/2010/main" val="134067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ADFE37A5-5C1E-464B-91D8-2E6DD0C1F877}"/>
              </a:ext>
            </a:extLst>
          </p:cNvPr>
          <p:cNvSpPr txBox="1">
            <a:spLocks/>
          </p:cNvSpPr>
          <p:nvPr/>
        </p:nvSpPr>
        <p:spPr>
          <a:xfrm>
            <a:off x="1524000" y="122342"/>
            <a:ext cx="9144000" cy="57308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altLang="ko-KR" sz="2400" b="1" dirty="0">
                <a:latin typeface="+mn-lt"/>
              </a:rPr>
              <a:t>DBD plasma reactor </a:t>
            </a:r>
            <a:r>
              <a:rPr lang="ko-KR" altLang="en-US" sz="2400" b="1" dirty="0">
                <a:latin typeface="+mn-lt"/>
              </a:rPr>
              <a:t>실험 결과 비교</a:t>
            </a:r>
          </a:p>
        </p:txBody>
      </p:sp>
      <p:pic>
        <p:nvPicPr>
          <p:cNvPr id="5122" name="Picture 2" descr="fig6.PNG">
            <a:extLst>
              <a:ext uri="{FF2B5EF4-FFF2-40B4-BE49-F238E27FC236}">
                <a16:creationId xmlns:a16="http://schemas.microsoft.com/office/drawing/2014/main" id="{B90C3DDA-DA44-4057-8998-FF1A8F605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83" y="887949"/>
            <a:ext cx="4619837" cy="44932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g7.PNG">
            <a:extLst>
              <a:ext uri="{FF2B5EF4-FFF2-40B4-BE49-F238E27FC236}">
                <a16:creationId xmlns:a16="http://schemas.microsoft.com/office/drawing/2014/main" id="{6E632E07-54AE-4A7C-B34B-3481A5A25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700" y="836653"/>
            <a:ext cx="5125170" cy="4578884"/>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5B9924EA-2574-4924-BBFF-6C6B29528FD3}"/>
              </a:ext>
            </a:extLst>
          </p:cNvPr>
          <p:cNvSpPr/>
          <p:nvPr/>
        </p:nvSpPr>
        <p:spPr>
          <a:xfrm>
            <a:off x="2640323" y="5682793"/>
            <a:ext cx="6464251" cy="338554"/>
          </a:xfrm>
          <a:prstGeom prst="rect">
            <a:avLst/>
          </a:prstGeom>
        </p:spPr>
        <p:txBody>
          <a:bodyPr wrap="square">
            <a:spAutoFit/>
          </a:bodyPr>
          <a:lstStyle/>
          <a:p>
            <a:r>
              <a:rPr lang="ko-KR" altLang="en-US" sz="1600" dirty="0">
                <a:effectLst/>
              </a:rPr>
              <a:t>비에너지의 증가는 높은 전화율과 </a:t>
            </a:r>
            <a:r>
              <a:rPr lang="ko-KR" altLang="en-US" sz="1600" dirty="0" err="1">
                <a:effectLst/>
              </a:rPr>
              <a:t>에탄의</a:t>
            </a:r>
            <a:r>
              <a:rPr lang="ko-KR" altLang="en-US" sz="1600" dirty="0">
                <a:effectLst/>
              </a:rPr>
              <a:t> 낮은 선택도를 야기한다</a:t>
            </a:r>
            <a:r>
              <a:rPr lang="en-US" altLang="ko-KR" sz="1600" dirty="0">
                <a:effectLst/>
              </a:rPr>
              <a:t>.</a:t>
            </a:r>
          </a:p>
        </p:txBody>
      </p:sp>
    </p:spTree>
    <p:extLst>
      <p:ext uri="{BB962C8B-B14F-4D97-AF65-F5344CB8AC3E}">
        <p14:creationId xmlns:p14="http://schemas.microsoft.com/office/powerpoint/2010/main" val="1636053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9A39564B-AA56-4D85-BF8D-AA2274E24BBB}"/>
              </a:ext>
            </a:extLst>
          </p:cNvPr>
          <p:cNvSpPr>
            <a:spLocks noGrp="1"/>
          </p:cNvSpPr>
          <p:nvPr>
            <p:ph type="ctrTitle"/>
          </p:nvPr>
        </p:nvSpPr>
        <p:spPr>
          <a:xfrm>
            <a:off x="2463155" y="5563308"/>
            <a:ext cx="7339664" cy="1101760"/>
          </a:xfrm>
        </p:spPr>
        <p:txBody>
          <a:bodyPr>
            <a:noAutofit/>
          </a:bodyPr>
          <a:lstStyle/>
          <a:p>
            <a:pPr algn="l"/>
            <a:r>
              <a:rPr lang="en-US" altLang="ko-KR" sz="1600" dirty="0">
                <a:effectLst/>
              </a:rPr>
              <a:t>1. </a:t>
            </a:r>
            <a:r>
              <a:rPr lang="ko-KR" altLang="en-US" sz="1600" dirty="0">
                <a:effectLst/>
              </a:rPr>
              <a:t>비에너지</a:t>
            </a:r>
            <a:r>
              <a:rPr lang="en-US" altLang="ko-KR" sz="1600" dirty="0">
                <a:effectLst/>
              </a:rPr>
              <a:t> </a:t>
            </a:r>
            <a:r>
              <a:rPr lang="ko-KR" altLang="en-US" sz="1600" dirty="0">
                <a:effectLst/>
              </a:rPr>
              <a:t>증가에 따</a:t>
            </a:r>
            <a:r>
              <a:rPr lang="ko-KR" altLang="en-US" sz="1600" dirty="0"/>
              <a:t>른</a:t>
            </a:r>
            <a:r>
              <a:rPr lang="ko-KR" altLang="en-US" sz="1600" dirty="0">
                <a:effectLst/>
              </a:rPr>
              <a:t> 메탄 전화율은 선형적으로 증가</a:t>
            </a:r>
            <a:br>
              <a:rPr lang="en-US" altLang="ko-KR" sz="1600" dirty="0">
                <a:effectLst/>
              </a:rPr>
            </a:br>
            <a:r>
              <a:rPr lang="en-US" altLang="ko-KR" sz="1600" dirty="0">
                <a:effectLst/>
              </a:rPr>
              <a:t>2. </a:t>
            </a:r>
            <a:r>
              <a:rPr lang="ko-KR" altLang="en-US" sz="1600" dirty="0">
                <a:effectLst/>
              </a:rPr>
              <a:t>선택도는 확실한 경향을 보이지 않고 넓은 분산을 보임</a:t>
            </a:r>
            <a:r>
              <a:rPr lang="en-US" altLang="ko-KR" sz="1600" dirty="0">
                <a:effectLst/>
              </a:rPr>
              <a:t>. (</a:t>
            </a:r>
            <a:r>
              <a:rPr lang="ko-KR" altLang="en-US" sz="1600" dirty="0">
                <a:effectLst/>
              </a:rPr>
              <a:t>실험 조건의 차이</a:t>
            </a:r>
            <a:r>
              <a:rPr lang="en-US" altLang="ko-KR" sz="1600" dirty="0">
                <a:effectLst/>
              </a:rPr>
              <a:t>) </a:t>
            </a:r>
            <a:br>
              <a:rPr lang="en-US" altLang="ko-KR" sz="1600" dirty="0">
                <a:effectLst/>
              </a:rPr>
            </a:br>
            <a:r>
              <a:rPr lang="en-US" altLang="ko-KR" sz="1600" dirty="0">
                <a:effectLst/>
              </a:rPr>
              <a:t>3. </a:t>
            </a:r>
            <a:r>
              <a:rPr lang="ko-KR" altLang="en-US" sz="1600" dirty="0">
                <a:effectLst/>
              </a:rPr>
              <a:t>가스를 첨가하면 미미하게 메탄 전화율이 동일 비에너지에서 증가한다</a:t>
            </a:r>
            <a:r>
              <a:rPr lang="en-US" altLang="ko-KR" sz="1600" dirty="0">
                <a:effectLst/>
              </a:rPr>
              <a:t>. </a:t>
            </a:r>
            <a:br>
              <a:rPr lang="en-US" altLang="ko-KR" sz="1600" dirty="0">
                <a:effectLst/>
              </a:rPr>
            </a:br>
            <a:r>
              <a:rPr lang="en-US" altLang="ko-KR" sz="1600" dirty="0">
                <a:effectLst/>
              </a:rPr>
              <a:t>4. </a:t>
            </a:r>
            <a:r>
              <a:rPr lang="ko-KR" altLang="en-US" sz="1600" dirty="0"/>
              <a:t>가스의 첨가와 </a:t>
            </a:r>
            <a:r>
              <a:rPr lang="ko-KR" altLang="en-US" sz="1600" dirty="0">
                <a:effectLst/>
              </a:rPr>
              <a:t>선택도의 연관성은 분명하지 않다</a:t>
            </a:r>
            <a:r>
              <a:rPr lang="en-US" altLang="ko-KR" sz="1600" dirty="0">
                <a:effectLst/>
              </a:rPr>
              <a:t>.</a:t>
            </a:r>
            <a:endParaRPr lang="ko-KR" altLang="en-US" sz="1800" dirty="0"/>
          </a:p>
        </p:txBody>
      </p:sp>
      <p:pic>
        <p:nvPicPr>
          <p:cNvPr id="4098" name="Picture 2" descr="fig9.PNG">
            <a:extLst>
              <a:ext uri="{FF2B5EF4-FFF2-40B4-BE49-F238E27FC236}">
                <a16:creationId xmlns:a16="http://schemas.microsoft.com/office/drawing/2014/main" id="{20B5C7E0-CA15-4D43-9290-8DC5D877E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65" y="743812"/>
            <a:ext cx="5086289" cy="46233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g10.PNG">
            <a:extLst>
              <a:ext uri="{FF2B5EF4-FFF2-40B4-BE49-F238E27FC236}">
                <a16:creationId xmlns:a16="http://schemas.microsoft.com/office/drawing/2014/main" id="{E0FB0CA9-E2D1-4A50-8EEF-CCEA14046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2986" y="644877"/>
            <a:ext cx="5305933" cy="4822271"/>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8D88DAE1-4F4D-40D7-A872-1BACF38BD04C}"/>
              </a:ext>
            </a:extLst>
          </p:cNvPr>
          <p:cNvSpPr/>
          <p:nvPr/>
        </p:nvSpPr>
        <p:spPr>
          <a:xfrm>
            <a:off x="5242295" y="183213"/>
            <a:ext cx="1781385" cy="461665"/>
          </a:xfrm>
          <a:prstGeom prst="rect">
            <a:avLst/>
          </a:prstGeom>
        </p:spPr>
        <p:txBody>
          <a:bodyPr wrap="none">
            <a:spAutoFit/>
          </a:bodyPr>
          <a:lstStyle/>
          <a:p>
            <a:r>
              <a:rPr lang="en-US" altLang="ko-KR" sz="2400" b="1" dirty="0"/>
              <a:t>Gliding arc</a:t>
            </a:r>
            <a:endParaRPr lang="ko-KR" altLang="en-US" sz="2400" dirty="0"/>
          </a:p>
        </p:txBody>
      </p:sp>
    </p:spTree>
    <p:extLst>
      <p:ext uri="{BB962C8B-B14F-4D97-AF65-F5344CB8AC3E}">
        <p14:creationId xmlns:p14="http://schemas.microsoft.com/office/powerpoint/2010/main" val="70528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EB525C8F-EE6C-4E16-8677-FF0D7AA1D982}"/>
              </a:ext>
            </a:extLst>
          </p:cNvPr>
          <p:cNvSpPr>
            <a:spLocks noGrp="1"/>
          </p:cNvSpPr>
          <p:nvPr>
            <p:ph type="ctrTitle"/>
          </p:nvPr>
        </p:nvSpPr>
        <p:spPr>
          <a:xfrm>
            <a:off x="1479926" y="99578"/>
            <a:ext cx="9144000" cy="573087"/>
          </a:xfrm>
        </p:spPr>
        <p:txBody>
          <a:bodyPr>
            <a:normAutofit/>
          </a:bodyPr>
          <a:lstStyle/>
          <a:p>
            <a:r>
              <a:rPr lang="en-US" altLang="ko-KR" sz="2400" b="1" dirty="0">
                <a:effectLst/>
              </a:rPr>
              <a:t>Corona and spark</a:t>
            </a:r>
            <a:endParaRPr lang="ko-KR" altLang="en-US" sz="2400" dirty="0"/>
          </a:p>
        </p:txBody>
      </p:sp>
      <p:pic>
        <p:nvPicPr>
          <p:cNvPr id="3074" name="Picture 2" descr="fig11.PNG">
            <a:extLst>
              <a:ext uri="{FF2B5EF4-FFF2-40B4-BE49-F238E27FC236}">
                <a16:creationId xmlns:a16="http://schemas.microsoft.com/office/drawing/2014/main" id="{3CB05B7D-0A63-4B4E-934B-7D9245561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761" y="857869"/>
            <a:ext cx="4908239" cy="371408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g12.PNG">
            <a:extLst>
              <a:ext uri="{FF2B5EF4-FFF2-40B4-BE49-F238E27FC236}">
                <a16:creationId xmlns:a16="http://schemas.microsoft.com/office/drawing/2014/main" id="{385359CB-FD98-4929-BE92-FD1ECF416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66728"/>
            <a:ext cx="5184204" cy="3739593"/>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D97968A6-C1E6-40D0-BFB6-99288F82C39E}"/>
              </a:ext>
            </a:extLst>
          </p:cNvPr>
          <p:cNvSpPr/>
          <p:nvPr/>
        </p:nvSpPr>
        <p:spPr>
          <a:xfrm>
            <a:off x="1479926" y="5116926"/>
            <a:ext cx="9938844" cy="1077218"/>
          </a:xfrm>
          <a:prstGeom prst="rect">
            <a:avLst/>
          </a:prstGeom>
        </p:spPr>
        <p:txBody>
          <a:bodyPr wrap="square">
            <a:spAutoFit/>
          </a:bodyPr>
          <a:lstStyle/>
          <a:p>
            <a:r>
              <a:rPr lang="en-US" altLang="ko-KR" sz="1600" dirty="0"/>
              <a:t>1. </a:t>
            </a:r>
            <a:r>
              <a:rPr lang="ko-KR" altLang="en-US" sz="1600" dirty="0"/>
              <a:t>비에너지</a:t>
            </a:r>
            <a:r>
              <a:rPr lang="ko-KR" altLang="en-US" sz="1600" dirty="0">
                <a:effectLst/>
              </a:rPr>
              <a:t>에 따라 메탄 전화율은 상승하고</a:t>
            </a:r>
            <a:r>
              <a:rPr lang="en-US" altLang="ko-KR" sz="1600" dirty="0">
                <a:effectLst/>
              </a:rPr>
              <a:t>, </a:t>
            </a:r>
            <a:r>
              <a:rPr lang="ko-KR" altLang="en-US" sz="1600" dirty="0">
                <a:effectLst/>
              </a:rPr>
              <a:t>일반적으로 스파크 방전에서 높은 전화율이 얻어진다</a:t>
            </a:r>
            <a:r>
              <a:rPr lang="en-US" altLang="ko-KR" sz="1600" dirty="0">
                <a:effectLst/>
              </a:rPr>
              <a:t>. </a:t>
            </a:r>
          </a:p>
          <a:p>
            <a:r>
              <a:rPr lang="en-US" altLang="ko-KR" sz="1600" dirty="0">
                <a:effectLst/>
              </a:rPr>
              <a:t>2. </a:t>
            </a:r>
            <a:r>
              <a:rPr lang="ko-KR" altLang="en-US" sz="1600" dirty="0">
                <a:effectLst/>
              </a:rPr>
              <a:t>아세틸렌 선택도는 특별한 경향이 보이지는 않지만 스파크 방전에서 최대값을 갖는다</a:t>
            </a:r>
            <a:r>
              <a:rPr lang="en-US" altLang="ko-KR" sz="1600" dirty="0">
                <a:effectLst/>
              </a:rPr>
              <a:t>. </a:t>
            </a:r>
          </a:p>
          <a:p>
            <a:r>
              <a:rPr lang="en-US" altLang="ko-KR" sz="1600" dirty="0">
                <a:effectLst/>
              </a:rPr>
              <a:t>3. </a:t>
            </a:r>
            <a:r>
              <a:rPr lang="ko-KR" altLang="en-US" sz="1600" dirty="0">
                <a:effectLst/>
              </a:rPr>
              <a:t>수소</a:t>
            </a:r>
            <a:r>
              <a:rPr lang="en-US" altLang="ko-KR" sz="1600" dirty="0">
                <a:effectLst/>
              </a:rPr>
              <a:t>, </a:t>
            </a:r>
            <a:r>
              <a:rPr lang="ko-KR" altLang="en-US" sz="1600" dirty="0">
                <a:effectLst/>
              </a:rPr>
              <a:t>질소</a:t>
            </a:r>
            <a:r>
              <a:rPr lang="en-US" altLang="ko-KR" sz="1600" dirty="0">
                <a:effectLst/>
              </a:rPr>
              <a:t>, </a:t>
            </a:r>
            <a:r>
              <a:rPr lang="ko-KR" altLang="en-US" sz="1600" dirty="0">
                <a:effectLst/>
              </a:rPr>
              <a:t>비활성가스의 첨가는 메탄 전화율을 약간 상승시키지만 아세틸렌 선택도에는 명확하지 않다</a:t>
            </a:r>
            <a:r>
              <a:rPr lang="en-US" altLang="ko-KR" sz="1600" dirty="0">
                <a:effectLst/>
              </a:rPr>
              <a:t>. </a:t>
            </a:r>
          </a:p>
          <a:p>
            <a:r>
              <a:rPr lang="en-US" altLang="ko-KR" sz="1600" dirty="0">
                <a:effectLst/>
              </a:rPr>
              <a:t>4. </a:t>
            </a:r>
            <a:r>
              <a:rPr lang="ko-KR" altLang="en-US" sz="1600" dirty="0">
                <a:effectLst/>
              </a:rPr>
              <a:t>촉매의 사용은 촉매의 특성과 위치에 따라 선택도와 </a:t>
            </a:r>
            <a:r>
              <a:rPr lang="ko-KR" altLang="en-US" sz="1600" dirty="0" err="1">
                <a:effectLst/>
              </a:rPr>
              <a:t>전화율</a:t>
            </a:r>
            <a:r>
              <a:rPr lang="ko-KR" altLang="en-US" sz="1600" dirty="0">
                <a:effectLst/>
              </a:rPr>
              <a:t> 모두를 증가시킨다</a:t>
            </a:r>
            <a:r>
              <a:rPr lang="en-US" altLang="ko-KR" sz="1600" dirty="0">
                <a:effectLst/>
              </a:rPr>
              <a:t>.</a:t>
            </a:r>
            <a:endParaRPr lang="en-US" altLang="ko-KR" sz="2000" dirty="0">
              <a:effectLst/>
            </a:endParaRPr>
          </a:p>
        </p:txBody>
      </p:sp>
    </p:spTree>
    <p:extLst>
      <p:ext uri="{BB962C8B-B14F-4D97-AF65-F5344CB8AC3E}">
        <p14:creationId xmlns:p14="http://schemas.microsoft.com/office/powerpoint/2010/main" val="314071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BC752F25-F9A4-4FD8-8409-762842A54419}"/>
              </a:ext>
            </a:extLst>
          </p:cNvPr>
          <p:cNvSpPr>
            <a:spLocks noGrp="1"/>
          </p:cNvSpPr>
          <p:nvPr>
            <p:ph type="ctrTitle"/>
          </p:nvPr>
        </p:nvSpPr>
        <p:spPr>
          <a:xfrm>
            <a:off x="1409700" y="128454"/>
            <a:ext cx="9144000" cy="573087"/>
          </a:xfrm>
        </p:spPr>
        <p:txBody>
          <a:bodyPr>
            <a:normAutofit/>
          </a:bodyPr>
          <a:lstStyle/>
          <a:p>
            <a:r>
              <a:rPr lang="en-US" altLang="ko-KR" sz="2400" b="1" dirty="0">
                <a:effectLst/>
              </a:rPr>
              <a:t>Microwave (MW) discharge</a:t>
            </a:r>
            <a:endParaRPr lang="ko-KR" altLang="en-US" sz="2400" dirty="0"/>
          </a:p>
        </p:txBody>
      </p:sp>
      <p:pic>
        <p:nvPicPr>
          <p:cNvPr id="5" name="그림 4">
            <a:extLst>
              <a:ext uri="{FF2B5EF4-FFF2-40B4-BE49-F238E27FC236}">
                <a16:creationId xmlns:a16="http://schemas.microsoft.com/office/drawing/2014/main" id="{2F16D625-FB04-4EC3-A7AF-518B3B14D15F}"/>
              </a:ext>
            </a:extLst>
          </p:cNvPr>
          <p:cNvPicPr>
            <a:picLocks noChangeAspect="1"/>
          </p:cNvPicPr>
          <p:nvPr/>
        </p:nvPicPr>
        <p:blipFill rotWithShape="1">
          <a:blip r:embed="rId2"/>
          <a:srcRect r="1176"/>
          <a:stretch/>
        </p:blipFill>
        <p:spPr>
          <a:xfrm>
            <a:off x="969278" y="873287"/>
            <a:ext cx="4915303" cy="3990757"/>
          </a:xfrm>
          <a:prstGeom prst="rect">
            <a:avLst/>
          </a:prstGeom>
        </p:spPr>
      </p:pic>
      <p:pic>
        <p:nvPicPr>
          <p:cNvPr id="6" name="그림 5">
            <a:extLst>
              <a:ext uri="{FF2B5EF4-FFF2-40B4-BE49-F238E27FC236}">
                <a16:creationId xmlns:a16="http://schemas.microsoft.com/office/drawing/2014/main" id="{7D837A5F-72A6-4492-81E5-4D4FB2AB3081}"/>
              </a:ext>
            </a:extLst>
          </p:cNvPr>
          <p:cNvPicPr>
            <a:picLocks noChangeAspect="1"/>
          </p:cNvPicPr>
          <p:nvPr/>
        </p:nvPicPr>
        <p:blipFill>
          <a:blip r:embed="rId3"/>
          <a:stretch>
            <a:fillRect/>
          </a:stretch>
        </p:blipFill>
        <p:spPr>
          <a:xfrm>
            <a:off x="6046601" y="852429"/>
            <a:ext cx="5014099" cy="4070972"/>
          </a:xfrm>
          <a:prstGeom prst="rect">
            <a:avLst/>
          </a:prstGeom>
        </p:spPr>
      </p:pic>
      <p:sp>
        <p:nvSpPr>
          <p:cNvPr id="14" name="Rectangle 8">
            <a:extLst>
              <a:ext uri="{FF2B5EF4-FFF2-40B4-BE49-F238E27FC236}">
                <a16:creationId xmlns:a16="http://schemas.microsoft.com/office/drawing/2014/main" id="{D0D9DCDD-5898-44C1-8DBF-2BE002980E33}"/>
              </a:ext>
            </a:extLst>
          </p:cNvPr>
          <p:cNvSpPr>
            <a:spLocks noChangeArrowheads="1"/>
          </p:cNvSpPr>
          <p:nvPr/>
        </p:nvSpPr>
        <p:spPr bwMode="auto">
          <a:xfrm>
            <a:off x="1824491" y="5005997"/>
            <a:ext cx="9186810" cy="1723549"/>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latinLnBrk="0"/>
            <a:r>
              <a:rPr lang="en-US" altLang="ko-KR" sz="1600" dirty="0"/>
              <a:t>1. </a:t>
            </a:r>
            <a:r>
              <a:rPr lang="ko-KR" altLang="en-US" sz="1600" b="1" dirty="0"/>
              <a:t>비에너지</a:t>
            </a:r>
            <a:r>
              <a:rPr kumimoji="0" lang="ko-KR" altLang="ko-KR" sz="1600" b="1" i="0" u="none" strike="noStrike" cap="none" normalizeH="0" baseline="0" dirty="0">
                <a:ln>
                  <a:noFill/>
                </a:ln>
                <a:solidFill>
                  <a:schemeClr val="tx1"/>
                </a:solidFill>
                <a:effectLst/>
              </a:rPr>
              <a:t>의 증가</a:t>
            </a:r>
            <a:r>
              <a:rPr kumimoji="0" lang="ko-KR" altLang="ko-KR" sz="1600" b="0" i="0" u="none" strike="noStrike" cap="none" normalizeH="0" baseline="0" dirty="0">
                <a:ln>
                  <a:noFill/>
                </a:ln>
                <a:solidFill>
                  <a:schemeClr val="tx1"/>
                </a:solidFill>
                <a:effectLst/>
              </a:rPr>
              <a:t>는 </a:t>
            </a:r>
            <a:r>
              <a:rPr kumimoji="0" lang="ko-KR" altLang="ko-KR" sz="1600" b="1" i="0" u="none" strike="noStrike" cap="none" normalizeH="0" baseline="0" dirty="0">
                <a:ln>
                  <a:noFill/>
                </a:ln>
                <a:solidFill>
                  <a:schemeClr val="tx1"/>
                </a:solidFill>
                <a:effectLst/>
              </a:rPr>
              <a:t>메탄 전화율을 상승</a:t>
            </a:r>
            <a:r>
              <a:rPr kumimoji="0" lang="ko-KR" altLang="ko-KR" sz="1600" b="0" i="0" u="none" strike="noStrike" cap="none" normalizeH="0" baseline="0" dirty="0">
                <a:ln>
                  <a:noFill/>
                </a:ln>
                <a:solidFill>
                  <a:schemeClr val="tx1"/>
                </a:solidFill>
                <a:effectLst/>
              </a:rPr>
              <a:t>시킨다. </a:t>
            </a:r>
          </a:p>
          <a:p>
            <a:pPr marL="0" marR="0" lvl="0" indent="0" algn="l" defTabSz="914400" rtl="0" eaLnBrk="0" fontAlgn="base" latinLnBrk="0" hangingPunct="0">
              <a:lnSpc>
                <a:spcPct val="100000"/>
              </a:lnSpc>
              <a:spcBef>
                <a:spcPct val="0"/>
              </a:spcBef>
              <a:spcAft>
                <a:spcPct val="0"/>
              </a:spcAft>
              <a:buClrTx/>
              <a:buSzTx/>
              <a:tabLst/>
            </a:pPr>
            <a:r>
              <a:rPr kumimoji="0" lang="en-US" altLang="ko-KR" sz="1600" b="0" i="0" u="none" strike="noStrike" cap="none" normalizeH="0" baseline="0" dirty="0">
                <a:ln>
                  <a:noFill/>
                </a:ln>
                <a:solidFill>
                  <a:schemeClr val="tx1"/>
                </a:solidFill>
                <a:effectLst/>
              </a:rPr>
              <a:t>2. </a:t>
            </a:r>
            <a:r>
              <a:rPr kumimoji="0" lang="ko-KR" altLang="ko-KR" sz="1600" b="1" i="0" u="none" strike="noStrike" cap="none" normalizeH="0" baseline="0" dirty="0">
                <a:ln>
                  <a:noFill/>
                </a:ln>
                <a:solidFill>
                  <a:schemeClr val="tx1"/>
                </a:solidFill>
                <a:effectLst/>
              </a:rPr>
              <a:t>비활성 기체의 첨가</a:t>
            </a:r>
            <a:r>
              <a:rPr kumimoji="0" lang="ko-KR" altLang="ko-KR" sz="1600" b="0" i="0" u="none" strike="noStrike" cap="none" normalizeH="0" baseline="0" dirty="0">
                <a:ln>
                  <a:noFill/>
                </a:ln>
                <a:solidFill>
                  <a:schemeClr val="tx1"/>
                </a:solidFill>
                <a:effectLst/>
              </a:rPr>
              <a:t>는 </a:t>
            </a:r>
            <a:r>
              <a:rPr kumimoji="0" lang="ko-KR" altLang="ko-KR" sz="1600" b="1" i="0" u="none" strike="noStrike" cap="none" normalizeH="0" baseline="0" dirty="0">
                <a:ln>
                  <a:noFill/>
                </a:ln>
                <a:solidFill>
                  <a:schemeClr val="tx1"/>
                </a:solidFill>
                <a:effectLst/>
              </a:rPr>
              <a:t>전화율에 긍정적</a:t>
            </a:r>
            <a:r>
              <a:rPr kumimoji="0" lang="ko-KR" altLang="ko-KR" sz="1600" i="0" u="none" strike="noStrike" cap="none" normalizeH="0" baseline="0" dirty="0">
                <a:ln>
                  <a:noFill/>
                </a:ln>
                <a:solidFill>
                  <a:schemeClr val="tx1"/>
                </a:solidFill>
                <a:effectLst/>
              </a:rPr>
              <a:t>인 영향</a:t>
            </a:r>
            <a:r>
              <a:rPr kumimoji="0" lang="ko-KR" altLang="ko-KR" sz="1600" b="0" i="0" u="none" strike="noStrike" cap="none" normalizeH="0" baseline="0" dirty="0">
                <a:ln>
                  <a:noFill/>
                </a:ln>
                <a:solidFill>
                  <a:schemeClr val="tx1"/>
                </a:solidFill>
                <a:effectLst/>
              </a:rPr>
              <a:t>을 미친다. </a:t>
            </a:r>
          </a:p>
          <a:p>
            <a:pPr marL="0" marR="0" lvl="0" indent="0" algn="l" defTabSz="914400" rtl="0" eaLnBrk="0" fontAlgn="base" latinLnBrk="0" hangingPunct="0">
              <a:lnSpc>
                <a:spcPct val="100000"/>
              </a:lnSpc>
              <a:spcBef>
                <a:spcPct val="0"/>
              </a:spcBef>
              <a:spcAft>
                <a:spcPct val="0"/>
              </a:spcAft>
              <a:buClrTx/>
              <a:buSzTx/>
              <a:tabLst/>
            </a:pPr>
            <a:r>
              <a:rPr kumimoji="0" lang="en-US" altLang="ko-KR" sz="1600" b="0" i="0" u="none" strike="noStrike" cap="none" normalizeH="0" baseline="0" dirty="0">
                <a:ln>
                  <a:noFill/>
                </a:ln>
                <a:solidFill>
                  <a:schemeClr val="tx1"/>
                </a:solidFill>
                <a:effectLst/>
              </a:rPr>
              <a:t>3. </a:t>
            </a:r>
            <a:r>
              <a:rPr kumimoji="0" lang="ko-KR" altLang="ko-KR" sz="1600" b="1" i="0" u="none" strike="noStrike" cap="none" normalizeH="0" baseline="0" dirty="0">
                <a:ln>
                  <a:noFill/>
                </a:ln>
                <a:solidFill>
                  <a:schemeClr val="tx1"/>
                </a:solidFill>
                <a:effectLst/>
              </a:rPr>
              <a:t>촉매</a:t>
            </a:r>
            <a:r>
              <a:rPr kumimoji="0" lang="ko-KR" altLang="ko-KR" sz="1600" b="0" i="0" u="none" strike="noStrike" cap="none" normalizeH="0" baseline="0" dirty="0">
                <a:ln>
                  <a:noFill/>
                </a:ln>
                <a:solidFill>
                  <a:schemeClr val="tx1"/>
                </a:solidFill>
                <a:effectLst/>
              </a:rPr>
              <a:t>의 사용도 </a:t>
            </a:r>
            <a:r>
              <a:rPr kumimoji="0" lang="ko-KR" altLang="ko-KR" sz="1600" b="1" i="0" u="none" strike="noStrike" cap="none" normalizeH="0" baseline="0" dirty="0">
                <a:ln>
                  <a:noFill/>
                </a:ln>
                <a:solidFill>
                  <a:schemeClr val="tx1"/>
                </a:solidFill>
                <a:effectLst/>
              </a:rPr>
              <a:t>전화율에 긍정적</a:t>
            </a:r>
            <a:r>
              <a:rPr kumimoji="0" lang="ko-KR" altLang="ko-KR" sz="1600" b="0" i="0" u="none" strike="noStrike" cap="none" normalizeH="0" baseline="0" dirty="0">
                <a:ln>
                  <a:noFill/>
                </a:ln>
                <a:solidFill>
                  <a:schemeClr val="tx1"/>
                </a:solidFill>
                <a:effectLst/>
              </a:rPr>
              <a:t>인 영향을 미친다. </a:t>
            </a:r>
          </a:p>
          <a:p>
            <a:pPr marL="0" marR="0" lvl="0" indent="0" algn="l" defTabSz="914400" rtl="0" eaLnBrk="0" fontAlgn="base" latinLnBrk="0" hangingPunct="0">
              <a:lnSpc>
                <a:spcPct val="100000"/>
              </a:lnSpc>
              <a:spcBef>
                <a:spcPct val="0"/>
              </a:spcBef>
              <a:spcAft>
                <a:spcPct val="0"/>
              </a:spcAft>
              <a:buClrTx/>
              <a:buSzTx/>
              <a:tabLst/>
            </a:pPr>
            <a:r>
              <a:rPr kumimoji="0" lang="en-US" altLang="ko-KR" sz="1600" b="0" i="0" u="none" strike="noStrike" cap="none" normalizeH="0" baseline="0" dirty="0">
                <a:ln>
                  <a:noFill/>
                </a:ln>
                <a:solidFill>
                  <a:schemeClr val="tx1"/>
                </a:solidFill>
                <a:effectLst/>
              </a:rPr>
              <a:t>4. </a:t>
            </a:r>
            <a:r>
              <a:rPr kumimoji="0" lang="ko-KR" altLang="ko-KR" sz="1600" b="1" i="0" u="none" strike="noStrike" cap="none" normalizeH="0" baseline="0" dirty="0">
                <a:ln>
                  <a:noFill/>
                </a:ln>
                <a:solidFill>
                  <a:schemeClr val="tx1"/>
                </a:solidFill>
                <a:effectLst/>
              </a:rPr>
              <a:t>낮은 압력</a:t>
            </a:r>
            <a:r>
              <a:rPr kumimoji="0" lang="ko-KR" altLang="ko-KR" sz="1600" b="0" i="0" u="none" strike="noStrike" cap="none" normalizeH="0" baseline="0" dirty="0">
                <a:ln>
                  <a:noFill/>
                </a:ln>
                <a:solidFill>
                  <a:schemeClr val="tx1"/>
                </a:solidFill>
                <a:effectLst/>
              </a:rPr>
              <a:t>은 </a:t>
            </a:r>
            <a:r>
              <a:rPr kumimoji="0" lang="ko-KR" altLang="ko-KR" sz="1600" b="1" i="0" u="none" strike="noStrike" cap="none" normalizeH="0" baseline="0" dirty="0">
                <a:ln>
                  <a:noFill/>
                </a:ln>
                <a:solidFill>
                  <a:schemeClr val="tx1"/>
                </a:solidFill>
                <a:effectLst/>
              </a:rPr>
              <a:t>메탄 전화율에 상당한 영향</a:t>
            </a:r>
            <a:r>
              <a:rPr kumimoji="0" lang="ko-KR" altLang="ko-KR" sz="1600" b="0" i="0" u="none" strike="noStrike" cap="none" normalizeH="0" baseline="0" dirty="0">
                <a:ln>
                  <a:noFill/>
                </a:ln>
                <a:solidFill>
                  <a:schemeClr val="tx1"/>
                </a:solidFill>
                <a:effectLst/>
              </a:rPr>
              <a:t>을 미친다. </a:t>
            </a:r>
          </a:p>
          <a:p>
            <a:pPr marL="0" marR="0" lvl="0" indent="0" algn="l" defTabSz="914400" rtl="0" eaLnBrk="0" fontAlgn="base" latinLnBrk="0" hangingPunct="0">
              <a:lnSpc>
                <a:spcPct val="100000"/>
              </a:lnSpc>
              <a:spcBef>
                <a:spcPct val="0"/>
              </a:spcBef>
              <a:spcAft>
                <a:spcPct val="0"/>
              </a:spcAft>
              <a:buClrTx/>
              <a:buSzTx/>
              <a:tabLst/>
            </a:pPr>
            <a:r>
              <a:rPr kumimoji="0" lang="en-US" altLang="ko-KR" sz="1600" b="0" i="0" u="none" strike="noStrike" cap="none" normalizeH="0" baseline="0" dirty="0">
                <a:ln>
                  <a:noFill/>
                </a:ln>
                <a:solidFill>
                  <a:schemeClr val="tx1"/>
                </a:solidFill>
                <a:effectLst/>
              </a:rPr>
              <a:t>5. </a:t>
            </a:r>
            <a:r>
              <a:rPr kumimoji="0" lang="ko-KR" altLang="ko-KR" sz="1600" b="1" i="0" u="none" strike="noStrike" cap="none" normalizeH="0" baseline="0" dirty="0">
                <a:ln>
                  <a:noFill/>
                </a:ln>
                <a:solidFill>
                  <a:schemeClr val="tx1"/>
                </a:solidFill>
                <a:effectLst/>
              </a:rPr>
              <a:t>선택도</a:t>
            </a:r>
            <a:r>
              <a:rPr kumimoji="0" lang="ko-KR" altLang="ko-KR" sz="1600" b="0" i="0" u="none" strike="noStrike" cap="none" normalizeH="0" baseline="0" dirty="0">
                <a:ln>
                  <a:noFill/>
                </a:ln>
                <a:solidFill>
                  <a:schemeClr val="tx1"/>
                </a:solidFill>
                <a:effectLst/>
              </a:rPr>
              <a:t>는 특정 값까지 </a:t>
            </a:r>
            <a:r>
              <a:rPr kumimoji="0" lang="ko-KR" altLang="en-US" sz="1600" b="1" i="0" u="none" strike="noStrike" cap="none" normalizeH="0" baseline="0" dirty="0">
                <a:ln>
                  <a:noFill/>
                </a:ln>
                <a:solidFill>
                  <a:schemeClr val="tx1"/>
                </a:solidFill>
                <a:effectLst/>
              </a:rPr>
              <a:t>비에너지</a:t>
            </a:r>
            <a:r>
              <a:rPr kumimoji="0" lang="ko-KR" altLang="ko-KR" sz="1600" b="1" i="0" u="none" strike="noStrike" cap="none" normalizeH="0" baseline="0" dirty="0">
                <a:ln>
                  <a:noFill/>
                </a:ln>
                <a:solidFill>
                  <a:schemeClr val="tx1"/>
                </a:solidFill>
                <a:effectLst/>
              </a:rPr>
              <a:t>와 함께 상승</a:t>
            </a:r>
            <a:r>
              <a:rPr kumimoji="0" lang="en-US" altLang="ko-KR" sz="1600" b="0" i="0" u="none" strike="noStrike" cap="none" normalizeH="0" baseline="0" dirty="0">
                <a:ln>
                  <a:noFill/>
                </a:ln>
                <a:solidFill>
                  <a:schemeClr val="tx1"/>
                </a:solidFill>
                <a:effectLst/>
              </a:rPr>
              <a:t>,</a:t>
            </a:r>
            <a:r>
              <a:rPr kumimoji="0" lang="ko-KR" altLang="ko-KR" sz="1600" b="0" i="0" u="none" strike="noStrike" cap="none" normalizeH="0" baseline="0" dirty="0">
                <a:ln>
                  <a:noFill/>
                </a:ln>
                <a:solidFill>
                  <a:schemeClr val="tx1"/>
                </a:solidFill>
                <a:effectLst/>
              </a:rPr>
              <a:t> </a:t>
            </a:r>
            <a:r>
              <a:rPr kumimoji="0" lang="ko-KR" altLang="ko-KR" sz="1600" b="1" i="0" u="none" strike="noStrike" cap="none" normalizeH="0" baseline="0" dirty="0">
                <a:ln>
                  <a:noFill/>
                </a:ln>
                <a:solidFill>
                  <a:schemeClr val="tx1"/>
                </a:solidFill>
                <a:effectLst/>
              </a:rPr>
              <a:t>일정 값</a:t>
            </a:r>
            <a:r>
              <a:rPr kumimoji="0" lang="ko-KR" altLang="ko-KR" sz="1600" b="0" i="0" u="none" strike="noStrike" cap="none" normalizeH="0" baseline="0" dirty="0">
                <a:ln>
                  <a:noFill/>
                </a:ln>
                <a:solidFill>
                  <a:schemeClr val="tx1"/>
                </a:solidFill>
                <a:effectLst/>
              </a:rPr>
              <a:t>(200KJ/</a:t>
            </a:r>
            <a:r>
              <a:rPr kumimoji="0" lang="ko-KR" altLang="ko-KR" sz="1600" b="0" i="1" u="none" strike="noStrike" cap="none" normalizeH="0" baseline="0" dirty="0" err="1">
                <a:ln>
                  <a:noFill/>
                </a:ln>
                <a:solidFill>
                  <a:srgbClr val="5E5E5E"/>
                </a:solidFill>
                <a:effectLst/>
                <a:ea typeface="STIXMathJax_Main-Web"/>
              </a:rPr>
              <a:t>L</a:t>
            </a:r>
            <a:r>
              <a:rPr kumimoji="0" lang="ko-KR" altLang="ko-KR" sz="1600" b="0" i="0" u="none" strike="noStrike" cap="none" normalizeH="0" baseline="0" dirty="0">
                <a:ln>
                  <a:noFill/>
                </a:ln>
                <a:solidFill>
                  <a:srgbClr val="5E5E5E"/>
                </a:solidFill>
                <a:effectLst/>
              </a:rPr>
              <a:t> </a:t>
            </a:r>
            <a:r>
              <a:rPr kumimoji="0" lang="ko-KR" altLang="ko-KR" sz="1600" b="0" i="1" u="none" strike="noStrike" cap="none" normalizeH="0" baseline="0" dirty="0">
                <a:ln>
                  <a:noFill/>
                </a:ln>
                <a:solidFill>
                  <a:srgbClr val="5E5E5E"/>
                </a:solidFill>
                <a:effectLst/>
                <a:ea typeface="STIXMathJax_Main-Web"/>
              </a:rPr>
              <a:t>CH</a:t>
            </a:r>
            <a:r>
              <a:rPr kumimoji="0" lang="ko-KR" altLang="ko-KR" sz="1600" b="0" i="0" u="none" strike="noStrike" cap="none" normalizeH="0" baseline="0" dirty="0">
                <a:ln>
                  <a:noFill/>
                </a:ln>
                <a:solidFill>
                  <a:srgbClr val="5E5E5E"/>
                </a:solidFill>
                <a:effectLst/>
                <a:ea typeface="STIXMathJax_Main-Web"/>
              </a:rPr>
              <a:t>4</a:t>
            </a:r>
            <a:r>
              <a:rPr kumimoji="0" lang="ko-KR" altLang="ko-KR" sz="1600" b="0" i="0" u="none" strike="noStrike" cap="none" normalizeH="0" baseline="0" dirty="0">
                <a:ln>
                  <a:noFill/>
                </a:ln>
                <a:solidFill>
                  <a:srgbClr val="5E5E5E"/>
                </a:solidFill>
                <a:effectLst/>
              </a:rPr>
              <a:t>  LCH4</a:t>
            </a:r>
            <a:r>
              <a:rPr kumimoji="0" lang="ko-KR" altLang="ko-KR" sz="1600" b="0" i="0" u="none" strike="noStrike" cap="none" normalizeH="0" baseline="0" dirty="0">
                <a:ln>
                  <a:noFill/>
                </a:ln>
                <a:solidFill>
                  <a:schemeClr val="tx1"/>
                </a:solidFill>
                <a:effectLst/>
              </a:rPr>
              <a:t> ) 이상이 되면 </a:t>
            </a:r>
            <a:r>
              <a:rPr kumimoji="0" lang="ko-KR" altLang="ko-KR" sz="1600" b="1" i="0" u="none" strike="noStrike" cap="none" normalizeH="0" baseline="0" dirty="0">
                <a:ln>
                  <a:noFill/>
                </a:ln>
                <a:solidFill>
                  <a:schemeClr val="tx1"/>
                </a:solidFill>
                <a:effectLst/>
              </a:rPr>
              <a:t>감소</a:t>
            </a:r>
            <a:r>
              <a:rPr kumimoji="0" lang="ko-KR" altLang="ko-KR" sz="1600" b="0" i="0" u="none" strike="noStrike" cap="none" normalizeH="0" baseline="0" dirty="0">
                <a:ln>
                  <a:noFill/>
                </a:ln>
                <a:solidFill>
                  <a:schemeClr val="tx1"/>
                </a:solidFill>
                <a:effectLst/>
              </a:rPr>
              <a:t>한다. </a:t>
            </a:r>
          </a:p>
          <a:p>
            <a:pPr marL="0" marR="0" lvl="0" indent="0" algn="l" defTabSz="914400" rtl="0" eaLnBrk="0" fontAlgn="base" latinLnBrk="0" hangingPunct="0">
              <a:lnSpc>
                <a:spcPct val="100000"/>
              </a:lnSpc>
              <a:spcBef>
                <a:spcPct val="0"/>
              </a:spcBef>
              <a:spcAft>
                <a:spcPct val="0"/>
              </a:spcAft>
              <a:buClrTx/>
              <a:buSzTx/>
              <a:tabLst/>
            </a:pPr>
            <a:r>
              <a:rPr kumimoji="0" lang="en-US" altLang="ko-KR" sz="1600" b="0" i="0" u="none" strike="noStrike" cap="none" normalizeH="0" baseline="0" dirty="0">
                <a:ln>
                  <a:noFill/>
                </a:ln>
                <a:solidFill>
                  <a:schemeClr val="tx1"/>
                </a:solidFill>
                <a:effectLst/>
              </a:rPr>
              <a:t>6. </a:t>
            </a:r>
            <a:r>
              <a:rPr kumimoji="0" lang="ko-KR" altLang="ko-KR" sz="1600" b="1" i="0" u="none" strike="noStrike" cap="none" normalizeH="0" baseline="0" dirty="0">
                <a:ln>
                  <a:noFill/>
                </a:ln>
                <a:solidFill>
                  <a:schemeClr val="tx1"/>
                </a:solidFill>
                <a:effectLst/>
              </a:rPr>
              <a:t>낮은 </a:t>
            </a:r>
            <a:r>
              <a:rPr lang="ko-KR" altLang="en-US" sz="1600" b="1" dirty="0"/>
              <a:t>비에너지</a:t>
            </a:r>
            <a:r>
              <a:rPr kumimoji="0" lang="ko-KR" altLang="ko-KR" sz="1600" b="0" i="0" u="none" strike="noStrike" cap="none" normalizeH="0" baseline="0" dirty="0">
                <a:ln>
                  <a:noFill/>
                </a:ln>
                <a:solidFill>
                  <a:schemeClr val="tx1"/>
                </a:solidFill>
                <a:effectLst/>
              </a:rPr>
              <a:t>에서 </a:t>
            </a:r>
            <a:r>
              <a:rPr kumimoji="0" lang="ko-KR" altLang="ko-KR" sz="1600" b="1" i="0" u="none" strike="noStrike" cap="none" normalizeH="0" baseline="0" dirty="0" err="1">
                <a:ln>
                  <a:noFill/>
                </a:ln>
                <a:solidFill>
                  <a:schemeClr val="tx1"/>
                </a:solidFill>
                <a:effectLst/>
              </a:rPr>
              <a:t>에탄</a:t>
            </a:r>
            <a:r>
              <a:rPr kumimoji="0" lang="ko-KR" altLang="ko-KR" sz="1600" i="0" u="none" strike="noStrike" cap="none" normalizeH="0" baseline="0" dirty="0" err="1">
                <a:ln>
                  <a:noFill/>
                </a:ln>
                <a:solidFill>
                  <a:schemeClr val="tx1"/>
                </a:solidFill>
                <a:effectLst/>
              </a:rPr>
              <a:t>이</a:t>
            </a:r>
            <a:r>
              <a:rPr kumimoji="0" lang="ko-KR" altLang="ko-KR" sz="1600" b="1" i="0" u="none" strike="noStrike" cap="none" normalizeH="0" baseline="0" dirty="0">
                <a:ln>
                  <a:noFill/>
                </a:ln>
                <a:solidFill>
                  <a:schemeClr val="tx1"/>
                </a:solidFill>
                <a:effectLst/>
              </a:rPr>
              <a:t> </a:t>
            </a:r>
            <a:r>
              <a:rPr kumimoji="0" lang="ko-KR" altLang="ko-KR" sz="1600" i="0" u="none" strike="noStrike" cap="none" normalizeH="0" baseline="0" dirty="0">
                <a:ln>
                  <a:noFill/>
                </a:ln>
                <a:solidFill>
                  <a:schemeClr val="tx1"/>
                </a:solidFill>
                <a:effectLst/>
              </a:rPr>
              <a:t>주 생성물</a:t>
            </a:r>
            <a:r>
              <a:rPr kumimoji="0" lang="ko-KR" altLang="ko-KR" sz="1600" b="0" i="0" u="none" strike="noStrike" cap="none" normalizeH="0" baseline="0" dirty="0">
                <a:ln>
                  <a:noFill/>
                </a:ln>
                <a:solidFill>
                  <a:schemeClr val="tx1"/>
                </a:solidFill>
                <a:effectLst/>
              </a:rPr>
              <a:t>이고, </a:t>
            </a:r>
            <a:r>
              <a:rPr lang="ko-KR" altLang="en-US" sz="1600" dirty="0"/>
              <a:t>비에너지</a:t>
            </a:r>
            <a:r>
              <a:rPr kumimoji="0" lang="ko-KR" altLang="ko-KR" sz="1600" b="0" i="0" u="none" strike="noStrike" cap="none" normalizeH="0" baseline="0" dirty="0">
                <a:ln>
                  <a:noFill/>
                </a:ln>
                <a:solidFill>
                  <a:schemeClr val="tx1"/>
                </a:solidFill>
                <a:effectLst/>
              </a:rPr>
              <a:t>가 </a:t>
            </a:r>
            <a:r>
              <a:rPr kumimoji="0" lang="ko-KR" altLang="ko-KR" sz="1600" b="1" i="0" u="none" strike="noStrike" cap="none" normalizeH="0" baseline="0" dirty="0">
                <a:ln>
                  <a:noFill/>
                </a:ln>
                <a:solidFill>
                  <a:schemeClr val="tx1"/>
                </a:solidFill>
                <a:effectLst/>
              </a:rPr>
              <a:t>증가</a:t>
            </a:r>
            <a:r>
              <a:rPr kumimoji="0" lang="ko-KR" altLang="ko-KR" sz="1600" b="0" i="0" u="none" strike="noStrike" cap="none" normalizeH="0" baseline="0" dirty="0">
                <a:ln>
                  <a:noFill/>
                </a:ln>
                <a:solidFill>
                  <a:schemeClr val="tx1"/>
                </a:solidFill>
                <a:effectLst/>
              </a:rPr>
              <a:t>할수록 </a:t>
            </a:r>
            <a:r>
              <a:rPr kumimoji="0" lang="ko-KR" altLang="ko-KR" sz="1600" b="1" i="0" u="none" strike="noStrike" cap="none" normalizeH="0" baseline="0" dirty="0">
                <a:ln>
                  <a:noFill/>
                </a:ln>
                <a:solidFill>
                  <a:schemeClr val="tx1"/>
                </a:solidFill>
                <a:effectLst/>
              </a:rPr>
              <a:t>아세틸렌</a:t>
            </a:r>
            <a:r>
              <a:rPr kumimoji="0" lang="ko-KR" altLang="ko-KR" sz="1600" b="0" i="0" u="none" strike="noStrike" cap="none" normalizeH="0" baseline="0" dirty="0">
                <a:ln>
                  <a:noFill/>
                </a:ln>
                <a:solidFill>
                  <a:schemeClr val="tx1"/>
                </a:solidFill>
                <a:effectLst/>
              </a:rPr>
              <a:t>이 주 생성물이 된다. </a:t>
            </a:r>
            <a:endParaRPr kumimoji="0" lang="en-US" altLang="ko-K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altLang="ko-KR" sz="1600" dirty="0"/>
              <a:t>    </a:t>
            </a:r>
            <a:r>
              <a:rPr kumimoji="0" lang="ko-KR" altLang="ko-KR" sz="1600" b="1" i="0" u="none" strike="noStrike" cap="none" normalizeH="0" baseline="0" dirty="0">
                <a:ln>
                  <a:noFill/>
                </a:ln>
                <a:solidFill>
                  <a:schemeClr val="tx1"/>
                </a:solidFill>
                <a:effectLst/>
              </a:rPr>
              <a:t>더 증가</a:t>
            </a:r>
            <a:r>
              <a:rPr kumimoji="0" lang="ko-KR" altLang="ko-KR" sz="1600" b="0" i="0" u="none" strike="noStrike" cap="none" normalizeH="0" baseline="0" dirty="0">
                <a:ln>
                  <a:noFill/>
                </a:ln>
                <a:solidFill>
                  <a:schemeClr val="tx1"/>
                </a:solidFill>
                <a:effectLst/>
              </a:rPr>
              <a:t>할 경우</a:t>
            </a:r>
            <a:r>
              <a:rPr kumimoji="0" lang="en-US" altLang="ko-KR" sz="1600" b="0" i="0" u="none" strike="noStrike" cap="none" normalizeH="0" dirty="0">
                <a:ln>
                  <a:noFill/>
                </a:ln>
                <a:solidFill>
                  <a:schemeClr val="tx1"/>
                </a:solidFill>
                <a:effectLst/>
              </a:rPr>
              <a:t> </a:t>
            </a:r>
            <a:r>
              <a:rPr kumimoji="0" lang="ko-KR" altLang="ko-KR" sz="1600" b="0" i="0" u="none" strike="noStrike" cap="none" normalizeH="0" baseline="0" dirty="0">
                <a:ln>
                  <a:noFill/>
                </a:ln>
                <a:solidFill>
                  <a:schemeClr val="tx1"/>
                </a:solidFill>
                <a:effectLst/>
              </a:rPr>
              <a:t> </a:t>
            </a:r>
            <a:r>
              <a:rPr kumimoji="0" lang="ko-KR" altLang="ko-KR" sz="1600" b="1" i="0" u="none" strike="noStrike" cap="none" normalizeH="0" baseline="0" dirty="0">
                <a:ln>
                  <a:noFill/>
                </a:ln>
                <a:solidFill>
                  <a:schemeClr val="tx1"/>
                </a:solidFill>
                <a:effectLst/>
              </a:rPr>
              <a:t>아세틸렌</a:t>
            </a:r>
            <a:r>
              <a:rPr kumimoji="0" lang="ko-KR" altLang="ko-KR" sz="1600" b="0" i="0" u="none" strike="noStrike" cap="none" normalizeH="0" baseline="0" dirty="0">
                <a:ln>
                  <a:noFill/>
                </a:ln>
                <a:solidFill>
                  <a:schemeClr val="tx1"/>
                </a:solidFill>
                <a:effectLst/>
              </a:rPr>
              <a:t> 선택도</a:t>
            </a:r>
            <a:r>
              <a:rPr kumimoji="0" lang="ko-KR" altLang="en-US" sz="1600" b="0" i="0" u="none" strike="noStrike" cap="none" normalizeH="0" baseline="0" dirty="0">
                <a:ln>
                  <a:noFill/>
                </a:ln>
                <a:solidFill>
                  <a:schemeClr val="tx1"/>
                </a:solidFill>
                <a:effectLst/>
              </a:rPr>
              <a:t>가</a:t>
            </a:r>
            <a:r>
              <a:rPr kumimoji="0" lang="ko-KR" altLang="en-US" sz="1600" b="1" i="0" u="none" strike="noStrike" cap="none" normalizeH="0" baseline="0" dirty="0">
                <a:ln>
                  <a:noFill/>
                </a:ln>
                <a:solidFill>
                  <a:schemeClr val="tx1"/>
                </a:solidFill>
                <a:effectLst/>
              </a:rPr>
              <a:t> 떨어진다</a:t>
            </a:r>
            <a:r>
              <a:rPr kumimoji="0" lang="ko-KR" altLang="ko-KR" sz="1400" b="1"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202374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77F6E7-FA9F-4678-A29D-AB8B2511E914}"/>
              </a:ext>
            </a:extLst>
          </p:cNvPr>
          <p:cNvSpPr>
            <a:spLocks noGrp="1"/>
          </p:cNvSpPr>
          <p:nvPr>
            <p:ph type="ctrTitle"/>
          </p:nvPr>
        </p:nvSpPr>
        <p:spPr>
          <a:xfrm>
            <a:off x="1524000" y="388837"/>
            <a:ext cx="9144000" cy="573087"/>
          </a:xfrm>
        </p:spPr>
        <p:txBody>
          <a:bodyPr>
            <a:noAutofit/>
          </a:bodyPr>
          <a:lstStyle/>
          <a:p>
            <a:pPr>
              <a:lnSpc>
                <a:spcPts val="2800"/>
              </a:lnSpc>
            </a:pPr>
            <a:r>
              <a:rPr lang="ko-KR" altLang="en-US" sz="2400" b="1" dirty="0"/>
              <a:t>전체 반응기 </a:t>
            </a:r>
            <a:br>
              <a:rPr lang="en-US" altLang="ko-KR" sz="2400" b="1" dirty="0"/>
            </a:br>
            <a:r>
              <a:rPr lang="ko-KR" altLang="en-US" sz="2400" b="1" dirty="0"/>
              <a:t>결과 비교 분석</a:t>
            </a:r>
          </a:p>
        </p:txBody>
      </p:sp>
      <p:pic>
        <p:nvPicPr>
          <p:cNvPr id="1026" name="Picture 2" descr="fig16.PNG">
            <a:extLst>
              <a:ext uri="{FF2B5EF4-FFF2-40B4-BE49-F238E27FC236}">
                <a16:creationId xmlns:a16="http://schemas.microsoft.com/office/drawing/2014/main" id="{82C65157-932A-4A20-ACC1-9B2B0A5B1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742" y="914099"/>
            <a:ext cx="5957581" cy="4273917"/>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D611134D-4A7C-4E77-BE37-A2176D45DADB}"/>
              </a:ext>
            </a:extLst>
          </p:cNvPr>
          <p:cNvSpPr/>
          <p:nvPr/>
        </p:nvSpPr>
        <p:spPr>
          <a:xfrm>
            <a:off x="1796714" y="5466846"/>
            <a:ext cx="10138612" cy="1077218"/>
          </a:xfrm>
          <a:prstGeom prst="rect">
            <a:avLst/>
          </a:prstGeom>
        </p:spPr>
        <p:txBody>
          <a:bodyPr wrap="square">
            <a:spAutoFit/>
          </a:bodyPr>
          <a:lstStyle/>
          <a:p>
            <a:r>
              <a:rPr lang="en-US" altLang="ko-KR" sz="1600" dirty="0"/>
              <a:t>1. </a:t>
            </a:r>
            <a:r>
              <a:rPr lang="en-US" altLang="ko-KR" sz="1600" b="1" dirty="0">
                <a:effectLst/>
              </a:rPr>
              <a:t>DBD</a:t>
            </a:r>
            <a:r>
              <a:rPr lang="ko-KR" altLang="en-US" sz="1600" dirty="0">
                <a:effectLst/>
              </a:rPr>
              <a:t>와 </a:t>
            </a:r>
            <a:r>
              <a:rPr lang="ko-KR" altLang="en-US" sz="1600" b="1" dirty="0">
                <a:effectLst/>
              </a:rPr>
              <a:t>코로나 방전</a:t>
            </a:r>
            <a:r>
              <a:rPr lang="ko-KR" altLang="en-US" sz="1600" dirty="0">
                <a:effectLst/>
              </a:rPr>
              <a:t>은 매우 낮은 </a:t>
            </a:r>
            <a:r>
              <a:rPr lang="ko-KR" altLang="en-US" sz="1600" b="1" dirty="0">
                <a:effectLst/>
              </a:rPr>
              <a:t>메탄 전화율과 낮은 아세틸렌 </a:t>
            </a:r>
            <a:r>
              <a:rPr lang="ko-KR" altLang="en-US" sz="1600" b="1" dirty="0" err="1">
                <a:effectLst/>
              </a:rPr>
              <a:t>수율</a:t>
            </a:r>
            <a:r>
              <a:rPr lang="ko-KR" altLang="en-US" sz="1600" dirty="0" err="1">
                <a:effectLst/>
              </a:rPr>
              <a:t>을</a:t>
            </a:r>
            <a:r>
              <a:rPr lang="ko-KR" altLang="en-US" sz="1600" dirty="0">
                <a:effectLst/>
              </a:rPr>
              <a:t> 나타낸다</a:t>
            </a:r>
            <a:r>
              <a:rPr lang="en-US" altLang="ko-KR" sz="1600" dirty="0">
                <a:effectLst/>
              </a:rPr>
              <a:t>. </a:t>
            </a:r>
          </a:p>
          <a:p>
            <a:r>
              <a:rPr lang="en-US" altLang="ko-KR" sz="1600" dirty="0">
                <a:effectLst/>
              </a:rPr>
              <a:t>2. </a:t>
            </a:r>
            <a:r>
              <a:rPr lang="en-US" altLang="ko-KR" sz="1600" b="1" dirty="0">
                <a:effectLst/>
              </a:rPr>
              <a:t>Gliding Arc</a:t>
            </a:r>
            <a:r>
              <a:rPr lang="ko-KR" altLang="en-US" sz="1600" dirty="0">
                <a:effectLst/>
              </a:rPr>
              <a:t>는 </a:t>
            </a:r>
            <a:r>
              <a:rPr lang="en-US" altLang="ko-KR" sz="1600" dirty="0">
                <a:effectLst/>
              </a:rPr>
              <a:t>DBD</a:t>
            </a:r>
            <a:r>
              <a:rPr lang="ko-KR" altLang="en-US" sz="1600" dirty="0">
                <a:effectLst/>
              </a:rPr>
              <a:t>나 코로나 방전보다는 </a:t>
            </a:r>
            <a:r>
              <a:rPr lang="ko-KR" altLang="en-US" sz="1600" b="1" dirty="0">
                <a:effectLst/>
              </a:rPr>
              <a:t>우수</a:t>
            </a:r>
            <a:r>
              <a:rPr lang="ko-KR" altLang="en-US" sz="1600" dirty="0">
                <a:effectLst/>
              </a:rPr>
              <a:t>하</a:t>
            </a:r>
            <a:r>
              <a:rPr lang="ko-KR" altLang="en-US" sz="1600" dirty="0"/>
              <a:t>지만</a:t>
            </a:r>
            <a:r>
              <a:rPr lang="en-US" altLang="ko-KR" sz="1600" dirty="0"/>
              <a:t>, </a:t>
            </a:r>
            <a:r>
              <a:rPr lang="en-US" altLang="ko-KR" sz="1600" b="1" dirty="0"/>
              <a:t>T</a:t>
            </a:r>
            <a:r>
              <a:rPr lang="en-US" altLang="ko-KR" sz="1600" b="1" dirty="0">
                <a:effectLst/>
              </a:rPr>
              <a:t>hermodynamic equilibrium</a:t>
            </a:r>
            <a:r>
              <a:rPr lang="ko-KR" altLang="en-US" sz="1600" b="1" dirty="0">
                <a:effectLst/>
              </a:rPr>
              <a:t>에 미치지 못한다</a:t>
            </a:r>
            <a:r>
              <a:rPr lang="en-US" altLang="ko-KR" sz="1600" dirty="0">
                <a:effectLst/>
              </a:rPr>
              <a:t>. </a:t>
            </a:r>
          </a:p>
          <a:p>
            <a:r>
              <a:rPr lang="en-US" altLang="ko-KR" sz="1600" dirty="0">
                <a:effectLst/>
              </a:rPr>
              <a:t>3. </a:t>
            </a:r>
            <a:r>
              <a:rPr lang="ko-KR" altLang="en-US" sz="1600" b="1" dirty="0">
                <a:effectLst/>
              </a:rPr>
              <a:t>펄스방전</a:t>
            </a:r>
            <a:r>
              <a:rPr lang="ko-KR" altLang="en-US" sz="1600" dirty="0">
                <a:effectLst/>
              </a:rPr>
              <a:t>과 </a:t>
            </a:r>
            <a:r>
              <a:rPr lang="ko-KR" altLang="en-US" sz="1600" b="1" dirty="0">
                <a:effectLst/>
              </a:rPr>
              <a:t>아크방전</a:t>
            </a:r>
            <a:r>
              <a:rPr lang="ko-KR" altLang="en-US" sz="1600" dirty="0">
                <a:effectLst/>
              </a:rPr>
              <a:t>은 </a:t>
            </a:r>
            <a:r>
              <a:rPr lang="ko-KR" altLang="en-US" sz="1600" b="1" dirty="0">
                <a:effectLst/>
              </a:rPr>
              <a:t>더 나은 성능</a:t>
            </a:r>
            <a:r>
              <a:rPr lang="ko-KR" altLang="en-US" sz="1600" dirty="0">
                <a:effectLst/>
              </a:rPr>
              <a:t>을 보이고 </a:t>
            </a:r>
            <a:r>
              <a:rPr lang="en-US" altLang="ko-KR" sz="1600" b="1" dirty="0"/>
              <a:t>T</a:t>
            </a:r>
            <a:r>
              <a:rPr lang="en-US" altLang="ko-KR" sz="1600" b="1" dirty="0">
                <a:effectLst/>
              </a:rPr>
              <a:t>hermodynamic equilibrium</a:t>
            </a:r>
            <a:r>
              <a:rPr lang="ko-KR" altLang="en-US" sz="1600" b="1" dirty="0">
                <a:effectLst/>
              </a:rPr>
              <a:t>과 근접</a:t>
            </a:r>
            <a:r>
              <a:rPr lang="ko-KR" altLang="en-US" sz="1600" dirty="0">
                <a:effectLst/>
              </a:rPr>
              <a:t>하다</a:t>
            </a:r>
            <a:r>
              <a:rPr lang="en-US" altLang="ko-KR" sz="1600" dirty="0">
                <a:effectLst/>
              </a:rPr>
              <a:t>.</a:t>
            </a:r>
            <a:r>
              <a:rPr lang="en-US" altLang="ko-KR" sz="1600" dirty="0"/>
              <a:t> </a:t>
            </a:r>
          </a:p>
          <a:p>
            <a:r>
              <a:rPr lang="en-US" altLang="ko-KR" sz="1600" dirty="0">
                <a:effectLst/>
              </a:rPr>
              <a:t>   </a:t>
            </a:r>
            <a:r>
              <a:rPr lang="ko-KR" altLang="en-US" sz="1600" dirty="0">
                <a:effectLst/>
              </a:rPr>
              <a:t>그러나</a:t>
            </a:r>
            <a:r>
              <a:rPr lang="en-US" altLang="ko-KR" sz="1600" dirty="0">
                <a:effectLst/>
              </a:rPr>
              <a:t>, </a:t>
            </a:r>
            <a:r>
              <a:rPr lang="ko-KR" altLang="en-US" sz="1600" dirty="0">
                <a:effectLst/>
              </a:rPr>
              <a:t>반응 온도가 높다</a:t>
            </a:r>
            <a:r>
              <a:rPr lang="en-US" altLang="ko-KR" sz="1600" dirty="0">
                <a:effectLst/>
              </a:rPr>
              <a:t>(</a:t>
            </a:r>
            <a:r>
              <a:rPr lang="ko-KR" altLang="en-US" sz="1600" dirty="0">
                <a:effectLst/>
              </a:rPr>
              <a:t>최대 </a:t>
            </a:r>
            <a:r>
              <a:rPr lang="en-US" altLang="ko-KR" sz="1600" dirty="0">
                <a:effectLst/>
              </a:rPr>
              <a:t>2000℃).</a:t>
            </a:r>
          </a:p>
        </p:txBody>
      </p:sp>
    </p:spTree>
    <p:extLst>
      <p:ext uri="{BB962C8B-B14F-4D97-AF65-F5344CB8AC3E}">
        <p14:creationId xmlns:p14="http://schemas.microsoft.com/office/powerpoint/2010/main" val="79461497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202</Words>
  <Application>Microsoft Office PowerPoint</Application>
  <PresentationFormat>와이드스크린</PresentationFormat>
  <Paragraphs>22</Paragraphs>
  <Slides>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vt:i4>
      </vt:variant>
    </vt:vector>
  </HeadingPairs>
  <TitlesOfParts>
    <vt:vector size="8" baseType="lpstr">
      <vt:lpstr>맑은 고딕</vt:lpstr>
      <vt:lpstr>Arial</vt:lpstr>
      <vt:lpstr>Office 테마</vt:lpstr>
      <vt:lpstr>PowerPoint 프레젠테이션</vt:lpstr>
      <vt:lpstr>1. 비에너지 증가에 따른 메탄 전화율은 선형적으로 증가 2. 선택도는 확실한 경향을 보이지 않고 넓은 분산을 보임. (실험 조건의 차이)  3. 가스를 첨가하면 미미하게 메탄 전화율이 동일 비에너지에서 증가한다.  4. 가스의 첨가와 선택도의 연관성은 분명하지 않다.</vt:lpstr>
      <vt:lpstr>Corona and spark</vt:lpstr>
      <vt:lpstr>Microwave (MW) discharge</vt:lpstr>
      <vt:lpstr>전체 반응기  결과 비교 분석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유정 이</dc:creator>
  <cp:lastModifiedBy>유정 이</cp:lastModifiedBy>
  <cp:revision>1</cp:revision>
  <dcterms:created xsi:type="dcterms:W3CDTF">2019-02-13T08:08:02Z</dcterms:created>
  <dcterms:modified xsi:type="dcterms:W3CDTF">2019-02-13T11:50:12Z</dcterms:modified>
</cp:coreProperties>
</file>