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0" r:id="rId7"/>
    <p:sldId id="267" r:id="rId8"/>
    <p:sldId id="263" r:id="rId9"/>
    <p:sldId id="262" r:id="rId10"/>
    <p:sldId id="264" r:id="rId11"/>
    <p:sldId id="265" r:id="rId12"/>
    <p:sldId id="266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jHDiAdwHvLZK2bWmoRcue1Uht1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43CC0ED-640E-4077-A79E-B9C60866580D}">
  <a:tblStyle styleId="{443CC0ED-640E-4077-A79E-B9C60866580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FDBCD-0139-4E2F-9629-7EB0E4F05A90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CECE7"/>
          </a:solidFill>
        </a:fill>
      </a:tcStyle>
    </a:wholeTbl>
    <a:band1H>
      <a:tcTxStyle/>
      <a:tcStyle>
        <a:tcBdr/>
        <a:fill>
          <a:solidFill>
            <a:srgbClr val="F8D6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8D6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2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efenbrunn, Roi" userId="e6c8707a-1ce8-474e-b552-2ce11046b0d8" providerId="ADAL" clId="{D77871D5-6EC8-42FC-A95C-A6DBB985721C}"/>
    <pc:docChg chg="custSel mod modSld">
      <pc:chgData name="Tiefenbrunn, Roi" userId="e6c8707a-1ce8-474e-b552-2ce11046b0d8" providerId="ADAL" clId="{D77871D5-6EC8-42FC-A95C-A6DBB985721C}" dt="2023-09-27T07:26:19.099" v="520" actId="20577"/>
      <pc:docMkLst>
        <pc:docMk/>
      </pc:docMkLst>
      <pc:sldChg chg="modSp mod">
        <pc:chgData name="Tiefenbrunn, Roi" userId="e6c8707a-1ce8-474e-b552-2ce11046b0d8" providerId="ADAL" clId="{D77871D5-6EC8-42FC-A95C-A6DBB985721C}" dt="2023-09-27T07:26:19.099" v="520" actId="20577"/>
        <pc:sldMkLst>
          <pc:docMk/>
          <pc:sldMk cId="0" sldId="262"/>
        </pc:sldMkLst>
        <pc:graphicFrameChg chg="modGraphic">
          <ac:chgData name="Tiefenbrunn, Roi" userId="e6c8707a-1ce8-474e-b552-2ce11046b0d8" providerId="ADAL" clId="{D77871D5-6EC8-42FC-A95C-A6DBB985721C}" dt="2023-09-27T07:26:19.099" v="520" actId="20577"/>
          <ac:graphicFrameMkLst>
            <pc:docMk/>
            <pc:sldMk cId="0" sldId="262"/>
            <ac:graphicFrameMk id="122" creationId="{00000000-0000-0000-0000-000000000000}"/>
          </ac:graphicFrameMkLst>
        </pc:graphicFrameChg>
      </pc:sldChg>
      <pc:sldChg chg="modSp mod">
        <pc:chgData name="Tiefenbrunn, Roi" userId="e6c8707a-1ce8-474e-b552-2ce11046b0d8" providerId="ADAL" clId="{D77871D5-6EC8-42FC-A95C-A6DBB985721C}" dt="2023-09-27T07:24:43.997" v="506" actId="15"/>
        <pc:sldMkLst>
          <pc:docMk/>
          <pc:sldMk cId="0" sldId="263"/>
        </pc:sldMkLst>
        <pc:spChg chg="mod">
          <ac:chgData name="Tiefenbrunn, Roi" userId="e6c8707a-1ce8-474e-b552-2ce11046b0d8" providerId="ADAL" clId="{D77871D5-6EC8-42FC-A95C-A6DBB985721C}" dt="2023-09-27T07:24:43.997" v="506" actId="15"/>
          <ac:spMkLst>
            <pc:docMk/>
            <pc:sldMk cId="0" sldId="263"/>
            <ac:spMk id="128" creationId="{00000000-0000-0000-0000-000000000000}"/>
          </ac:spMkLst>
        </pc:spChg>
      </pc:sldChg>
      <pc:sldChg chg="modSp mod">
        <pc:chgData name="Tiefenbrunn, Roi" userId="e6c8707a-1ce8-474e-b552-2ce11046b0d8" providerId="ADAL" clId="{D77871D5-6EC8-42FC-A95C-A6DBB985721C}" dt="2023-09-27T07:13:59.901" v="159" actId="20577"/>
        <pc:sldMkLst>
          <pc:docMk/>
          <pc:sldMk cId="0" sldId="264"/>
        </pc:sldMkLst>
        <pc:spChg chg="mod">
          <ac:chgData name="Tiefenbrunn, Roi" userId="e6c8707a-1ce8-474e-b552-2ce11046b0d8" providerId="ADAL" clId="{D77871D5-6EC8-42FC-A95C-A6DBB985721C}" dt="2023-09-27T07:13:59.901" v="159" actId="20577"/>
          <ac:spMkLst>
            <pc:docMk/>
            <pc:sldMk cId="0" sldId="264"/>
            <ac:spMk id="134" creationId="{00000000-0000-0000-0000-000000000000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4T08:09:20.3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1282 467 24575,'-1'1'0,"1"0"0,0 0 0,0 0 0,0 0 0,0 0 0,0 0 0,0 0 0,0 0 0,0 0 0,1 0 0,-1 0 0,0 0 0,0 0 0,1 0 0,-1-1 0,1 1 0,-1 0 0,1 0 0,-1 0 0,1 0 0,0-1 0,-1 1 0,1 0 0,0-1 0,-1 1 0,1 0 0,0-1 0,0 1 0,1 0 0,-1-1 0,1 0 0,0 0 0,0 0 0,-1 0 0,1-1 0,0 1 0,-1 0 0,1-1 0,0 1 0,-1-1 0,1 1 0,-1-1 0,1 0 0,2-2 0,3-1 0,-1 0 0,0-1 0,-1 0 0,1 0 0,-1 0 0,9-12 0,-8 7 0,-1 0 0,-1 0 0,1-1 0,-2 1 0,1-1 0,-2 0 0,1 0 0,-2 0 0,1 0 0,-1-1 0,-1 1 0,0 0 0,-1 0 0,0-1 0,-1 1 0,0 0 0,-4-12 0,4 15 0,-1 0 0,0 1 0,-1-1 0,0 1 0,0 0 0,-1 0 0,1 0 0,-2 0 0,1 1 0,-1 0 0,0 0 0,0 1 0,0-1 0,-1 1 0,0 1 0,0-1 0,0 1 0,0 0 0,-1 1 0,0 0 0,1 0 0,-1 0 0,-14-1 0,-28-2 0,0 3 0,0 2 0,0 2 0,-52 8 0,88-7 0,1 1 0,0 0 0,-1 1 0,2 0 0,-1 1 0,0 1 0,1 0 0,0 0 0,0 1 0,1 1 0,0 0 0,0 0 0,1 1 0,0 1 0,-14 17 0,19-21 0,0 0 0,1 1 0,0-1 0,0 1 0,0 0 0,1 1 0,0-1 0,0 0 0,1 1 0,0 0 0,0-1 0,1 1 0,0 0 0,0 0 0,1 0 0,0 0 0,0 0 0,1 0 0,0 0 0,0-1 0,1 1 0,0 0 0,0-1 0,1 1 0,0-1 0,1 0 0,7 13 0,-6-13 0,-1 0 0,1-1 0,0 0 0,1 0 0,0 0 0,0-1 0,0 0 0,0 0 0,1 0 0,0-1 0,0 0 0,0 0 0,10 3 0,-14-6 0,1 0 0,-1 0 0,1-1 0,-1 1 0,1-1 0,-1 0 0,1 0 0,-1 0 0,1 0 0,0-1 0,-1 0 0,1 1 0,-1-1 0,1 0 0,-1-1 0,0 1 0,0-1 0,1 1 0,-1-1 0,0 0 0,0 0 0,-1 0 0,1-1 0,0 1 0,-1-1 0,1 1 0,-1-1 0,0 0 0,0 0 0,0 0 0,2-4 0,8-13 0,0 0 0,-1-1 0,15-43 0,-25 59 0,1-1 0,-1 1 0,1-1 0,-2 0 0,1 0 0,-1 1 0,0-1 0,0 0 0,0 0 0,-1 1 0,0-1 0,0 0 0,0 1 0,-1-1 0,0 1 0,0-1 0,0 1 0,-1 0 0,0 0 0,0 0 0,-6-8 0,-4 0 0,-1 0 0,0 0 0,-1 2 0,0-1 0,-1 2 0,0 0 0,-28-11 0,-10-2 0,-60-17 0,75 27 0,0 3 0,-1 1 0,-52-5 0,78 12 0,1 2 0,-1 0 0,0 0 0,1 1 0,-1 1 0,1 0 0,0 1 0,0 1 0,0 0 0,0 0 0,0 1 0,1 1 0,-21 13 0,9-2 0,0 2 0,1 1 0,2 0 0,-22 26 0,32-33 0,1 1 0,0 0 0,0 1 0,1 0 0,1 1 0,1 0 0,0 0 0,-6 23 0,13-37 0,-1 1 0,0 0 0,1 0 0,0 0 0,0 0 0,-1 0 0,2-1 0,-1 1 0,0 0 0,1 0 0,-1 0 0,1 0 0,0-1 0,0 1 0,0 0 0,0 0 0,0-1 0,1 1 0,-1-1 0,1 1 0,0-1 0,-1 0 0,1 0 0,0 0 0,1 0 0,-1 0 0,0 0 0,0 0 0,1-1 0,4 3 0,6 2 0,0-1 0,0 0 0,0-1 0,1 0 0,16 1 0,59 8 0,1-3 0,-1-5 0,126-8 0,265-47 0,202-69-1365,-532 85-5461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1" name="Google Shape;13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7" name="Google Shape;13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3" name="Google Shape;14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8680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5" name="Google Shape;12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1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Calibri"/>
              <a:buNone/>
            </a:pPr>
            <a:r>
              <a:rPr lang="en-US" dirty="0">
                <a:solidFill>
                  <a:schemeClr val="accent2"/>
                </a:solidFill>
              </a:rPr>
              <a:t>Exam Management System</a:t>
            </a:r>
            <a:r>
              <a:rPr lang="en-IL" dirty="0">
                <a:solidFill>
                  <a:schemeClr val="accent2"/>
                </a:solidFill>
              </a:rPr>
              <a:t> - PROPOSAL</a:t>
            </a:r>
            <a:br>
              <a:rPr lang="en-IL" dirty="0"/>
            </a:br>
            <a:br>
              <a:rPr lang="en-IL" sz="2800" dirty="0"/>
            </a:br>
            <a:r>
              <a:rPr lang="en-US" sz="2800" dirty="0">
                <a:solidFill>
                  <a:schemeClr val="accent4"/>
                </a:solidFill>
              </a:rPr>
              <a:t>Roi Tiefenbrunn, </a:t>
            </a:r>
            <a:r>
              <a:rPr lang="en-US" sz="2800" dirty="0" err="1">
                <a:solidFill>
                  <a:schemeClr val="accent4"/>
                </a:solidFill>
              </a:rPr>
              <a:t>Ofek</a:t>
            </a:r>
            <a:r>
              <a:rPr lang="en-US" sz="2800" dirty="0">
                <a:solidFill>
                  <a:schemeClr val="accent4"/>
                </a:solidFill>
              </a:rPr>
              <a:t> Nov, Mor Abu, </a:t>
            </a:r>
            <a:r>
              <a:rPr lang="en-US" sz="2800" dirty="0" err="1">
                <a:solidFill>
                  <a:schemeClr val="accent4"/>
                </a:solidFill>
              </a:rPr>
              <a:t>Idan</a:t>
            </a:r>
            <a:r>
              <a:rPr lang="en-US" sz="2800" dirty="0">
                <a:solidFill>
                  <a:schemeClr val="accent4"/>
                </a:solidFill>
              </a:rPr>
              <a:t> </a:t>
            </a:r>
            <a:r>
              <a:rPr lang="en-US" sz="2800" dirty="0" err="1">
                <a:solidFill>
                  <a:schemeClr val="accent4"/>
                </a:solidFill>
              </a:rPr>
              <a:t>Aharoni</a:t>
            </a:r>
            <a:endParaRPr dirty="0"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</a:pPr>
            <a:r>
              <a:rPr lang="en-IL">
                <a:solidFill>
                  <a:schemeClr val="accent4"/>
                </a:solidFill>
              </a:rPr>
              <a:t>Software Engineering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</a:pPr>
            <a:r>
              <a:rPr lang="en-IL">
                <a:solidFill>
                  <a:schemeClr val="accent4"/>
                </a:solidFill>
              </a:rPr>
              <a:t>Faculty of Engineering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</a:pPr>
            <a:r>
              <a:rPr lang="en-IL">
                <a:solidFill>
                  <a:schemeClr val="accent2"/>
                </a:solidFill>
              </a:rPr>
              <a:t>Ben Gurion University of the Negev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7918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Calibri"/>
              <a:buNone/>
            </a:pPr>
            <a:r>
              <a:rPr lang="en-IL">
                <a:solidFill>
                  <a:schemeClr val="accent4"/>
                </a:solidFill>
              </a:rPr>
              <a:t>Project’s Environments and Languages  </a:t>
            </a:r>
            <a:endParaRPr/>
          </a:p>
        </p:txBody>
      </p:sp>
      <p:sp>
        <p:nvSpPr>
          <p:cNvPr id="134" name="Google Shape;134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The Project UI and BE will be developed in JavaScript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System state and information will be managed in PostgreSQL – an SQL based DB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Document generation will be done in LaTeX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Calibri"/>
              <a:buNone/>
            </a:pPr>
            <a:r>
              <a:rPr lang="en-IL" dirty="0">
                <a:solidFill>
                  <a:schemeClr val="accent4"/>
                </a:solidFill>
              </a:rPr>
              <a:t>Evaluation and Testing Plan  </a:t>
            </a:r>
            <a:endParaRPr dirty="0"/>
          </a:p>
        </p:txBody>
      </p:sp>
      <p:sp>
        <p:nvSpPr>
          <p:cNvPr id="140" name="Google Shape;140;p11"/>
          <p:cNvSpPr txBox="1">
            <a:spLocks noGrp="1"/>
          </p:cNvSpPr>
          <p:nvPr>
            <p:ph type="body" idx="1"/>
          </p:nvPr>
        </p:nvSpPr>
        <p:spPr>
          <a:xfrm>
            <a:off x="413327" y="1336097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l"/>
            <a:r>
              <a:rPr lang="en-US" i="0" dirty="0">
                <a:solidFill>
                  <a:schemeClr val="tx1"/>
                </a:solidFill>
                <a:effectLst/>
                <a:latin typeface="canada-type-gibson"/>
              </a:rPr>
              <a:t>Accessibility Testing </a:t>
            </a:r>
          </a:p>
          <a:p>
            <a:r>
              <a:rPr lang="en-US" i="0" dirty="0">
                <a:solidFill>
                  <a:schemeClr val="tx1"/>
                </a:solidFill>
                <a:effectLst/>
                <a:latin typeface="canada-type-gibson"/>
              </a:rPr>
              <a:t>Unit Testing </a:t>
            </a:r>
          </a:p>
          <a:p>
            <a:r>
              <a:rPr lang="en-US" i="0" dirty="0">
                <a:solidFill>
                  <a:schemeClr val="tx1"/>
                </a:solidFill>
                <a:effectLst/>
                <a:latin typeface="canada-type-gibson"/>
              </a:rPr>
              <a:t>Sanity Testing </a:t>
            </a:r>
          </a:p>
          <a:p>
            <a:pPr algn="l"/>
            <a:r>
              <a:rPr lang="en-US" i="0" dirty="0">
                <a:solidFill>
                  <a:schemeClr val="tx1"/>
                </a:solidFill>
                <a:effectLst/>
                <a:latin typeface="canada-type-gibson"/>
              </a:rPr>
              <a:t>Acceptance Testing </a:t>
            </a:r>
          </a:p>
          <a:p>
            <a:pPr algn="l"/>
            <a:r>
              <a:rPr lang="en-US" i="0" dirty="0">
                <a:solidFill>
                  <a:schemeClr val="tx1"/>
                </a:solidFill>
                <a:effectLst/>
                <a:latin typeface="canada-type-gibson"/>
              </a:rPr>
              <a:t>End to End Testing </a:t>
            </a:r>
          </a:p>
          <a:p>
            <a:pPr algn="l"/>
            <a:r>
              <a:rPr lang="en-US" i="0" dirty="0">
                <a:solidFill>
                  <a:schemeClr val="tx1"/>
                </a:solidFill>
                <a:effectLst/>
                <a:latin typeface="canada-type-gibson"/>
              </a:rPr>
              <a:t>Security Testing </a:t>
            </a:r>
          </a:p>
          <a:p>
            <a:pPr algn="l"/>
            <a:endParaRPr lang="en-US" i="0" dirty="0">
              <a:solidFill>
                <a:schemeClr val="tx1"/>
              </a:solidFill>
              <a:effectLst/>
              <a:latin typeface="canada-type-gibso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2"/>
          <p:cNvSpPr txBox="1">
            <a:spLocks noGrp="1"/>
          </p:cNvSpPr>
          <p:nvPr>
            <p:ph type="title"/>
          </p:nvPr>
        </p:nvSpPr>
        <p:spPr>
          <a:xfrm>
            <a:off x="116840" y="-1317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Calibri"/>
              <a:buNone/>
            </a:pPr>
            <a:r>
              <a:rPr lang="en-IL" dirty="0">
                <a:solidFill>
                  <a:schemeClr val="accent4"/>
                </a:solidFill>
              </a:rPr>
              <a:t>Project’s Steps and Timeline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5EA195-F4CA-A320-82C5-F5A99ACB6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744" y="965894"/>
            <a:ext cx="5497760" cy="558491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D1F83BA-BE43-FF9C-05A3-AF19FDF8C816}"/>
              </a:ext>
            </a:extLst>
          </p:cNvPr>
          <p:cNvCxnSpPr/>
          <p:nvPr/>
        </p:nvCxnSpPr>
        <p:spPr>
          <a:xfrm>
            <a:off x="8692341" y="379612"/>
            <a:ext cx="0" cy="6238240"/>
          </a:xfrm>
          <a:prstGeom prst="straightConnector1">
            <a:avLst/>
          </a:prstGeom>
          <a:ln w="28575" cap="flat" cmpd="sng" algn="ctr">
            <a:solidFill>
              <a:schemeClr val="accent4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CBC5233A-A71F-AFE0-5C1A-836D812A21D5}"/>
              </a:ext>
            </a:extLst>
          </p:cNvPr>
          <p:cNvSpPr/>
          <p:nvPr/>
        </p:nvSpPr>
        <p:spPr>
          <a:xfrm flipV="1">
            <a:off x="8626949" y="871664"/>
            <a:ext cx="130783" cy="13010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D7E0B5-18D3-8B27-E67B-5115D6CFD9BC}"/>
              </a:ext>
            </a:extLst>
          </p:cNvPr>
          <p:cNvSpPr txBox="1"/>
          <p:nvPr/>
        </p:nvSpPr>
        <p:spPr>
          <a:xfrm>
            <a:off x="8713237" y="756937"/>
            <a:ext cx="2412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interface (shell)</a:t>
            </a:r>
            <a:endParaRPr lang="en-IL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DB32582-B2AF-8EE3-249C-2DC3DC6927E1}"/>
              </a:ext>
            </a:extLst>
          </p:cNvPr>
          <p:cNvSpPr/>
          <p:nvPr/>
        </p:nvSpPr>
        <p:spPr>
          <a:xfrm flipV="1">
            <a:off x="8622331" y="1873812"/>
            <a:ext cx="130783" cy="13010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F4C30A1-809F-D55C-B451-6E1AB58E06B0}"/>
              </a:ext>
            </a:extLst>
          </p:cNvPr>
          <p:cNvSpPr/>
          <p:nvPr/>
        </p:nvSpPr>
        <p:spPr>
          <a:xfrm flipV="1">
            <a:off x="8626952" y="3060678"/>
            <a:ext cx="130783" cy="13010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D6790C-3DD5-B0F5-B244-B9E4B6C90E18}"/>
              </a:ext>
            </a:extLst>
          </p:cNvPr>
          <p:cNvSpPr txBox="1"/>
          <p:nvPr/>
        </p:nvSpPr>
        <p:spPr>
          <a:xfrm>
            <a:off x="8761612" y="2971840"/>
            <a:ext cx="2412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Testing</a:t>
            </a:r>
            <a:endParaRPr lang="en-IL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C3F7C7-55EF-3347-998C-AA4BB99B1C72}"/>
              </a:ext>
            </a:extLst>
          </p:cNvPr>
          <p:cNvSpPr txBox="1"/>
          <p:nvPr/>
        </p:nvSpPr>
        <p:spPr>
          <a:xfrm>
            <a:off x="8713237" y="1800612"/>
            <a:ext cx="2412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Workflow management</a:t>
            </a:r>
            <a:endParaRPr lang="en-IL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9C5EA0C-3B39-B6D0-821D-346C125DF57F}"/>
              </a:ext>
            </a:extLst>
          </p:cNvPr>
          <p:cNvCxnSpPr/>
          <p:nvPr/>
        </p:nvCxnSpPr>
        <p:spPr>
          <a:xfrm>
            <a:off x="8561163" y="379612"/>
            <a:ext cx="27033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6DC38AC-A517-4759-AAA0-1342D74F0C47}"/>
              </a:ext>
            </a:extLst>
          </p:cNvPr>
          <p:cNvSpPr txBox="1"/>
          <p:nvPr/>
        </p:nvSpPr>
        <p:spPr>
          <a:xfrm>
            <a:off x="7855642" y="255385"/>
            <a:ext cx="24123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2"/>
                </a:solidFill>
              </a:rPr>
              <a:t>Semester A</a:t>
            </a:r>
            <a:endParaRPr lang="en-IL" sz="900" dirty="0">
              <a:solidFill>
                <a:schemeClr val="accent2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968BA9D-D48E-6DA1-91D6-BC19B6530595}"/>
              </a:ext>
            </a:extLst>
          </p:cNvPr>
          <p:cNvCxnSpPr/>
          <p:nvPr/>
        </p:nvCxnSpPr>
        <p:spPr>
          <a:xfrm>
            <a:off x="8569629" y="3142058"/>
            <a:ext cx="27033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3563944-8913-8782-60F8-A12788D21B5C}"/>
              </a:ext>
            </a:extLst>
          </p:cNvPr>
          <p:cNvSpPr txBox="1"/>
          <p:nvPr/>
        </p:nvSpPr>
        <p:spPr>
          <a:xfrm>
            <a:off x="7855642" y="3026642"/>
            <a:ext cx="24123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2"/>
                </a:solidFill>
              </a:rPr>
              <a:t>Semester B</a:t>
            </a:r>
            <a:endParaRPr lang="en-IL" sz="900" dirty="0">
              <a:solidFill>
                <a:schemeClr val="accent2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9B675EC-AE92-6911-F509-C649DFBC26AB}"/>
              </a:ext>
            </a:extLst>
          </p:cNvPr>
          <p:cNvSpPr/>
          <p:nvPr/>
        </p:nvSpPr>
        <p:spPr>
          <a:xfrm flipV="1">
            <a:off x="8630795" y="4633952"/>
            <a:ext cx="130783" cy="13010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101969-7B47-E0E4-8771-ABD9EFFF09F6}"/>
              </a:ext>
            </a:extLst>
          </p:cNvPr>
          <p:cNvSpPr txBox="1"/>
          <p:nvPr/>
        </p:nvSpPr>
        <p:spPr>
          <a:xfrm>
            <a:off x="8721701" y="4560752"/>
            <a:ext cx="2412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Workflow management</a:t>
            </a:r>
            <a:endParaRPr lang="en-IL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9FE3FE1-92A1-DBA8-1385-83CF464DD3A8}"/>
              </a:ext>
            </a:extLst>
          </p:cNvPr>
          <p:cNvSpPr/>
          <p:nvPr/>
        </p:nvSpPr>
        <p:spPr>
          <a:xfrm flipV="1">
            <a:off x="8626179" y="5894712"/>
            <a:ext cx="130783" cy="13010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6DFF6D-5FDA-9736-DBA0-5701D7732A85}"/>
              </a:ext>
            </a:extLst>
          </p:cNvPr>
          <p:cNvSpPr txBox="1"/>
          <p:nvPr/>
        </p:nvSpPr>
        <p:spPr>
          <a:xfrm>
            <a:off x="8717085" y="5821512"/>
            <a:ext cx="2412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E2E Testing</a:t>
            </a:r>
            <a:endParaRPr lang="en-IL" dirty="0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F2F1C839-4B20-6409-C978-37FF61DFDD54}"/>
              </a:ext>
            </a:extLst>
          </p:cNvPr>
          <p:cNvSpPr/>
          <p:nvPr/>
        </p:nvSpPr>
        <p:spPr>
          <a:xfrm>
            <a:off x="8500012" y="379612"/>
            <a:ext cx="130783" cy="526274"/>
          </a:xfrm>
          <a:prstGeom prst="leftBrac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8ACF0844-15EC-0550-6F2B-0C845F2F3A07}"/>
              </a:ext>
            </a:extLst>
          </p:cNvPr>
          <p:cNvSpPr/>
          <p:nvPr/>
        </p:nvSpPr>
        <p:spPr>
          <a:xfrm>
            <a:off x="8504425" y="938297"/>
            <a:ext cx="140978" cy="992435"/>
          </a:xfrm>
          <a:prstGeom prst="leftBrac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908E3124-FE24-EBFF-23FA-8F3F3B747063}"/>
              </a:ext>
            </a:extLst>
          </p:cNvPr>
          <p:cNvSpPr/>
          <p:nvPr/>
        </p:nvSpPr>
        <p:spPr>
          <a:xfrm>
            <a:off x="8527720" y="1971422"/>
            <a:ext cx="101415" cy="1120298"/>
          </a:xfrm>
          <a:prstGeom prst="leftBrac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168C36B1-5DAB-70B4-042C-9F5538EE0290}"/>
              </a:ext>
            </a:extLst>
          </p:cNvPr>
          <p:cNvSpPr/>
          <p:nvPr/>
        </p:nvSpPr>
        <p:spPr>
          <a:xfrm>
            <a:off x="8514234" y="3173099"/>
            <a:ext cx="164252" cy="1460837"/>
          </a:xfrm>
          <a:prstGeom prst="leftBrac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7A3DB31B-0D8A-3CF8-D69F-F39CF287469E}"/>
              </a:ext>
            </a:extLst>
          </p:cNvPr>
          <p:cNvSpPr/>
          <p:nvPr/>
        </p:nvSpPr>
        <p:spPr>
          <a:xfrm>
            <a:off x="8500012" y="4714640"/>
            <a:ext cx="162969" cy="1273631"/>
          </a:xfrm>
          <a:prstGeom prst="leftBrac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A7171B-981F-5134-C7D6-B0688F50958C}"/>
              </a:ext>
            </a:extLst>
          </p:cNvPr>
          <p:cNvSpPr txBox="1"/>
          <p:nvPr/>
        </p:nvSpPr>
        <p:spPr>
          <a:xfrm rot="5400000">
            <a:off x="7941177" y="688732"/>
            <a:ext cx="9655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 month</a:t>
            </a:r>
            <a:endParaRPr lang="en-IL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EB57B8-6499-1BCB-6906-5DBD91801EBE}"/>
              </a:ext>
            </a:extLst>
          </p:cNvPr>
          <p:cNvSpPr txBox="1"/>
          <p:nvPr/>
        </p:nvSpPr>
        <p:spPr>
          <a:xfrm rot="5400000">
            <a:off x="7936521" y="1452123"/>
            <a:ext cx="9222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 month</a:t>
            </a:r>
            <a:endParaRPr lang="en-IL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262BF1-6E2F-1650-D702-8D9C4A6918B7}"/>
              </a:ext>
            </a:extLst>
          </p:cNvPr>
          <p:cNvSpPr txBox="1"/>
          <p:nvPr/>
        </p:nvSpPr>
        <p:spPr>
          <a:xfrm rot="5400000">
            <a:off x="7931902" y="2509681"/>
            <a:ext cx="9222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 month</a:t>
            </a:r>
            <a:endParaRPr lang="en-IL" sz="11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1E89AC-8086-CAF5-7DF1-943104EA5B43}"/>
              </a:ext>
            </a:extLst>
          </p:cNvPr>
          <p:cNvSpPr txBox="1"/>
          <p:nvPr/>
        </p:nvSpPr>
        <p:spPr>
          <a:xfrm rot="5400000">
            <a:off x="7968853" y="3904375"/>
            <a:ext cx="9222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 month</a:t>
            </a:r>
            <a:endParaRPr lang="en-IL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97304B9-464D-C2C4-74FC-9857625A2864}"/>
              </a:ext>
            </a:extLst>
          </p:cNvPr>
          <p:cNvSpPr txBox="1"/>
          <p:nvPr/>
        </p:nvSpPr>
        <p:spPr>
          <a:xfrm rot="5400000">
            <a:off x="7945758" y="5312925"/>
            <a:ext cx="9222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 month</a:t>
            </a:r>
            <a:endParaRPr lang="en-IL" sz="1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Calibri"/>
              <a:buNone/>
            </a:pPr>
            <a:r>
              <a:rPr lang="en-US" dirty="0">
                <a:solidFill>
                  <a:schemeClr val="accent4"/>
                </a:solidFill>
              </a:rPr>
              <a:t>Exam Management System</a:t>
            </a:r>
            <a:endParaRPr dirty="0"/>
          </a:p>
        </p:txBody>
      </p:sp>
      <p:sp>
        <p:nvSpPr>
          <p:cNvPr id="91" name="Google Shape;91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Exam Management System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e-IL" dirty="0"/>
              <a:t>מערכת ניהול מבחנים</a:t>
            </a:r>
            <a:endParaRPr lang="en-US"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graphicFrame>
        <p:nvGraphicFramePr>
          <p:cNvPr id="92" name="Google Shape;92;p2"/>
          <p:cNvGraphicFramePr/>
          <p:nvPr>
            <p:extLst>
              <p:ext uri="{D42A27DB-BD31-4B8C-83A1-F6EECF244321}">
                <p14:modId xmlns:p14="http://schemas.microsoft.com/office/powerpoint/2010/main" val="2584232421"/>
              </p:ext>
            </p:extLst>
          </p:nvPr>
        </p:nvGraphicFramePr>
        <p:xfrm>
          <a:off x="1528439" y="3448975"/>
          <a:ext cx="9135122" cy="1854250"/>
        </p:xfrm>
        <a:graphic>
          <a:graphicData uri="http://schemas.openxmlformats.org/drawingml/2006/table">
            <a:tbl>
              <a:tblPr firstRow="1" bandRow="1">
                <a:noFill/>
                <a:tableStyleId>{443CC0ED-640E-4077-A79E-B9C60866580D}</a:tableStyleId>
              </a:tblPr>
              <a:tblGrid>
                <a:gridCol w="1961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86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26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74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49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L" sz="1800" u="none" strike="noStrike" cap="none">
                          <a:solidFill>
                            <a:schemeClr val="accent4"/>
                          </a:solidFill>
                        </a:rPr>
                        <a:t>Student Name</a:t>
                      </a:r>
                      <a:endParaRPr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L" sz="1800" u="none" strike="noStrike" cap="none">
                          <a:solidFill>
                            <a:schemeClr val="accent4"/>
                          </a:solidFill>
                        </a:rPr>
                        <a:t>ID</a:t>
                      </a:r>
                      <a:endParaRPr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L" sz="1800" u="none" strike="noStrike" cap="none">
                          <a:solidFill>
                            <a:schemeClr val="accent4"/>
                          </a:solidFill>
                        </a:rPr>
                        <a:t>Email</a:t>
                      </a:r>
                      <a:endParaRPr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L" sz="1800" u="none" strike="noStrike" cap="none">
                          <a:solidFill>
                            <a:schemeClr val="accent4"/>
                          </a:solidFill>
                        </a:rPr>
                        <a:t>Phone</a:t>
                      </a:r>
                      <a:endParaRPr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L" sz="1800" u="none" strike="noStrike" cap="none">
                          <a:solidFill>
                            <a:schemeClr val="accent4"/>
                          </a:solidFill>
                        </a:rPr>
                        <a:t>Signature</a:t>
                      </a:r>
                      <a:endParaRPr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dk1"/>
                          </a:solidFill>
                        </a:rPr>
                        <a:t>Roi Tiefenbrunn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dk1"/>
                          </a:solidFill>
                        </a:rPr>
                        <a:t>209829340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dk1"/>
                          </a:solidFill>
                        </a:rPr>
                        <a:t>roitief@post.bgu.ac.il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dk1"/>
                          </a:solidFill>
                        </a:rPr>
                        <a:t>054-7168459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err="1">
                          <a:solidFill>
                            <a:schemeClr val="dk1"/>
                          </a:solidFill>
                        </a:rPr>
                        <a:t>Ofek</a:t>
                      </a:r>
                      <a:r>
                        <a:rPr lang="en-US" sz="1800" u="none" strike="noStrike" cap="none" dirty="0">
                          <a:solidFill>
                            <a:schemeClr val="dk1"/>
                          </a:solidFill>
                        </a:rPr>
                        <a:t> Nov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L" sz="1800" u="none" strike="noStrike" cap="none" dirty="0">
                          <a:solidFill>
                            <a:schemeClr val="dk1"/>
                          </a:solidFill>
                        </a:rPr>
                        <a:t>206618175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Ofeknov@gmail.com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dk1"/>
                          </a:solidFill>
                        </a:rPr>
                        <a:t>052-738-0233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dk1"/>
                          </a:solidFill>
                        </a:rPr>
                        <a:t>Mor Abo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L" sz="1800" u="none" strike="noStrike" cap="none" dirty="0">
                          <a:solidFill>
                            <a:schemeClr val="dk1"/>
                          </a:solidFill>
                        </a:rPr>
                        <a:t>209239797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dk1"/>
                          </a:solidFill>
                        </a:rPr>
                        <a:t>Morabou1@gmail.com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dk1"/>
                          </a:solidFill>
                        </a:rPr>
                        <a:t>050-334-5338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err="1">
                          <a:solidFill>
                            <a:schemeClr val="dk1"/>
                          </a:solidFill>
                        </a:rPr>
                        <a:t>Idan</a:t>
                      </a:r>
                      <a:r>
                        <a:rPr lang="en-US" sz="180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Aharoni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L" sz="1800" u="none" strike="noStrike" cap="none" dirty="0">
                          <a:solidFill>
                            <a:schemeClr val="dk1"/>
                          </a:solidFill>
                        </a:rPr>
                        <a:t>206430050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dk1"/>
                          </a:solidFill>
                        </a:rPr>
                        <a:t>idan.aharoni2@gmail.com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dk1"/>
                          </a:solidFill>
                        </a:rPr>
                        <a:t>054-973-7462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98518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2F6054B-D33D-46A1-5B9F-D08D29EEFB51}"/>
                  </a:ext>
                </a:extLst>
              </p14:cNvPr>
              <p14:cNvContentPartPr/>
              <p14:nvPr/>
            </p14:nvContentPartPr>
            <p14:xfrm>
              <a:off x="9632303" y="3906280"/>
              <a:ext cx="694800" cy="1857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2F6054B-D33D-46A1-5B9F-D08D29EEFB5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26183" y="3900160"/>
                <a:ext cx="707040" cy="198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Calibri"/>
              <a:buNone/>
            </a:pPr>
            <a:r>
              <a:rPr lang="en-IL">
                <a:solidFill>
                  <a:schemeClr val="accent4"/>
                </a:solidFill>
              </a:rPr>
              <a:t>Customer</a:t>
            </a:r>
            <a:endParaRPr/>
          </a:p>
        </p:txBody>
      </p:sp>
      <p:sp>
        <p:nvSpPr>
          <p:cNvPr id="98" name="Google Shape;98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L" dirty="0"/>
              <a:t>Customer Name</a:t>
            </a:r>
            <a:r>
              <a:rPr lang="en-US" dirty="0"/>
              <a:t> – Dr. Mayer Goldberg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L" dirty="0"/>
              <a:t>Customer Representative Person</a:t>
            </a:r>
            <a:r>
              <a:rPr lang="en-US" dirty="0"/>
              <a:t> – Dr. Mayer Goldberg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L" dirty="0"/>
              <a:t>Role</a:t>
            </a:r>
            <a:r>
              <a:rPr lang="en-US" dirty="0"/>
              <a:t> – Lecturer, Head of Teaching Committee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L" dirty="0"/>
              <a:t>Email</a:t>
            </a:r>
            <a:r>
              <a:rPr lang="en-US" dirty="0"/>
              <a:t> – gmayer@little-lisper.org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L" dirty="0"/>
              <a:t>Phone Number</a:t>
            </a:r>
            <a:r>
              <a:rPr lang="en-US" dirty="0"/>
              <a:t> - 055-660-3392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Calibri"/>
              <a:buNone/>
            </a:pPr>
            <a:r>
              <a:rPr lang="en-IL" dirty="0">
                <a:solidFill>
                  <a:schemeClr val="accent4"/>
                </a:solidFill>
              </a:rPr>
              <a:t>Project’s Motivation and Purpose</a:t>
            </a:r>
            <a:endParaRPr dirty="0"/>
          </a:p>
        </p:txBody>
      </p:sp>
      <p:sp>
        <p:nvSpPr>
          <p:cNvPr id="104" name="Google Shape;104;p5"/>
          <p:cNvSpPr txBox="1">
            <a:spLocks noGrp="1"/>
          </p:cNvSpPr>
          <p:nvPr>
            <p:ph type="body" idx="1"/>
          </p:nvPr>
        </p:nvSpPr>
        <p:spPr>
          <a:xfrm>
            <a:off x="838200" y="1825624"/>
            <a:ext cx="10515600" cy="4797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General Problem:</a:t>
            </a:r>
          </a:p>
          <a:p>
            <a:pPr marL="685800" lvl="1" indent="-228600">
              <a:spcBef>
                <a:spcPts val="1000"/>
              </a:spcBef>
              <a:buSzPts val="2800"/>
            </a:pPr>
            <a:r>
              <a:rPr lang="en-US" dirty="0"/>
              <a:t>With the increase in the size of the student body, it has become difficult to manage grading within the given time constraints. This has led many courses to adopt a multiple-choice format, which is faster to grade, and easier to analyze.</a:t>
            </a:r>
          </a:p>
          <a:p>
            <a:pPr marL="685800" lvl="1" indent="-228600">
              <a:spcBef>
                <a:spcPts val="1000"/>
              </a:spcBef>
              <a:buSzPts val="2800"/>
            </a:pPr>
            <a:r>
              <a:rPr lang="en-US" dirty="0"/>
              <a:t>The creation of challenging multiple-choice tests in the sciences is a non-trivial task.</a:t>
            </a:r>
            <a:r>
              <a:rPr lang="he-IL" dirty="0"/>
              <a:t> </a:t>
            </a:r>
            <a:endParaRPr lang="en-US" dirty="0"/>
          </a:p>
          <a:p>
            <a:pPr marL="685800" lvl="1" indent="-228600">
              <a:spcBef>
                <a:spcPts val="1000"/>
              </a:spcBef>
              <a:buSzPts val="2800"/>
            </a:pPr>
            <a:r>
              <a:rPr lang="en-US" dirty="0"/>
              <a:t>The creation of one-time-use questions is costly and unsustainable. </a:t>
            </a:r>
          </a:p>
          <a:p>
            <a:pPr marL="228600" indent="-228600">
              <a:buSzPts val="2800"/>
            </a:pPr>
            <a:r>
              <a:rPr lang="en-US" dirty="0"/>
              <a:t>Specific Problem:</a:t>
            </a:r>
          </a:p>
          <a:p>
            <a:pPr marL="685800" lvl="1" indent="-228600">
              <a:buSzPts val="2800"/>
            </a:pPr>
            <a:r>
              <a:rPr lang="en-US" dirty="0"/>
              <a:t>Maintenance of a large and growing pool of questions is proving to be difficult.</a:t>
            </a:r>
          </a:p>
          <a:p>
            <a:pPr marL="685800" lvl="1" indent="-228600">
              <a:buSzPts val="2800"/>
            </a:pPr>
            <a:r>
              <a:rPr lang="en-US" dirty="0"/>
              <a:t>Current implemented system is local, inaccessible and hard to learn. </a:t>
            </a:r>
          </a:p>
          <a:p>
            <a:pPr marL="685800" lvl="1" indent="-228600">
              <a:buSzPts val="2800"/>
            </a:pPr>
            <a:r>
              <a:rPr lang="en-US" dirty="0"/>
              <a:t>Division of labor between TAs and test examiners is done by hand and is hard to track.</a:t>
            </a:r>
          </a:p>
          <a:p>
            <a:pPr marL="685800" lvl="1" indent="-228600">
              <a:buSzPts val="2800"/>
            </a:pPr>
            <a:r>
              <a:rPr lang="en-US" dirty="0"/>
              <a:t>The possibility of tracking quality of questions &amp; answers is crucially needed.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L" dirty="0"/>
              <a:t>What is the solution?</a:t>
            </a:r>
            <a:endParaRPr lang="en-US" dirty="0"/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dirty="0"/>
              <a:t>A web-based System for managing work, subjects, questions.</a:t>
            </a:r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dirty="0"/>
              <a:t>Intended to replace current offline system. 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Calibri"/>
              <a:buNone/>
            </a:pPr>
            <a:r>
              <a:rPr lang="en-IL">
                <a:solidFill>
                  <a:schemeClr val="accent4"/>
                </a:solidFill>
              </a:rPr>
              <a:t>What already exists? </a:t>
            </a:r>
            <a:endParaRPr/>
          </a:p>
        </p:txBody>
      </p:sp>
      <p:sp>
        <p:nvSpPr>
          <p:cNvPr id="116" name="Google Shape;116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indent="-228600">
              <a:spcBef>
                <a:spcPts val="0"/>
              </a:spcBef>
              <a:buSzPts val="2800"/>
            </a:pPr>
            <a:r>
              <a:rPr lang="en-US" dirty="0"/>
              <a:t>The client, Mayer Goldberg, has developed a theory of </a:t>
            </a:r>
            <a:br>
              <a:rPr lang="en-US" dirty="0"/>
            </a:br>
            <a:r>
              <a:rPr lang="en-US" dirty="0"/>
              <a:t>meta-questions and their translation into multiple-choice questions. </a:t>
            </a:r>
          </a:p>
          <a:p>
            <a:pPr marL="228600" indent="-228600">
              <a:spcBef>
                <a:spcPts val="0"/>
              </a:spcBef>
              <a:buSzPts val="2800"/>
            </a:pPr>
            <a:r>
              <a:rPr lang="en-US" dirty="0"/>
              <a:t>A scheme-based system was created to synthesize &amp; generate multiple-choice and implement said theory. </a:t>
            </a:r>
          </a:p>
          <a:p>
            <a:pPr marL="228600" indent="-228600">
              <a:spcBef>
                <a:spcPts val="0"/>
              </a:spcBef>
              <a:buSzPts val="2800"/>
            </a:pPr>
            <a:r>
              <a:rPr lang="en-US" dirty="0"/>
              <a:t>The existing system has now been in use for 6-7 years in a large number of courses. </a:t>
            </a:r>
          </a:p>
          <a:p>
            <a:pPr marL="228600" indent="-228600">
              <a:spcBef>
                <a:spcPts val="0"/>
              </a:spcBef>
              <a:buSzPts val="2800"/>
            </a:pPr>
            <a:endParaRPr lang="en-US" dirty="0"/>
          </a:p>
          <a:p>
            <a:pPr marL="228600" indent="-228600">
              <a:spcBef>
                <a:spcPts val="0"/>
              </a:spcBef>
              <a:buSzPts val="2800"/>
            </a:pPr>
            <a:r>
              <a:rPr lang="en-US" dirty="0"/>
              <a:t>Current system’s low accessibility is too hard for people without deep knowledge and understanding to use comfortably.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Calibri"/>
              <a:buNone/>
            </a:pPr>
            <a:r>
              <a:rPr lang="en-US" dirty="0">
                <a:solidFill>
                  <a:schemeClr val="accent4"/>
                </a:solidFill>
              </a:rPr>
              <a:t>Customer’s Vision</a:t>
            </a:r>
            <a:endParaRPr dirty="0"/>
          </a:p>
        </p:txBody>
      </p:sp>
      <p:sp>
        <p:nvSpPr>
          <p:cNvPr id="110" name="Google Shape;110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228600" indent="-228600">
              <a:spcBef>
                <a:spcPts val="0"/>
              </a:spcBef>
              <a:buSzPts val="2800"/>
            </a:pPr>
            <a:r>
              <a:rPr lang="en-US" dirty="0"/>
              <a:t>Workflow Management System:</a:t>
            </a:r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dirty="0"/>
              <a:t>Support various roles (for TAs, graders, instructors,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dirty="0" err="1"/>
              <a:t>Manual+Algorithmical</a:t>
            </a:r>
            <a:r>
              <a:rPr lang="en-US" dirty="0"/>
              <a:t> generation of tasks based on priority and needs.</a:t>
            </a:r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dirty="0" err="1"/>
              <a:t>Manual+Algorithmical</a:t>
            </a:r>
            <a:r>
              <a:rPr lang="en-US" dirty="0"/>
              <a:t> spread of tasks throughout configured workforce. </a:t>
            </a:r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dirty="0"/>
              <a:t>Tracking over work velocity and output (= blame feature). </a:t>
            </a:r>
          </a:p>
          <a:p>
            <a:pPr marL="228600" indent="-228600">
              <a:spcBef>
                <a:spcPts val="0"/>
              </a:spcBef>
              <a:buSzPts val="2800"/>
            </a:pPr>
            <a:r>
              <a:rPr lang="en-US" dirty="0"/>
              <a:t>UI:</a:t>
            </a:r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dirty="0"/>
              <a:t>Web-based system.</a:t>
            </a:r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dirty="0"/>
              <a:t>Dashboard based on Role.</a:t>
            </a:r>
          </a:p>
          <a:p>
            <a:pPr marL="228600" indent="-228600">
              <a:spcBef>
                <a:spcPts val="0"/>
              </a:spcBef>
              <a:buSzPts val="2800"/>
            </a:pPr>
            <a:r>
              <a:rPr lang="en-US" dirty="0"/>
              <a:t>Content creation:</a:t>
            </a:r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dirty="0"/>
              <a:t>Manage content by subjects/keywords/classes.</a:t>
            </a:r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dirty="0"/>
              <a:t>Creation and management of stems, meta-questions, questions, appendices. </a:t>
            </a:r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dirty="0"/>
              <a:t>Creation and management of possible solutions/distractors per question. </a:t>
            </a:r>
          </a:p>
          <a:p>
            <a:pPr marL="228600" indent="-228600">
              <a:spcBef>
                <a:spcPts val="0"/>
              </a:spcBef>
              <a:buSzPts val="2800"/>
            </a:pPr>
            <a:r>
              <a:rPr lang="en-US" dirty="0"/>
              <a:t>Output creation:</a:t>
            </a:r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dirty="0"/>
              <a:t>Flexible LaTeX-based creation of exams/keys/solutions. </a:t>
            </a:r>
          </a:p>
          <a:p>
            <a:pPr marL="228600" indent="-228600">
              <a:spcBef>
                <a:spcPts val="0"/>
              </a:spcBef>
              <a:buSzPts val="2800"/>
            </a:pPr>
            <a:r>
              <a:rPr lang="en-US" dirty="0"/>
              <a:t>System:</a:t>
            </a:r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dirty="0"/>
              <a:t>Have both WMS and content handled in DB. </a:t>
            </a:r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dirty="0"/>
              <a:t>Version control of questions, handled in DB. </a:t>
            </a:r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dirty="0"/>
              <a:t>Easy install, migration, backup and cloning of the system. </a:t>
            </a:r>
          </a:p>
          <a:p>
            <a:pPr marL="228600" indent="-228600">
              <a:spcBef>
                <a:spcPts val="0"/>
              </a:spcBef>
              <a:buSzPts val="2800"/>
            </a:pPr>
            <a:endParaRPr lang="en-US" dirty="0"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Calibri"/>
              <a:buNone/>
            </a:pPr>
            <a:r>
              <a:rPr lang="en-IL">
                <a:solidFill>
                  <a:schemeClr val="accent4"/>
                </a:solidFill>
              </a:rPr>
              <a:t>Project Description</a:t>
            </a:r>
            <a:endParaRPr/>
          </a:p>
        </p:txBody>
      </p:sp>
      <p:sp>
        <p:nvSpPr>
          <p:cNvPr id="110" name="Google Shape;110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err="1"/>
              <a:t>Frontend+Backend</a:t>
            </a:r>
            <a:r>
              <a:rPr lang="en-US" dirty="0"/>
              <a:t> - developed in JavaScript as it is widely user, stable, with frameworks that allow easy implementation of features.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Simple, intuitive and smooth interface - better UX is key for adoption by new users.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PostgreSQL based DB – stable and strong relational DB.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Features – Detailed in org file. </a:t>
            </a:r>
            <a:endParaRPr dirty="0"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8732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Calibri"/>
              <a:buNone/>
            </a:pPr>
            <a:r>
              <a:rPr lang="en-IL">
                <a:solidFill>
                  <a:schemeClr val="accent4"/>
                </a:solidFill>
              </a:rPr>
              <a:t>User Interface </a:t>
            </a:r>
            <a:endParaRPr/>
          </a:p>
        </p:txBody>
      </p:sp>
      <p:sp>
        <p:nvSpPr>
          <p:cNvPr id="128" name="Google Shape;128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Role based workflow management interface:</a:t>
            </a:r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dirty="0"/>
              <a:t>View and filter content by subjects/keywords/classes.</a:t>
            </a:r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dirty="0"/>
              <a:t>Creation and management of stems, meta-questions, questions, appendices. </a:t>
            </a:r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dirty="0"/>
              <a:t>Creation and management of possible solutions/distractors per question. </a:t>
            </a:r>
          </a:p>
          <a:p>
            <a:pPr marL="685800" lvl="1" indent="-228600">
              <a:spcBef>
                <a:spcPts val="0"/>
              </a:spcBef>
              <a:buSzPts val="2800"/>
            </a:pPr>
            <a:endParaRPr lang="en-US" dirty="0"/>
          </a:p>
          <a:p>
            <a:pPr marL="228600" indent="-228600">
              <a:spcBef>
                <a:spcPts val="0"/>
              </a:spcBef>
              <a:buSzPts val="2800"/>
            </a:pPr>
            <a:r>
              <a:rPr lang="en-US" dirty="0"/>
              <a:t>Create new Exam</a:t>
            </a:r>
          </a:p>
          <a:p>
            <a:pPr marL="685800" lvl="1" indent="-228600">
              <a:spcBef>
                <a:spcPts val="0"/>
              </a:spcBef>
              <a:buSzPts val="2800"/>
            </a:pPr>
            <a:endParaRPr lang="en-US" dirty="0"/>
          </a:p>
          <a:p>
            <a:pPr marL="685800" lvl="1" indent="-228600">
              <a:spcBef>
                <a:spcPts val="0"/>
              </a:spcBef>
              <a:buSzPts val="2800"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Calibri"/>
              <a:buNone/>
            </a:pPr>
            <a:r>
              <a:rPr lang="en-IL">
                <a:solidFill>
                  <a:schemeClr val="accent4"/>
                </a:solidFill>
              </a:rPr>
              <a:t>Project’s Risk Assessment </a:t>
            </a:r>
            <a:endParaRPr/>
          </a:p>
        </p:txBody>
      </p:sp>
      <p:graphicFrame>
        <p:nvGraphicFramePr>
          <p:cNvPr id="122" name="Google Shape;122;p8"/>
          <p:cNvGraphicFramePr/>
          <p:nvPr>
            <p:extLst>
              <p:ext uri="{D42A27DB-BD31-4B8C-83A1-F6EECF244321}">
                <p14:modId xmlns:p14="http://schemas.microsoft.com/office/powerpoint/2010/main" val="639674905"/>
              </p:ext>
            </p:extLst>
          </p:nvPr>
        </p:nvGraphicFramePr>
        <p:xfrm>
          <a:off x="838200" y="1866833"/>
          <a:ext cx="10515600" cy="2661970"/>
        </p:xfrm>
        <a:graphic>
          <a:graphicData uri="http://schemas.openxmlformats.org/drawingml/2006/table">
            <a:tbl>
              <a:tblPr firstRow="1" bandRow="1">
                <a:noFill/>
                <a:tableStyleId>{284FDBCD-0139-4E2F-9629-7EB0E4F05A90}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Challenge</a:t>
                      </a: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How to overcome? (Bonus)</a:t>
                      </a:r>
                      <a:endParaRPr lang="en-US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Security and confidentiality management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Working on a private network (VPN environment may be established)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Working with new languages such as JS, LaTeX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Introductory online courses, working with established APIs.</a:t>
                      </a:r>
                      <a:endParaRPr lang="en-IL"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Time management</a:t>
                      </a:r>
                      <a:endParaRPr lang="en-IL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Working with task boards such as Jira/</a:t>
                      </a:r>
                      <a:r>
                        <a:rPr lang="en-US" sz="1800" dirty="0" err="1"/>
                        <a:t>Github</a:t>
                      </a:r>
                      <a:r>
                        <a:rPr lang="en-US" sz="1800" dirty="0"/>
                        <a:t> with weekly meetings. </a:t>
                      </a:r>
                      <a:endParaRPr lang="en-IL"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L"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L"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823</TotalTime>
  <Words>746</Words>
  <Application>Microsoft Office PowerPoint</Application>
  <PresentationFormat>Widescreen</PresentationFormat>
  <Paragraphs>118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canada-type-gibson</vt:lpstr>
      <vt:lpstr>Arial</vt:lpstr>
      <vt:lpstr>Calibri</vt:lpstr>
      <vt:lpstr>Office Theme</vt:lpstr>
      <vt:lpstr>Exam Management System - PROPOSAL  Roi Tiefenbrunn, Ofek Nov, Mor Abu, Idan Aharoni</vt:lpstr>
      <vt:lpstr>Exam Management System</vt:lpstr>
      <vt:lpstr>Customer</vt:lpstr>
      <vt:lpstr>Project’s Motivation and Purpose</vt:lpstr>
      <vt:lpstr>What already exists? </vt:lpstr>
      <vt:lpstr>Customer’s Vision</vt:lpstr>
      <vt:lpstr>Project Description</vt:lpstr>
      <vt:lpstr>User Interface </vt:lpstr>
      <vt:lpstr>Project’s Risk Assessment </vt:lpstr>
      <vt:lpstr>Project’s Environments and Languages  </vt:lpstr>
      <vt:lpstr>Evaluation and Testing Plan  </vt:lpstr>
      <vt:lpstr>Project’s Steps and Timeline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 Management System - PROPOSAL  Roi Tiefenbrunn, Ofek Nov, Mor Abu, Idan Aharoni</dc:title>
  <dc:creator>רוברט מושקוביץ'</dc:creator>
  <cp:lastModifiedBy>Tiefenbrunn, Roi</cp:lastModifiedBy>
  <cp:revision>26</cp:revision>
  <dcterms:created xsi:type="dcterms:W3CDTF">2023-06-18T12:05:44Z</dcterms:created>
  <dcterms:modified xsi:type="dcterms:W3CDTF">2023-09-27T07:26:24Z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ad3be33-4108-4738-9e07-d8656a181486_Enabled">
    <vt:lpwstr>true</vt:lpwstr>
  </property>
  <property fmtid="{D5CDD505-2E9C-101B-9397-08002B2CF9AE}" pid="3" name="MSIP_Label_dad3be33-4108-4738-9e07-d8656a181486_SetDate">
    <vt:lpwstr>2023-09-27T07:12:37Z</vt:lpwstr>
  </property>
  <property fmtid="{D5CDD505-2E9C-101B-9397-08002B2CF9AE}" pid="4" name="MSIP_Label_dad3be33-4108-4738-9e07-d8656a181486_Method">
    <vt:lpwstr>Privileged</vt:lpwstr>
  </property>
  <property fmtid="{D5CDD505-2E9C-101B-9397-08002B2CF9AE}" pid="5" name="MSIP_Label_dad3be33-4108-4738-9e07-d8656a181486_Name">
    <vt:lpwstr>Public No Visual Label</vt:lpwstr>
  </property>
  <property fmtid="{D5CDD505-2E9C-101B-9397-08002B2CF9AE}" pid="6" name="MSIP_Label_dad3be33-4108-4738-9e07-d8656a181486_SiteId">
    <vt:lpwstr>945c199a-83a2-4e80-9f8c-5a91be5752dd</vt:lpwstr>
  </property>
  <property fmtid="{D5CDD505-2E9C-101B-9397-08002B2CF9AE}" pid="7" name="MSIP_Label_dad3be33-4108-4738-9e07-d8656a181486_ActionId">
    <vt:lpwstr>e64f6651-d38f-4b49-b565-44320122e0cc</vt:lpwstr>
  </property>
  <property fmtid="{D5CDD505-2E9C-101B-9397-08002B2CF9AE}" pid="8" name="MSIP_Label_dad3be33-4108-4738-9e07-d8656a181486_ContentBits">
    <vt:lpwstr>0</vt:lpwstr>
  </property>
</Properties>
</file>