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1" r:id="rId3"/>
    <p:sldId id="259" r:id="rId4"/>
    <p:sldId id="266" r:id="rId5"/>
    <p:sldId id="272" r:id="rId6"/>
    <p:sldId id="276" r:id="rId7"/>
    <p:sldId id="274" r:id="rId8"/>
    <p:sldId id="275" r:id="rId9"/>
    <p:sldId id="278" r:id="rId10"/>
    <p:sldId id="260" r:id="rId11"/>
    <p:sldId id="279" r:id="rId12"/>
    <p:sldId id="280" r:id="rId13"/>
    <p:sldId id="281" r:id="rId14"/>
    <p:sldId id="284" r:id="rId15"/>
    <p:sldId id="282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Meta-question management</c:v>
                </c:pt>
                <c:pt idx="1">
                  <c:v>Watch pending tasks</c:v>
                </c:pt>
                <c:pt idx="2">
                  <c:v>Perform specific task</c:v>
                </c:pt>
                <c:pt idx="3">
                  <c:v>Login page</c:v>
                </c:pt>
                <c:pt idx="4">
                  <c:v>Role dependent dashboard + actions</c:v>
                </c:pt>
                <c:pt idx="5">
                  <c:v>Appendices management (appendices + thir meta questions)</c:v>
                </c:pt>
                <c:pt idx="6">
                  <c:v>Question production</c:v>
                </c:pt>
                <c:pt idx="7">
                  <c:v>Selection of meta-questions by keywords/substring</c:v>
                </c:pt>
                <c:pt idx="8">
                  <c:v>Version Control</c:v>
                </c:pt>
              </c:strCache>
            </c:strRef>
          </c:cat>
          <c:val>
            <c:numRef>
              <c:f>Sheet1!$B$2:$B$10</c:f>
              <c:numCache>
                <c:formatCode>m/d;@</c:formatCode>
                <c:ptCount val="9"/>
                <c:pt idx="0">
                  <c:v>45328</c:v>
                </c:pt>
                <c:pt idx="1">
                  <c:v>45338</c:v>
                </c:pt>
                <c:pt idx="2">
                  <c:v>45343</c:v>
                </c:pt>
                <c:pt idx="3">
                  <c:v>45353</c:v>
                </c:pt>
                <c:pt idx="4">
                  <c:v>45367</c:v>
                </c:pt>
                <c:pt idx="5">
                  <c:v>45377</c:v>
                </c:pt>
                <c:pt idx="6">
                  <c:v>45384</c:v>
                </c:pt>
                <c:pt idx="7">
                  <c:v>45391</c:v>
                </c:pt>
                <c:pt idx="8">
                  <c:v>45394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13-4D91-80C0-2A483676EA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Meta-question management</c:v>
                </c:pt>
                <c:pt idx="1">
                  <c:v>Watch pending tasks</c:v>
                </c:pt>
                <c:pt idx="2">
                  <c:v>Perform specific task</c:v>
                </c:pt>
                <c:pt idx="3">
                  <c:v>Login page</c:v>
                </c:pt>
                <c:pt idx="4">
                  <c:v>Role dependent dashboard + actions</c:v>
                </c:pt>
                <c:pt idx="5">
                  <c:v>Appendices management (appendices + thir meta questions)</c:v>
                </c:pt>
                <c:pt idx="6">
                  <c:v>Question production</c:v>
                </c:pt>
                <c:pt idx="7">
                  <c:v>Selection of meta-questions by keywords/substring</c:v>
                </c:pt>
                <c:pt idx="8">
                  <c:v>Version Control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5</c:v>
                </c:pt>
                <c:pt idx="2">
                  <c:v>10</c:v>
                </c:pt>
                <c:pt idx="3">
                  <c:v>14</c:v>
                </c:pt>
                <c:pt idx="4">
                  <c:v>10</c:v>
                </c:pt>
                <c:pt idx="5">
                  <c:v>7</c:v>
                </c:pt>
                <c:pt idx="6">
                  <c:v>7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13-4D91-80C0-2A483676E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9457456"/>
        <c:axId val="7839004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Meta-question management</c:v>
                      </c:pt>
                      <c:pt idx="1">
                        <c:v>Watch pending tasks</c:v>
                      </c:pt>
                      <c:pt idx="2">
                        <c:v>Perform specific task</c:v>
                      </c:pt>
                      <c:pt idx="3">
                        <c:v>Login page</c:v>
                      </c:pt>
                      <c:pt idx="4">
                        <c:v>Role dependent dashboard + actions</c:v>
                      </c:pt>
                      <c:pt idx="5">
                        <c:v>Appendices management (appendices + thir meta questions)</c:v>
                      </c:pt>
                      <c:pt idx="6">
                        <c:v>Question production</c:v>
                      </c:pt>
                      <c:pt idx="7">
                        <c:v>Selection of meta-questions by keywords/substring</c:v>
                      </c:pt>
                      <c:pt idx="8">
                        <c:v>Version Control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</c15:sqref>
                        </c15:formulaRef>
                      </c:ext>
                    </c:extLst>
                    <c:numCache>
                      <c:formatCode>m/d;@</c:formatCode>
                      <c:ptCount val="9"/>
                      <c:pt idx="0">
                        <c:v>45338</c:v>
                      </c:pt>
                      <c:pt idx="1">
                        <c:v>45343</c:v>
                      </c:pt>
                      <c:pt idx="2">
                        <c:v>45353</c:v>
                      </c:pt>
                      <c:pt idx="3">
                        <c:v>45367</c:v>
                      </c:pt>
                      <c:pt idx="4">
                        <c:v>45377</c:v>
                      </c:pt>
                      <c:pt idx="5">
                        <c:v>45384</c:v>
                      </c:pt>
                      <c:pt idx="6">
                        <c:v>45391</c:v>
                      </c:pt>
                      <c:pt idx="7">
                        <c:v>45394</c:v>
                      </c:pt>
                      <c:pt idx="8">
                        <c:v>45399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F13-4D91-80C0-2A483676EA45}"/>
                  </c:ext>
                </c:extLst>
              </c15:ser>
            </c15:filteredBarSeries>
          </c:ext>
        </c:extLst>
      </c:barChart>
      <c:catAx>
        <c:axId val="58945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783900431"/>
        <c:crosses val="autoZero"/>
        <c:auto val="1"/>
        <c:lblAlgn val="ctr"/>
        <c:lblOffset val="100"/>
        <c:noMultiLvlLbl val="0"/>
      </c:catAx>
      <c:valAx>
        <c:axId val="7839004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5894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/>
            <a:t>TA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/>
            <a:t>Goes to the tasks page (which represents all possible tasks which are not assigned)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/>
            <a:t>He chooses a task and assign it to himself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task is moves to the TA backlog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task is removed from the tasks page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/>
            <a:t>The course admin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 dirty="0"/>
            <a:t>He goes to exam page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 dirty="0"/>
            <a:t>He clicks create new exam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exam PDF is downloaded to his computer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new exam is saved to past exams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dirty="0">
            <a:solidFill>
              <a:schemeClr val="bg1"/>
            </a:solidFill>
          </a:endParaRP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053F0C-9913-4470-9696-2E3454DCCC9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dirty="0">
            <a:solidFill>
              <a:schemeClr val="bg1"/>
            </a:solidFill>
          </a:endParaRP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ECEC83-5E90-4128-B2F9-67C05FF6B6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dirty="0">
            <a:solidFill>
              <a:schemeClr val="bg1"/>
            </a:solidFill>
          </a:endParaRP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3A2D9A-77CA-4AB4-AE7B-2987BAAC789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dirty="0">
            <a:solidFill>
              <a:schemeClr val="bg1"/>
            </a:solidFill>
          </a:endParaRPr>
        </a:p>
      </dgm:t>
    </dgm:pt>
    <dgm:pt modelId="{4EF2B87B-B1D6-4983-AB5C-B1EF0874C0BA}" type="par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529AB279-CE9C-4275-83D6-D2D0C789D4D4}" type="sib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6603D936-E009-405B-AB98-6314DDC53B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dirty="0">
            <a:solidFill>
              <a:schemeClr val="bg1"/>
            </a:solidFill>
          </a:endParaRPr>
        </a:p>
      </dgm:t>
    </dgm:pt>
    <dgm:pt modelId="{F4B4EF3A-1970-48DE-A826-56C032F4EF75}" type="par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E78A6B80-06D0-4E73-9FDF-F5EE9506D100}" type="sib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3FCB1387-A6C6-48EB-9647-125C561DE144}" type="pres">
      <dgm:prSet presAssocID="{D94B4BDC-0697-4E2D-9D1C-F178EA6F5A93}" presName="sibTrans" presStyleLbl="sibTrans2D1" presStyleIdx="2" presStyleCnt="4"/>
      <dgm:spPr/>
    </dgm:pt>
    <dgm:pt modelId="{5E3677C1-31B6-49C8-AABE-C51004F90B78}" type="pres">
      <dgm:prSet presAssocID="{D94B4BDC-0697-4E2D-9D1C-F178EA6F5A93}" presName="connectorText" presStyleLbl="sibTrans2D1" presStyleIdx="2" presStyleCnt="4"/>
      <dgm:spPr/>
    </dgm:pt>
    <dgm:pt modelId="{854821E0-92B5-4259-9E72-FB4A576B180E}" type="pres">
      <dgm:prSet presAssocID="{363A2D9A-77CA-4AB4-AE7B-2987BAAC789B}" presName="node" presStyleLbl="node1" presStyleIdx="3" presStyleCnt="5">
        <dgm:presLayoutVars>
          <dgm:bulletEnabled val="1"/>
        </dgm:presLayoutVars>
      </dgm:prSet>
      <dgm:spPr/>
    </dgm:pt>
    <dgm:pt modelId="{1D895ABF-4BB8-4929-9C1D-50664D5010DE}" type="pres">
      <dgm:prSet presAssocID="{529AB279-CE9C-4275-83D6-D2D0C789D4D4}" presName="sibTrans" presStyleLbl="sibTrans2D1" presStyleIdx="3" presStyleCnt="4"/>
      <dgm:spPr/>
    </dgm:pt>
    <dgm:pt modelId="{43F2786B-2E4B-4195-BDE3-12E949FF0619}" type="pres">
      <dgm:prSet presAssocID="{529AB279-CE9C-4275-83D6-D2D0C789D4D4}" presName="connectorText" presStyleLbl="sibTrans2D1" presStyleIdx="3" presStyleCnt="4"/>
      <dgm:spPr/>
    </dgm:pt>
    <dgm:pt modelId="{0C54ECC7-359E-4462-8407-3CD84E725320}" type="pres">
      <dgm:prSet presAssocID="{6603D936-E009-405B-AB98-6314DDC53B02}" presName="node" presStyleLbl="node1" presStyleIdx="4" presStyleCnt="5">
        <dgm:presLayoutVars>
          <dgm:bulletEnabled val="1"/>
        </dgm:presLayoutVars>
      </dgm:prSet>
      <dgm:spPr/>
    </dgm:pt>
  </dgm:ptLst>
  <dgm:cxnLst>
    <dgm:cxn modelId="{C7F3F508-4121-4CFE-88DB-DDB91793561F}" type="presOf" srcId="{363A2D9A-77CA-4AB4-AE7B-2987BAAC789B}" destId="{854821E0-92B5-4259-9E72-FB4A576B180E}" srcOrd="0" destOrd="0" presId="urn:microsoft.com/office/officeart/2005/8/layout/process2"/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0323B018-6D26-4FCD-BB4C-B44B8AAF54DE}" type="presOf" srcId="{D94B4BDC-0697-4E2D-9D1C-F178EA6F5A93}" destId="{3FCB1387-A6C6-48EB-9647-125C561DE144}" srcOrd="0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5004825C-5786-4EEA-B646-BDDFAD2066EC}" type="presOf" srcId="{6603D936-E009-405B-AB98-6314DDC53B02}" destId="{0C54ECC7-359E-4462-8407-3CD84E725320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18D05493-BC69-4043-B1A6-769EFFC34387}" type="presOf" srcId="{529AB279-CE9C-4275-83D6-D2D0C789D4D4}" destId="{43F2786B-2E4B-4195-BDE3-12E949FF0619}" srcOrd="1" destOrd="0" presId="urn:microsoft.com/office/officeart/2005/8/layout/process2"/>
    <dgm:cxn modelId="{6687C9A6-2BF8-418A-8943-8BABECCE6D05}" srcId="{59BCD96B-D9BD-4CAF-84AC-B3056039CFF8}" destId="{6603D936-E009-405B-AB98-6314DDC53B02}" srcOrd="4" destOrd="0" parTransId="{F4B4EF3A-1970-48DE-A826-56C032F4EF75}" sibTransId="{E78A6B80-06D0-4E73-9FDF-F5EE9506D100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14E93BC8-BD4C-40A0-93B2-F17CF363220E}" type="presOf" srcId="{D94B4BDC-0697-4E2D-9D1C-F178EA6F5A93}" destId="{5E3677C1-31B6-49C8-AABE-C51004F90B78}" srcOrd="1" destOrd="0" presId="urn:microsoft.com/office/officeart/2005/8/layout/process2"/>
    <dgm:cxn modelId="{1174BFCA-3C65-4E4E-B085-98B6EAF587D7}" srcId="{59BCD96B-D9BD-4CAF-84AC-B3056039CFF8}" destId="{363A2D9A-77CA-4AB4-AE7B-2987BAAC789B}" srcOrd="3" destOrd="0" parTransId="{4EF2B87B-B1D6-4983-AB5C-B1EF0874C0BA}" sibTransId="{529AB279-CE9C-4275-83D6-D2D0C789D4D4}"/>
    <dgm:cxn modelId="{805EC2D1-A580-438B-84A8-5E84B204CF4D}" type="presOf" srcId="{529AB279-CE9C-4275-83D6-D2D0C789D4D4}" destId="{1D895ABF-4BB8-4929-9C1D-50664D5010DE}" srcOrd="0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648ACC5D-4FA1-4F11-B356-E224860B4EA9}" type="presParOf" srcId="{75ABBA4F-B631-497B-BA40-FA96024AE81C}" destId="{3FCB1387-A6C6-48EB-9647-125C561DE144}" srcOrd="5" destOrd="0" presId="urn:microsoft.com/office/officeart/2005/8/layout/process2"/>
    <dgm:cxn modelId="{C0471B18-0076-4B9A-BA57-33883D099989}" type="presParOf" srcId="{3FCB1387-A6C6-48EB-9647-125C561DE144}" destId="{5E3677C1-31B6-49C8-AABE-C51004F90B78}" srcOrd="0" destOrd="0" presId="urn:microsoft.com/office/officeart/2005/8/layout/process2"/>
    <dgm:cxn modelId="{14B6A3B7-4076-478C-A484-815F37E2826A}" type="presParOf" srcId="{75ABBA4F-B631-497B-BA40-FA96024AE81C}" destId="{854821E0-92B5-4259-9E72-FB4A576B180E}" srcOrd="6" destOrd="0" presId="urn:microsoft.com/office/officeart/2005/8/layout/process2"/>
    <dgm:cxn modelId="{3BD6A25C-1A47-44EA-874C-1653E402A0F6}" type="presParOf" srcId="{75ABBA4F-B631-497B-BA40-FA96024AE81C}" destId="{1D895ABF-4BB8-4929-9C1D-50664D5010DE}" srcOrd="7" destOrd="0" presId="urn:microsoft.com/office/officeart/2005/8/layout/process2"/>
    <dgm:cxn modelId="{CF4DE57C-A455-46AA-BECE-C99CEA58C50B}" type="presParOf" srcId="{1D895ABF-4BB8-4929-9C1D-50664D5010DE}" destId="{43F2786B-2E4B-4195-BDE3-12E949FF0619}" srcOrd="0" destOrd="0" presId="urn:microsoft.com/office/officeart/2005/8/layout/process2"/>
    <dgm:cxn modelId="{5FBFF7AF-864F-4A73-A71F-0592F748DBB4}" type="presParOf" srcId="{75ABBA4F-B631-497B-BA40-FA96024AE81C}" destId="{0C54ECC7-359E-4462-8407-3CD84E72532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431308" y="473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 logs in to the system</a:t>
          </a:r>
        </a:p>
      </dsp:txBody>
      <dsp:txXfrm>
        <a:off x="4447526" y="16691"/>
        <a:ext cx="1611403" cy="521278"/>
      </dsp:txXfrm>
    </dsp:sp>
    <dsp:sp modelId="{753A9284-0A21-4E89-8B2D-913FF9ED6C16}">
      <dsp:nvSpPr>
        <dsp:cNvPr id="0" name=""/>
        <dsp:cNvSpPr/>
      </dsp:nvSpPr>
      <dsp:spPr>
        <a:xfrm rot="5400000">
          <a:off x="5149406" y="568030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588795"/>
        <a:ext cx="149503" cy="145349"/>
      </dsp:txXfrm>
    </dsp:sp>
    <dsp:sp modelId="{290FDC8A-8B67-4BEC-BA2D-2E5F9F76D9FE}">
      <dsp:nvSpPr>
        <dsp:cNvPr id="0" name=""/>
        <dsp:cNvSpPr/>
      </dsp:nvSpPr>
      <dsp:spPr>
        <a:xfrm>
          <a:off x="4431308" y="831045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Goes to the tasks page (which represents all possible tasks which are not assigned)</a:t>
          </a:r>
        </a:p>
      </dsp:txBody>
      <dsp:txXfrm>
        <a:off x="4447526" y="847263"/>
        <a:ext cx="1611403" cy="521278"/>
      </dsp:txXfrm>
    </dsp:sp>
    <dsp:sp modelId="{54FD86D9-BF5A-4756-BC4F-3491DBD68600}">
      <dsp:nvSpPr>
        <dsp:cNvPr id="0" name=""/>
        <dsp:cNvSpPr/>
      </dsp:nvSpPr>
      <dsp:spPr>
        <a:xfrm rot="5400000">
          <a:off x="5149406" y="1398602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1419367"/>
        <a:ext cx="149503" cy="145349"/>
      </dsp:txXfrm>
    </dsp:sp>
    <dsp:sp modelId="{E0431951-9AED-4D58-B720-9559A53EC7E6}">
      <dsp:nvSpPr>
        <dsp:cNvPr id="0" name=""/>
        <dsp:cNvSpPr/>
      </dsp:nvSpPr>
      <dsp:spPr>
        <a:xfrm>
          <a:off x="4431308" y="1661616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 chooses a task and assign it to himself</a:t>
          </a:r>
        </a:p>
      </dsp:txBody>
      <dsp:txXfrm>
        <a:off x="4447526" y="1677834"/>
        <a:ext cx="1611403" cy="521278"/>
      </dsp:txXfrm>
    </dsp:sp>
    <dsp:sp modelId="{BA7B5DCC-DCA4-43AF-B88D-6CDF79747F38}">
      <dsp:nvSpPr>
        <dsp:cNvPr id="0" name=""/>
        <dsp:cNvSpPr/>
      </dsp:nvSpPr>
      <dsp:spPr>
        <a:xfrm rot="8006144">
          <a:off x="4615104" y="2280667"/>
          <a:ext cx="392321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762210" y="2219328"/>
        <a:ext cx="149503" cy="317570"/>
      </dsp:txXfrm>
    </dsp:sp>
    <dsp:sp modelId="{0CA270B1-2560-4349-B483-2B5F1E062929}">
      <dsp:nvSpPr>
        <dsp:cNvPr id="0" name=""/>
        <dsp:cNvSpPr/>
      </dsp:nvSpPr>
      <dsp:spPr>
        <a:xfrm>
          <a:off x="3547382" y="259517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moves to the TA backlog</a:t>
          </a:r>
        </a:p>
      </dsp:txBody>
      <dsp:txXfrm>
        <a:off x="3563600" y="2611392"/>
        <a:ext cx="1611403" cy="521278"/>
      </dsp:txXfrm>
    </dsp:sp>
    <dsp:sp modelId="{3281882C-146C-4F28-A7F6-FAADD89830AB}">
      <dsp:nvSpPr>
        <dsp:cNvPr id="0" name=""/>
        <dsp:cNvSpPr/>
      </dsp:nvSpPr>
      <dsp:spPr>
        <a:xfrm rot="2899272">
          <a:off x="5506504" y="2293351"/>
          <a:ext cx="371935" cy="2792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520538" y="2317915"/>
        <a:ext cx="288163" cy="167543"/>
      </dsp:txXfrm>
    </dsp:sp>
    <dsp:sp modelId="{AD81DBBB-07B2-4773-ACAE-5A478C0D4A93}">
      <dsp:nvSpPr>
        <dsp:cNvPr id="0" name=""/>
        <dsp:cNvSpPr/>
      </dsp:nvSpPr>
      <dsp:spPr>
        <a:xfrm>
          <a:off x="5401239" y="261621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removed from the tasks page</a:t>
          </a:r>
        </a:p>
      </dsp:txBody>
      <dsp:txXfrm>
        <a:off x="5417457" y="2632432"/>
        <a:ext cx="1611403" cy="52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3901582" y="59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course admin logs in to the system</a:t>
          </a:r>
        </a:p>
      </dsp:txBody>
      <dsp:txXfrm>
        <a:off x="3922127" y="21144"/>
        <a:ext cx="2662200" cy="660351"/>
      </dsp:txXfrm>
    </dsp:sp>
    <dsp:sp modelId="{753A9284-0A21-4E89-8B2D-913FF9ED6C16}">
      <dsp:nvSpPr>
        <dsp:cNvPr id="0" name=""/>
        <dsp:cNvSpPr/>
      </dsp:nvSpPr>
      <dsp:spPr>
        <a:xfrm rot="5400000">
          <a:off x="5121707" y="719577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745881"/>
        <a:ext cx="189388" cy="184128"/>
      </dsp:txXfrm>
    </dsp:sp>
    <dsp:sp modelId="{290FDC8A-8B67-4BEC-BA2D-2E5F9F76D9FE}">
      <dsp:nvSpPr>
        <dsp:cNvPr id="0" name=""/>
        <dsp:cNvSpPr/>
      </dsp:nvSpPr>
      <dsp:spPr>
        <a:xfrm>
          <a:off x="3901582" y="1052762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goes to exam page</a:t>
          </a:r>
        </a:p>
      </dsp:txBody>
      <dsp:txXfrm>
        <a:off x="3922127" y="1073307"/>
        <a:ext cx="2662200" cy="660351"/>
      </dsp:txXfrm>
    </dsp:sp>
    <dsp:sp modelId="{54FD86D9-BF5A-4756-BC4F-3491DBD68600}">
      <dsp:nvSpPr>
        <dsp:cNvPr id="0" name=""/>
        <dsp:cNvSpPr/>
      </dsp:nvSpPr>
      <dsp:spPr>
        <a:xfrm rot="5400000">
          <a:off x="5121707" y="1771739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1798043"/>
        <a:ext cx="189388" cy="184128"/>
      </dsp:txXfrm>
    </dsp:sp>
    <dsp:sp modelId="{E0431951-9AED-4D58-B720-9559A53EC7E6}">
      <dsp:nvSpPr>
        <dsp:cNvPr id="0" name=""/>
        <dsp:cNvSpPr/>
      </dsp:nvSpPr>
      <dsp:spPr>
        <a:xfrm>
          <a:off x="3901582" y="2104924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clicks create new exam</a:t>
          </a:r>
        </a:p>
      </dsp:txBody>
      <dsp:txXfrm>
        <a:off x="3922127" y="2125469"/>
        <a:ext cx="2662200" cy="660351"/>
      </dsp:txXfrm>
    </dsp:sp>
    <dsp:sp modelId="{BA7B5DCC-DCA4-43AF-B88D-6CDF79747F38}">
      <dsp:nvSpPr>
        <dsp:cNvPr id="0" name=""/>
        <dsp:cNvSpPr/>
      </dsp:nvSpPr>
      <dsp:spPr>
        <a:xfrm rot="8452142">
          <a:off x="4240499" y="2889133"/>
          <a:ext cx="571842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324573" y="2922383"/>
        <a:ext cx="477148" cy="189388"/>
      </dsp:txXfrm>
    </dsp:sp>
    <dsp:sp modelId="{0CA270B1-2560-4349-B483-2B5F1E062929}">
      <dsp:nvSpPr>
        <dsp:cNvPr id="0" name=""/>
        <dsp:cNvSpPr/>
      </dsp:nvSpPr>
      <dsp:spPr>
        <a:xfrm>
          <a:off x="2447969" y="328754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exam PDF is downloaded to his computer</a:t>
          </a:r>
        </a:p>
      </dsp:txBody>
      <dsp:txXfrm>
        <a:off x="2468514" y="3308094"/>
        <a:ext cx="2662200" cy="660351"/>
      </dsp:txXfrm>
    </dsp:sp>
    <dsp:sp modelId="{3281882C-146C-4F28-A7F6-FAADD89830AB}">
      <dsp:nvSpPr>
        <dsp:cNvPr id="0" name=""/>
        <dsp:cNvSpPr/>
      </dsp:nvSpPr>
      <dsp:spPr>
        <a:xfrm rot="2890312">
          <a:off x="5669731" y="2905202"/>
          <a:ext cx="611630" cy="3537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7406" y="2936412"/>
        <a:ext cx="505509" cy="212242"/>
      </dsp:txXfrm>
    </dsp:sp>
    <dsp:sp modelId="{AD81DBBB-07B2-4773-ACAE-5A478C0D4A93}">
      <dsp:nvSpPr>
        <dsp:cNvPr id="0" name=""/>
        <dsp:cNvSpPr/>
      </dsp:nvSpPr>
      <dsp:spPr>
        <a:xfrm>
          <a:off x="5496632" y="3314201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new exam is saved to past exams</a:t>
          </a:r>
        </a:p>
      </dsp:txBody>
      <dsp:txXfrm>
        <a:off x="5517177" y="3334746"/>
        <a:ext cx="2662200" cy="66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272350" y="519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327"/>
        <a:ext cx="1926138" cy="572385"/>
      </dsp:txXfrm>
    </dsp:sp>
    <dsp:sp modelId="{753A9284-0A21-4E89-8B2D-913FF9ED6C16}">
      <dsp:nvSpPr>
        <dsp:cNvPr id="0" name=""/>
        <dsp:cNvSpPr/>
      </dsp:nvSpPr>
      <dsp:spPr>
        <a:xfrm rot="5400000">
          <a:off x="5139227" y="623721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646521"/>
        <a:ext cx="164160" cy="159600"/>
      </dsp:txXfrm>
    </dsp:sp>
    <dsp:sp modelId="{290FDC8A-8B67-4BEC-BA2D-2E5F9F76D9FE}">
      <dsp:nvSpPr>
        <dsp:cNvPr id="0" name=""/>
        <dsp:cNvSpPr/>
      </dsp:nvSpPr>
      <dsp:spPr>
        <a:xfrm>
          <a:off x="4272350" y="912521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930329"/>
        <a:ext cx="1926138" cy="572385"/>
      </dsp:txXfrm>
    </dsp:sp>
    <dsp:sp modelId="{54FD86D9-BF5A-4756-BC4F-3491DBD68600}">
      <dsp:nvSpPr>
        <dsp:cNvPr id="0" name=""/>
        <dsp:cNvSpPr/>
      </dsp:nvSpPr>
      <dsp:spPr>
        <a:xfrm rot="5400000">
          <a:off x="5139227" y="1535723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1558523"/>
        <a:ext cx="164160" cy="159600"/>
      </dsp:txXfrm>
    </dsp:sp>
    <dsp:sp modelId="{E0431951-9AED-4D58-B720-9559A53EC7E6}">
      <dsp:nvSpPr>
        <dsp:cNvPr id="0" name=""/>
        <dsp:cNvSpPr/>
      </dsp:nvSpPr>
      <dsp:spPr>
        <a:xfrm>
          <a:off x="4272350" y="1824524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42332"/>
        <a:ext cx="1926138" cy="572385"/>
      </dsp:txXfrm>
    </dsp:sp>
    <dsp:sp modelId="{3FCB1387-A6C6-48EB-9647-125C561DE144}">
      <dsp:nvSpPr>
        <dsp:cNvPr id="0" name=""/>
        <dsp:cNvSpPr/>
      </dsp:nvSpPr>
      <dsp:spPr>
        <a:xfrm rot="5400000">
          <a:off x="5139227" y="2447725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2470525"/>
        <a:ext cx="164160" cy="159600"/>
      </dsp:txXfrm>
    </dsp:sp>
    <dsp:sp modelId="{854821E0-92B5-4259-9E72-FB4A576B180E}">
      <dsp:nvSpPr>
        <dsp:cNvPr id="0" name=""/>
        <dsp:cNvSpPr/>
      </dsp:nvSpPr>
      <dsp:spPr>
        <a:xfrm>
          <a:off x="4272350" y="2736526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2754334"/>
        <a:ext cx="1926138" cy="572385"/>
      </dsp:txXfrm>
    </dsp:sp>
    <dsp:sp modelId="{1D895ABF-4BB8-4929-9C1D-50664D5010DE}">
      <dsp:nvSpPr>
        <dsp:cNvPr id="0" name=""/>
        <dsp:cNvSpPr/>
      </dsp:nvSpPr>
      <dsp:spPr>
        <a:xfrm rot="5400000">
          <a:off x="5139227" y="3359728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900" kern="1200">
            <a:solidFill>
              <a:schemeClr val="bg1"/>
            </a:solidFill>
          </a:endParaRPr>
        </a:p>
      </dsp:txBody>
      <dsp:txXfrm rot="-5400000">
        <a:off x="5171147" y="3382528"/>
        <a:ext cx="164160" cy="159600"/>
      </dsp:txXfrm>
    </dsp:sp>
    <dsp:sp modelId="{0C54ECC7-359E-4462-8407-3CD84E725320}">
      <dsp:nvSpPr>
        <dsp:cNvPr id="0" name=""/>
        <dsp:cNvSpPr/>
      </dsp:nvSpPr>
      <dsp:spPr>
        <a:xfrm>
          <a:off x="4272350" y="3648528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3666336"/>
        <a:ext cx="1926138" cy="57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04/02/2024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FA0F-51C7-F5EE-6587-ED5C4BA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I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F701-431B-550C-E337-19CABFA7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Examination of Web-Based Workflow Tools: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popular web-based workflow management tools.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their capabilities for role-based dashboards and task distribution.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Algorithmic Task Distribution: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develop a preliminary algorithm for task distribution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11277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C277-B531-88CD-2013-AA429521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2156C-1D56-83B8-CF8D-CE9A8E3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4B4-060C-06A6-023F-2E7A317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of Web-Based Framework: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research, choose a web-based framework suitable for developing the workflow management system.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UI Development: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basic UI features, such as role-based dashboards and content organization.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a simple manual task assignment mechanism.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B902D-ABDB-E62C-BC0A-5BBDD39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E338-A292-1B0C-BE64-D506347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701629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Implementation: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327-329B-9FDA-E4F9-D6F00D1A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management</a:t>
            </a: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simplified version of the workf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management system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LaTeX-Based Exam Creation and analysis 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module for flexible LaTeX-based exam, key, and solution creation.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Integration: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basic database integration for handling workflow and content data.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6ADA-B040-27ED-4EBB-35743763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83E112F-56CF-67E4-0914-ED2E83FD6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823437"/>
              </p:ext>
            </p:extLst>
          </p:nvPr>
        </p:nvGraphicFramePr>
        <p:xfrm>
          <a:off x="68827" y="719666"/>
          <a:ext cx="113169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513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9B7A6-DC24-81B9-BB79-A1C58BD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191E-41DF-D47D-6773-49AB9855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we now?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35A8A-2C91-A463-1DF3-A8D6AE325094}"/>
              </a:ext>
            </a:extLst>
          </p:cNvPr>
          <p:cNvSpPr txBox="1"/>
          <p:nvPr/>
        </p:nvSpPr>
        <p:spPr>
          <a:xfrm>
            <a:off x="4527804" y="2456064"/>
            <a:ext cx="6562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Started learning JS and react</a:t>
            </a:r>
          </a:p>
          <a:p>
            <a:pPr marL="342900" indent="-342900">
              <a:buAutoNum type="arabicPeriod"/>
            </a:pPr>
            <a:r>
              <a:rPr lang="en-US" sz="2400" dirty="0"/>
              <a:t>We have agreed on the design of the backend</a:t>
            </a:r>
          </a:p>
          <a:p>
            <a:pPr marL="342900" indent="-342900">
              <a:buAutoNum type="arabicPeriod"/>
            </a:pPr>
            <a:r>
              <a:rPr lang="en-US" sz="2400" dirty="0"/>
              <a:t>We created a preliminary server with just a login option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469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FA77C7-008C-0D3A-C3F4-EB35E35E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2583997"/>
            <a:ext cx="7025753" cy="223878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​Our system manage work inside of an academic course between the lecturer(s) and the </a:t>
            </a:r>
            <a:r>
              <a:rPr lang="en-US" dirty="0" err="1">
                <a:solidFill>
                  <a:schemeClr val="bg1"/>
                </a:solidFill>
              </a:rPr>
              <a:t>TAs.</a:t>
            </a:r>
            <a:r>
              <a:rPr lang="en-US" dirty="0">
                <a:solidFill>
                  <a:schemeClr val="bg1"/>
                </a:solidFill>
              </a:rPr>
              <a:t> Through the system you will develop, test and create multiple-choice questions, generate exams and analyze them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Motivation and Purpose</a:t>
            </a:r>
            <a:endParaRPr dirty="0"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 Problem: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  <a:r>
              <a:rPr lang="he-IL" dirty="0"/>
              <a:t>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one-time-use questions is costly and unsustainable. </a:t>
            </a:r>
          </a:p>
          <a:p>
            <a:pPr marL="228600" indent="-228600">
              <a:buSzPts val="2800"/>
            </a:pPr>
            <a:r>
              <a:rPr lang="en-US" dirty="0"/>
              <a:t>Specific Problem:</a:t>
            </a:r>
          </a:p>
          <a:p>
            <a:pPr marL="685800" lvl="1" indent="-228600">
              <a:buSzPts val="2800"/>
            </a:pPr>
            <a:r>
              <a:rPr lang="en-US" dirty="0"/>
              <a:t>Maintenance of a large and growing pool of questions is proving to be difficult.</a:t>
            </a:r>
          </a:p>
          <a:p>
            <a:pPr marL="685800" lvl="1" indent="-228600">
              <a:buSzPts val="2800"/>
            </a:pPr>
            <a:r>
              <a:rPr lang="en-US" dirty="0"/>
              <a:t>Current implemented system is local, inaccessible and hard to learn. </a:t>
            </a:r>
          </a:p>
          <a:p>
            <a:pPr marL="685800" lvl="1" indent="-228600">
              <a:buSzPts val="2800"/>
            </a:pPr>
            <a:r>
              <a:rPr lang="en-US" dirty="0"/>
              <a:t>Division of labor between TAs and test examiners is done by hand and is hard to track.</a:t>
            </a:r>
          </a:p>
          <a:p>
            <a:pPr marL="685800" lvl="1" indent="-228600">
              <a:buSzPts val="2800"/>
            </a:pPr>
            <a:r>
              <a:rPr lang="en-US" dirty="0"/>
              <a:t>The possibility of tracking quality of questions &amp; answers is crucially needed.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work, subjects, questions.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16840" y="-131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Steps and Timeline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A195-F4CA-A320-82C5-F5A99ACB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1" y="860175"/>
            <a:ext cx="5497760" cy="55849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F83BA-BE43-FF9C-05A3-AF19FDF8C816}"/>
              </a:ext>
            </a:extLst>
          </p:cNvPr>
          <p:cNvCxnSpPr/>
          <p:nvPr/>
        </p:nvCxnSpPr>
        <p:spPr>
          <a:xfrm>
            <a:off x="8692341" y="379612"/>
            <a:ext cx="0" cy="623824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C5233A-A71F-AFE0-5C1A-836D812A21D5}"/>
              </a:ext>
            </a:extLst>
          </p:cNvPr>
          <p:cNvSpPr/>
          <p:nvPr/>
        </p:nvSpPr>
        <p:spPr>
          <a:xfrm flipV="1">
            <a:off x="8626949" y="871664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E0B5-18D3-8B27-E67B-5115D6CFD9BC}"/>
              </a:ext>
            </a:extLst>
          </p:cNvPr>
          <p:cNvSpPr txBox="1"/>
          <p:nvPr/>
        </p:nvSpPr>
        <p:spPr>
          <a:xfrm>
            <a:off x="8713237" y="756937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(shell)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B32582-B2AF-8EE3-249C-2DC3DC6927E1}"/>
              </a:ext>
            </a:extLst>
          </p:cNvPr>
          <p:cNvSpPr/>
          <p:nvPr/>
        </p:nvSpPr>
        <p:spPr>
          <a:xfrm flipV="1">
            <a:off x="8622331" y="18738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C30A1-809F-D55C-B451-6E1AB58E06B0}"/>
              </a:ext>
            </a:extLst>
          </p:cNvPr>
          <p:cNvSpPr/>
          <p:nvPr/>
        </p:nvSpPr>
        <p:spPr>
          <a:xfrm flipV="1">
            <a:off x="8626952" y="3060678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6790C-3DD5-B0F5-B244-B9E4B6C90E18}"/>
              </a:ext>
            </a:extLst>
          </p:cNvPr>
          <p:cNvSpPr txBox="1"/>
          <p:nvPr/>
        </p:nvSpPr>
        <p:spPr>
          <a:xfrm>
            <a:off x="8761612" y="2971840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3F7C7-55EF-3347-998C-AA4BB99B1C72}"/>
              </a:ext>
            </a:extLst>
          </p:cNvPr>
          <p:cNvSpPr txBox="1"/>
          <p:nvPr/>
        </p:nvSpPr>
        <p:spPr>
          <a:xfrm>
            <a:off x="8713237" y="1800612"/>
            <a:ext cx="241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he-IL" dirty="0"/>
              <a:t>	</a:t>
            </a:r>
            <a:r>
              <a:rPr lang="en-US" dirty="0" err="1"/>
              <a:t>orkflow</a:t>
            </a:r>
            <a:r>
              <a:rPr lang="en-US" dirty="0"/>
              <a:t> management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C5EA0C-3B39-B6D0-821D-346C125DF57F}"/>
              </a:ext>
            </a:extLst>
          </p:cNvPr>
          <p:cNvCxnSpPr/>
          <p:nvPr/>
        </p:nvCxnSpPr>
        <p:spPr>
          <a:xfrm>
            <a:off x="8561163" y="379612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C38AC-A517-4759-AAA0-1342D74F0C47}"/>
              </a:ext>
            </a:extLst>
          </p:cNvPr>
          <p:cNvSpPr txBox="1"/>
          <p:nvPr/>
        </p:nvSpPr>
        <p:spPr>
          <a:xfrm>
            <a:off x="7855642" y="255385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A</a:t>
            </a:r>
            <a:endParaRPr lang="en-IL" sz="900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8BA9D-D48E-6DA1-91D6-BC19B6530595}"/>
              </a:ext>
            </a:extLst>
          </p:cNvPr>
          <p:cNvCxnSpPr/>
          <p:nvPr/>
        </p:nvCxnSpPr>
        <p:spPr>
          <a:xfrm>
            <a:off x="8569629" y="3142058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63944-8913-8782-60F8-A12788D21B5C}"/>
              </a:ext>
            </a:extLst>
          </p:cNvPr>
          <p:cNvSpPr txBox="1"/>
          <p:nvPr/>
        </p:nvSpPr>
        <p:spPr>
          <a:xfrm>
            <a:off x="7855642" y="3026642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B</a:t>
            </a:r>
            <a:endParaRPr lang="en-IL" sz="900" dirty="0">
              <a:solidFill>
                <a:schemeClr val="accent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B675EC-AE92-6911-F509-C649DFBC26AB}"/>
              </a:ext>
            </a:extLst>
          </p:cNvPr>
          <p:cNvSpPr/>
          <p:nvPr/>
        </p:nvSpPr>
        <p:spPr>
          <a:xfrm flipV="1">
            <a:off x="8630795" y="463395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01969-7B47-E0E4-8771-ABD9EFFF09F6}"/>
              </a:ext>
            </a:extLst>
          </p:cNvPr>
          <p:cNvSpPr txBox="1"/>
          <p:nvPr/>
        </p:nvSpPr>
        <p:spPr>
          <a:xfrm>
            <a:off x="8721701" y="456075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E3FE1-92A1-DBA8-1385-83CF464DD3A8}"/>
              </a:ext>
            </a:extLst>
          </p:cNvPr>
          <p:cNvSpPr/>
          <p:nvPr/>
        </p:nvSpPr>
        <p:spPr>
          <a:xfrm flipV="1">
            <a:off x="8626179" y="58947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FF6D-5FDA-9736-DBA0-5701D7732A85}"/>
              </a:ext>
            </a:extLst>
          </p:cNvPr>
          <p:cNvSpPr txBox="1"/>
          <p:nvPr/>
        </p:nvSpPr>
        <p:spPr>
          <a:xfrm>
            <a:off x="8717085" y="58215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 Testing</a:t>
            </a:r>
            <a:endParaRPr lang="en-IL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2F1C839-4B20-6409-C978-37FF61DFDD54}"/>
              </a:ext>
            </a:extLst>
          </p:cNvPr>
          <p:cNvSpPr/>
          <p:nvPr/>
        </p:nvSpPr>
        <p:spPr>
          <a:xfrm>
            <a:off x="8500012" y="379612"/>
            <a:ext cx="130783" cy="526274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CF0844-15EC-0550-6F2B-0C845F2F3A07}"/>
              </a:ext>
            </a:extLst>
          </p:cNvPr>
          <p:cNvSpPr/>
          <p:nvPr/>
        </p:nvSpPr>
        <p:spPr>
          <a:xfrm>
            <a:off x="8504425" y="938297"/>
            <a:ext cx="140978" cy="99243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08E3124-FE24-EBFF-23FA-8F3F3B747063}"/>
              </a:ext>
            </a:extLst>
          </p:cNvPr>
          <p:cNvSpPr/>
          <p:nvPr/>
        </p:nvSpPr>
        <p:spPr>
          <a:xfrm>
            <a:off x="8527720" y="1971422"/>
            <a:ext cx="101415" cy="1120298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68C36B1-5DAB-70B4-042C-9F5538EE0290}"/>
              </a:ext>
            </a:extLst>
          </p:cNvPr>
          <p:cNvSpPr/>
          <p:nvPr/>
        </p:nvSpPr>
        <p:spPr>
          <a:xfrm>
            <a:off x="8514234" y="3173099"/>
            <a:ext cx="164252" cy="1460837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A3DB31B-0D8A-3CF8-D69F-F39CF287469E}"/>
              </a:ext>
            </a:extLst>
          </p:cNvPr>
          <p:cNvSpPr/>
          <p:nvPr/>
        </p:nvSpPr>
        <p:spPr>
          <a:xfrm>
            <a:off x="8500012" y="4714640"/>
            <a:ext cx="162969" cy="12736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A7171B-981F-5134-C7D6-B0688F50958C}"/>
              </a:ext>
            </a:extLst>
          </p:cNvPr>
          <p:cNvSpPr txBox="1"/>
          <p:nvPr/>
        </p:nvSpPr>
        <p:spPr>
          <a:xfrm rot="5400000">
            <a:off x="7941177" y="688732"/>
            <a:ext cx="965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month</a:t>
            </a:r>
            <a:endParaRPr lang="en-I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B57B8-6499-1BCB-6906-5DBD91801EBE}"/>
              </a:ext>
            </a:extLst>
          </p:cNvPr>
          <p:cNvSpPr txBox="1"/>
          <p:nvPr/>
        </p:nvSpPr>
        <p:spPr>
          <a:xfrm rot="5400000">
            <a:off x="7936521" y="1452123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62BF1-6E2F-1650-D702-8D9C4A6918B7}"/>
              </a:ext>
            </a:extLst>
          </p:cNvPr>
          <p:cNvSpPr txBox="1"/>
          <p:nvPr/>
        </p:nvSpPr>
        <p:spPr>
          <a:xfrm rot="5400000">
            <a:off x="7931902" y="2509681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89AC-8086-CAF5-7DF1-943104EA5B43}"/>
              </a:ext>
            </a:extLst>
          </p:cNvPr>
          <p:cNvSpPr txBox="1"/>
          <p:nvPr/>
        </p:nvSpPr>
        <p:spPr>
          <a:xfrm rot="5400000">
            <a:off x="7968853" y="390437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month</a:t>
            </a:r>
            <a:endParaRPr lang="en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304B9-464D-C2C4-74FC-9857625A2864}"/>
              </a:ext>
            </a:extLst>
          </p:cNvPr>
          <p:cNvSpPr txBox="1"/>
          <p:nvPr/>
        </p:nvSpPr>
        <p:spPr>
          <a:xfrm rot="5400000">
            <a:off x="7945758" y="531292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1F5C0-15CD-8584-B8AB-33AD171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Work management flow : </a:t>
            </a:r>
            <a:br>
              <a:rPr lang="en-US" sz="3700" dirty="0"/>
            </a:br>
            <a:r>
              <a:rPr lang="en-US" sz="3700" dirty="0"/>
              <a:t>TA takes a task from the task pool</a:t>
            </a:r>
            <a:endParaRPr lang="en-IL" sz="3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FAD5C-3658-2F5B-9D5D-B6C9AAEF2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9216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186-FF4B-C248-7CA3-C930A5BA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FAEB-532E-FFC2-5036-9B811C31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7" y="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Create exam</a:t>
            </a:r>
            <a:endParaRPr lang="en-IL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C5BB-A9EB-B0B5-F4F9-E81F8183F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4186"/>
              </p:ext>
            </p:extLst>
          </p:nvPr>
        </p:nvGraphicFramePr>
        <p:xfrm>
          <a:off x="838200" y="1260909"/>
          <a:ext cx="10506456" cy="491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2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70D5-0710-DAA2-92BE-BC01323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Add exam answers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D06E-6E30-AFBF-8511-64DC80CD62EB}"/>
              </a:ext>
            </a:extLst>
          </p:cNvPr>
          <p:cNvSpPr txBox="1"/>
          <p:nvPr/>
        </p:nvSpPr>
        <p:spPr>
          <a:xfrm>
            <a:off x="6275933" y="6528218"/>
            <a:ext cx="5486455" cy="32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In the future we might want to change It into scanned answers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E175A-C3AA-2351-9075-F1BA1927E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15630"/>
              </p:ext>
            </p:extLst>
          </p:nvPr>
        </p:nvGraphicFramePr>
        <p:xfrm>
          <a:off x="838200" y="1915150"/>
          <a:ext cx="10506456" cy="425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4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B79E7-A5F3-6636-7684-B52502A4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Technological choices</a:t>
            </a:r>
            <a:endParaRPr lang="en-IL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D0C49-65B9-89D8-BE6F-6BBB45F9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36859"/>
              </p:ext>
            </p:extLst>
          </p:nvPr>
        </p:nvGraphicFramePr>
        <p:xfrm>
          <a:off x="5036899" y="1191304"/>
          <a:ext cx="686600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003">
                  <a:extLst>
                    <a:ext uri="{9D8B030D-6E8A-4147-A177-3AD203B41FA5}">
                      <a16:colId xmlns:a16="http://schemas.microsoft.com/office/drawing/2014/main" val="1040788800"/>
                    </a:ext>
                  </a:extLst>
                </a:gridCol>
                <a:gridCol w="3433003">
                  <a:extLst>
                    <a:ext uri="{9D8B030D-6E8A-4147-A177-3AD203B41FA5}">
                      <a16:colId xmlns:a16="http://schemas.microsoft.com/office/drawing/2014/main" val="12205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Backend: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92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Frontend: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Database: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err="1">
                          <a:solidFill>
                            <a:schemeClr val="tx1"/>
                          </a:solidFill>
                        </a:rPr>
                        <a:t>Postgress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3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8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B1CC-8F5D-B065-ACEC-01194AD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Risks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054FD-2513-5751-8ACE-7B94A032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17" y="539100"/>
            <a:ext cx="8001000" cy="577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1" dirty="0"/>
              <a:t>User Adoption Challenges:</a:t>
            </a:r>
          </a:p>
          <a:p>
            <a:pPr marL="0" indent="0">
              <a:buNone/>
            </a:pPr>
            <a:r>
              <a:rPr lang="en-GB" sz="28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2800" dirty="0"/>
              <a:t>Mitigation: Provide user documentation, and gather feedback early in the development process.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Data Security:</a:t>
            </a:r>
          </a:p>
          <a:p>
            <a:pPr marL="0" indent="0">
              <a:buNone/>
            </a:pPr>
            <a:r>
              <a:rPr lang="en-GB" sz="2800" dirty="0"/>
              <a:t>Example: Vulnerability to unauthorized access and leaking of sensitive information.</a:t>
            </a:r>
          </a:p>
          <a:p>
            <a:pPr marL="0" indent="0">
              <a:buNone/>
            </a:pPr>
            <a:r>
              <a:rPr lang="en-GB" sz="2800" dirty="0"/>
              <a:t>Mitigation: Use user authentication mechanisms to safeguard sensitive data, access will be allowed only from the university network, or by using </a:t>
            </a:r>
            <a:r>
              <a:rPr lang="en-GB" sz="2800" dirty="0" err="1"/>
              <a:t>vpn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Web Interface:</a:t>
            </a:r>
          </a:p>
          <a:p>
            <a:pPr marL="0" indent="0">
              <a:buNone/>
            </a:pPr>
            <a:r>
              <a:rPr lang="en-GB" sz="2800" dirty="0"/>
              <a:t>None of the members had work as a web </a:t>
            </a:r>
            <a:r>
              <a:rPr lang="en-GB" sz="2800" dirty="0" err="1"/>
              <a:t>developmet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Mitigation: All members will read and study about prepared libraries (specifically risk) that will allow easy web interface development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674</Words>
  <Application>Microsoft Office PowerPoint</Application>
  <PresentationFormat>Widescreen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Symbol</vt:lpstr>
      <vt:lpstr>Office Theme</vt:lpstr>
      <vt:lpstr>Exam Management System</vt:lpstr>
      <vt:lpstr>PowerPoint Presentation</vt:lpstr>
      <vt:lpstr>Project’s Motivation and Purpose</vt:lpstr>
      <vt:lpstr>Project’s Steps and Timeline</vt:lpstr>
      <vt:lpstr>Work management flow :  TA takes a task from the task pool</vt:lpstr>
      <vt:lpstr>Create exam</vt:lpstr>
      <vt:lpstr>Add exam answers</vt:lpstr>
      <vt:lpstr>Technological choices</vt:lpstr>
      <vt:lpstr>Risks</vt:lpstr>
      <vt:lpstr>Proof Of Concept</vt:lpstr>
      <vt:lpstr>Research:</vt:lpstr>
      <vt:lpstr>Preliminary:</vt:lpstr>
      <vt:lpstr>System Implementation:</vt:lpstr>
      <vt:lpstr>PowerPoint Presentation</vt:lpstr>
      <vt:lpstr>Where are we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Ofek Nov</cp:lastModifiedBy>
  <cp:revision>7</cp:revision>
  <dcterms:created xsi:type="dcterms:W3CDTF">2024-01-28T10:19:17Z</dcterms:created>
  <dcterms:modified xsi:type="dcterms:W3CDTF">2024-02-04T20:27:52Z</dcterms:modified>
</cp:coreProperties>
</file>