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2" r:id="rId4"/>
    <p:sldId id="276" r:id="rId5"/>
    <p:sldId id="274" r:id="rId6"/>
    <p:sldId id="275" r:id="rId7"/>
    <p:sldId id="278" r:id="rId8"/>
    <p:sldId id="260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/>
            <a:t>TA logs in to the system</a:t>
          </a: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/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/>
        </a:p>
      </dgm:t>
    </dgm:pt>
    <dgm:pt modelId="{39053F0C-9913-4470-9696-2E3454DCCC9D}">
      <dgm:prSet/>
      <dgm:spPr/>
      <dgm:t>
        <a:bodyPr/>
        <a:lstStyle/>
        <a:p>
          <a:r>
            <a:rPr lang="en-US"/>
            <a:t>Goes to the tasks page (which represents all possible tasks which are not assigned)</a:t>
          </a: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/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/>
        </a:p>
      </dgm:t>
    </dgm:pt>
    <dgm:pt modelId="{D3ECEC83-5E90-4128-B2F9-67C05FF6B6F3}">
      <dgm:prSet/>
      <dgm:spPr/>
      <dgm:t>
        <a:bodyPr/>
        <a:lstStyle/>
        <a:p>
          <a:r>
            <a:rPr lang="en-US"/>
            <a:t>He chooses a task and assign it to himself</a:t>
          </a: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/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/>
        </a:p>
      </dgm:t>
    </dgm:pt>
    <dgm:pt modelId="{B858E330-9D81-4324-8EF6-7AB7E5414D01}">
      <dgm:prSet/>
      <dgm:spPr/>
      <dgm:t>
        <a:bodyPr/>
        <a:lstStyle/>
        <a:p>
          <a:r>
            <a:rPr lang="en-US" dirty="0"/>
            <a:t>The task is moved to the TA backlog</a:t>
          </a:r>
        </a:p>
      </dgm:t>
    </dgm:pt>
    <dgm:pt modelId="{DE7DD058-344F-4C9C-BD68-66D64FC39D00}" type="parTrans" cxnId="{B5F57920-6AD1-4A36-93FC-30819788D33D}">
      <dgm:prSet/>
      <dgm:spPr/>
      <dgm:t>
        <a:bodyPr/>
        <a:lstStyle/>
        <a:p>
          <a:endParaRPr lang="en-US"/>
        </a:p>
      </dgm:t>
    </dgm:pt>
    <dgm:pt modelId="{2D6D035E-1FDB-40A2-B2B2-F0AB65103E68}" type="sibTrans" cxnId="{B5F57920-6AD1-4A36-93FC-30819788D33D}">
      <dgm:prSet/>
      <dgm:spPr/>
      <dgm:t>
        <a:bodyPr/>
        <a:lstStyle/>
        <a:p>
          <a:endParaRPr lang="en-US"/>
        </a:p>
      </dgm:t>
    </dgm:pt>
    <dgm:pt modelId="{EB9285DF-22F4-459D-B766-A380C30CCA0B}">
      <dgm:prSet/>
      <dgm:spPr/>
      <dgm:t>
        <a:bodyPr/>
        <a:lstStyle/>
        <a:p>
          <a:r>
            <a:rPr lang="en-US" dirty="0"/>
            <a:t>The task is removed from the tasks page</a:t>
          </a:r>
        </a:p>
      </dgm:t>
    </dgm:pt>
    <dgm:pt modelId="{97CF6FB4-D7E9-47B7-8F8B-0ED9F03149C7}" type="parTrans" cxnId="{DA822DAB-32F4-453D-B6B6-F43195A0B560}">
      <dgm:prSet/>
      <dgm:spPr/>
      <dgm:t>
        <a:bodyPr/>
        <a:lstStyle/>
        <a:p>
          <a:endParaRPr lang="en-US"/>
        </a:p>
      </dgm:t>
    </dgm:pt>
    <dgm:pt modelId="{809981B0-E791-4322-A3E4-0938E0A4CA8C}" type="sibTrans" cxnId="{DA822DAB-32F4-453D-B6B6-F43195A0B560}">
      <dgm:prSet/>
      <dgm:spPr/>
      <dgm:t>
        <a:bodyPr/>
        <a:lstStyle/>
        <a:p>
          <a:endParaRPr lang="en-US"/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BA7B5DCC-DCA4-43AF-B88D-6CDF79747F38}" type="pres">
      <dgm:prSet presAssocID="{D94B4BDC-0697-4E2D-9D1C-F178EA6F5A93}" presName="sibTrans" presStyleLbl="sibTrans2D1" presStyleIdx="2" presStyleCnt="4"/>
      <dgm:spPr/>
    </dgm:pt>
    <dgm:pt modelId="{2F87BACE-C711-42A3-8FDB-DF30882F7C5B}" type="pres">
      <dgm:prSet presAssocID="{D94B4BDC-0697-4E2D-9D1C-F178EA6F5A93}" presName="connectorText" presStyleLbl="sibTrans2D1" presStyleIdx="2" presStyleCnt="4"/>
      <dgm:spPr/>
    </dgm:pt>
    <dgm:pt modelId="{0CA270B1-2560-4349-B483-2B5F1E062929}" type="pres">
      <dgm:prSet presAssocID="{B858E330-9D81-4324-8EF6-7AB7E5414D01}" presName="node" presStyleLbl="node1" presStyleIdx="3" presStyleCnt="5" custLinFactNeighborX="-53772" custLinFactNeighborY="41687">
        <dgm:presLayoutVars>
          <dgm:bulletEnabled val="1"/>
        </dgm:presLayoutVars>
      </dgm:prSet>
      <dgm:spPr/>
    </dgm:pt>
    <dgm:pt modelId="{3281882C-146C-4F28-A7F6-FAADD89830AB}" type="pres">
      <dgm:prSet presAssocID="{2D6D035E-1FDB-40A2-B2B2-F0AB65103E68}" presName="sibTrans" presStyleLbl="sibTrans2D1" presStyleIdx="3" presStyleCnt="4" custAng="2860259" custScaleX="236115" custScaleY="112067" custLinFactX="100000" custLinFactY="-80430" custLinFactNeighborX="151545" custLinFactNeighborY="-100000"/>
      <dgm:spPr/>
    </dgm:pt>
    <dgm:pt modelId="{214D2DDB-E7DA-48DB-AFD2-0923EF4C9002}" type="pres">
      <dgm:prSet presAssocID="{2D6D035E-1FDB-40A2-B2B2-F0AB65103E68}" presName="connectorText" presStyleLbl="sibTrans2D1" presStyleIdx="3" presStyleCnt="4"/>
      <dgm:spPr/>
    </dgm:pt>
    <dgm:pt modelId="{AD81DBBB-07B2-4773-ACAE-5A478C0D4A93}" type="pres">
      <dgm:prSet presAssocID="{EB9285DF-22F4-459D-B766-A380C30CCA0B}" presName="node" presStyleLbl="node1" presStyleIdx="4" presStyleCnt="5" custLinFactY="-82985" custLinFactNeighborX="59004" custLinFactNeighborY="-100000">
        <dgm:presLayoutVars>
          <dgm:bulletEnabled val="1"/>
        </dgm:presLayoutVars>
      </dgm:prSet>
      <dgm:spPr/>
    </dgm:pt>
  </dgm:ptLst>
  <dgm:cxnLst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AF3D920C-E275-4CB8-BCC5-7A225A5B8363}" type="presOf" srcId="{2D6D035E-1FDB-40A2-B2B2-F0AB65103E68}" destId="{214D2DDB-E7DA-48DB-AFD2-0923EF4C9002}" srcOrd="1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B5F57920-6AD1-4A36-93FC-30819788D33D}" srcId="{59BCD96B-D9BD-4CAF-84AC-B3056039CFF8}" destId="{B858E330-9D81-4324-8EF6-7AB7E5414D01}" srcOrd="3" destOrd="0" parTransId="{DE7DD058-344F-4C9C-BD68-66D64FC39D00}" sibTransId="{2D6D035E-1FDB-40A2-B2B2-F0AB65103E68}"/>
    <dgm:cxn modelId="{1DABC627-3B41-4F0A-844F-4FEE195F4B5B}" type="presOf" srcId="{EB9285DF-22F4-459D-B766-A380C30CCA0B}" destId="{AD81DBBB-07B2-4773-ACAE-5A478C0D4A93}" srcOrd="0" destOrd="0" presId="urn:microsoft.com/office/officeart/2005/8/layout/process2"/>
    <dgm:cxn modelId="{169D8D37-B05B-4054-ADBE-FD48A73376E4}" type="presOf" srcId="{2D6D035E-1FDB-40A2-B2B2-F0AB65103E68}" destId="{3281882C-146C-4F28-A7F6-FAADD89830AB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CF948D77-AA49-45AA-8E07-CA1C0357DE14}" type="presOf" srcId="{D94B4BDC-0697-4E2D-9D1C-F178EA6F5A93}" destId="{BA7B5DCC-DCA4-43AF-B88D-6CDF79747F38}" srcOrd="0" destOrd="0" presId="urn:microsoft.com/office/officeart/2005/8/layout/process2"/>
    <dgm:cxn modelId="{28A44478-A418-4074-8659-B78378ACA601}" type="presOf" srcId="{B858E330-9D81-4324-8EF6-7AB7E5414D01}" destId="{0CA270B1-2560-4349-B483-2B5F1E062929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DA822DAB-32F4-453D-B6B6-F43195A0B560}" srcId="{59BCD96B-D9BD-4CAF-84AC-B3056039CFF8}" destId="{EB9285DF-22F4-459D-B766-A380C30CCA0B}" srcOrd="4" destOrd="0" parTransId="{97CF6FB4-D7E9-47B7-8F8B-0ED9F03149C7}" sibTransId="{809981B0-E791-4322-A3E4-0938E0A4CA8C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6BB7ADEF-1A9B-43CA-8B0B-4E867E5335C3}" type="presOf" srcId="{D94B4BDC-0697-4E2D-9D1C-F178EA6F5A93}" destId="{2F87BACE-C711-42A3-8FDB-DF30882F7C5B}" srcOrd="1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8FD3E4B6-43A9-4BCD-9BC0-6D39207012D9}" type="presParOf" srcId="{75ABBA4F-B631-497B-BA40-FA96024AE81C}" destId="{BA7B5DCC-DCA4-43AF-B88D-6CDF79747F38}" srcOrd="5" destOrd="0" presId="urn:microsoft.com/office/officeart/2005/8/layout/process2"/>
    <dgm:cxn modelId="{2F5CBB22-94BF-45F9-B7A6-18FADE9AD632}" type="presParOf" srcId="{BA7B5DCC-DCA4-43AF-B88D-6CDF79747F38}" destId="{2F87BACE-C711-42A3-8FDB-DF30882F7C5B}" srcOrd="0" destOrd="0" presId="urn:microsoft.com/office/officeart/2005/8/layout/process2"/>
    <dgm:cxn modelId="{D988832F-22C3-40DF-A1A1-18367C5A7037}" type="presParOf" srcId="{75ABBA4F-B631-497B-BA40-FA96024AE81C}" destId="{0CA270B1-2560-4349-B483-2B5F1E062929}" srcOrd="6" destOrd="0" presId="urn:microsoft.com/office/officeart/2005/8/layout/process2"/>
    <dgm:cxn modelId="{EA8871B2-C8D4-4D7C-9345-A947C7D8F404}" type="presParOf" srcId="{75ABBA4F-B631-497B-BA40-FA96024AE81C}" destId="{3281882C-146C-4F28-A7F6-FAADD89830AB}" srcOrd="7" destOrd="0" presId="urn:microsoft.com/office/officeart/2005/8/layout/process2"/>
    <dgm:cxn modelId="{6BF60E49-A204-4AEC-83A3-7ABF4CE5ABF2}" type="presParOf" srcId="{3281882C-146C-4F28-A7F6-FAADD89830AB}" destId="{214D2DDB-E7DA-48DB-AFD2-0923EF4C9002}" srcOrd="0" destOrd="0" presId="urn:microsoft.com/office/officeart/2005/8/layout/process2"/>
    <dgm:cxn modelId="{A20465C4-557D-44F3-A526-F7025DEC652E}" type="presParOf" srcId="{75ABBA4F-B631-497B-BA40-FA96024AE81C}" destId="{AD81DBBB-07B2-4773-ACAE-5A478C0D4A9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 dirty="0"/>
            <a:t>The course admin logs in to the system</a:t>
          </a: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/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/>
        </a:p>
      </dgm:t>
    </dgm:pt>
    <dgm:pt modelId="{39053F0C-9913-4470-9696-2E3454DCCC9D}">
      <dgm:prSet/>
      <dgm:spPr/>
      <dgm:t>
        <a:bodyPr/>
        <a:lstStyle/>
        <a:p>
          <a:r>
            <a:rPr lang="en-US" dirty="0"/>
            <a:t>He goes to exam page</a:t>
          </a: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/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/>
        </a:p>
      </dgm:t>
    </dgm:pt>
    <dgm:pt modelId="{D3ECEC83-5E90-4128-B2F9-67C05FF6B6F3}">
      <dgm:prSet/>
      <dgm:spPr/>
      <dgm:t>
        <a:bodyPr/>
        <a:lstStyle/>
        <a:p>
          <a:r>
            <a:rPr lang="en-US" dirty="0"/>
            <a:t>He clicks create new exam</a:t>
          </a: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/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/>
        </a:p>
      </dgm:t>
    </dgm:pt>
    <dgm:pt modelId="{B858E330-9D81-4324-8EF6-7AB7E5414D01}">
      <dgm:prSet/>
      <dgm:spPr/>
      <dgm:t>
        <a:bodyPr/>
        <a:lstStyle/>
        <a:p>
          <a:r>
            <a:rPr lang="en-US" dirty="0"/>
            <a:t>The exam PDF is downloaded to his computer</a:t>
          </a:r>
        </a:p>
      </dgm:t>
    </dgm:pt>
    <dgm:pt modelId="{DE7DD058-344F-4C9C-BD68-66D64FC39D00}" type="parTrans" cxnId="{B5F57920-6AD1-4A36-93FC-30819788D33D}">
      <dgm:prSet/>
      <dgm:spPr/>
      <dgm:t>
        <a:bodyPr/>
        <a:lstStyle/>
        <a:p>
          <a:endParaRPr lang="en-US"/>
        </a:p>
      </dgm:t>
    </dgm:pt>
    <dgm:pt modelId="{2D6D035E-1FDB-40A2-B2B2-F0AB65103E68}" type="sibTrans" cxnId="{B5F57920-6AD1-4A36-93FC-30819788D33D}">
      <dgm:prSet/>
      <dgm:spPr/>
      <dgm:t>
        <a:bodyPr/>
        <a:lstStyle/>
        <a:p>
          <a:endParaRPr lang="en-US"/>
        </a:p>
      </dgm:t>
    </dgm:pt>
    <dgm:pt modelId="{EB9285DF-22F4-459D-B766-A380C30CCA0B}">
      <dgm:prSet/>
      <dgm:spPr/>
      <dgm:t>
        <a:bodyPr/>
        <a:lstStyle/>
        <a:p>
          <a:r>
            <a:rPr lang="en-US" dirty="0"/>
            <a:t>The new exam is saved to past exams</a:t>
          </a:r>
        </a:p>
      </dgm:t>
    </dgm:pt>
    <dgm:pt modelId="{97CF6FB4-D7E9-47B7-8F8B-0ED9F03149C7}" type="parTrans" cxnId="{DA822DAB-32F4-453D-B6B6-F43195A0B560}">
      <dgm:prSet/>
      <dgm:spPr/>
      <dgm:t>
        <a:bodyPr/>
        <a:lstStyle/>
        <a:p>
          <a:endParaRPr lang="en-US"/>
        </a:p>
      </dgm:t>
    </dgm:pt>
    <dgm:pt modelId="{809981B0-E791-4322-A3E4-0938E0A4CA8C}" type="sibTrans" cxnId="{DA822DAB-32F4-453D-B6B6-F43195A0B560}">
      <dgm:prSet/>
      <dgm:spPr/>
      <dgm:t>
        <a:bodyPr/>
        <a:lstStyle/>
        <a:p>
          <a:endParaRPr lang="en-US"/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BA7B5DCC-DCA4-43AF-B88D-6CDF79747F38}" type="pres">
      <dgm:prSet presAssocID="{D94B4BDC-0697-4E2D-9D1C-F178EA6F5A93}" presName="sibTrans" presStyleLbl="sibTrans2D1" presStyleIdx="2" presStyleCnt="4"/>
      <dgm:spPr/>
    </dgm:pt>
    <dgm:pt modelId="{2F87BACE-C711-42A3-8FDB-DF30882F7C5B}" type="pres">
      <dgm:prSet presAssocID="{D94B4BDC-0697-4E2D-9D1C-F178EA6F5A93}" presName="connectorText" presStyleLbl="sibTrans2D1" presStyleIdx="2" presStyleCnt="4"/>
      <dgm:spPr/>
    </dgm:pt>
    <dgm:pt modelId="{0CA270B1-2560-4349-B483-2B5F1E062929}" type="pres">
      <dgm:prSet presAssocID="{B858E330-9D81-4324-8EF6-7AB7E5414D01}" presName="node" presStyleLbl="node1" presStyleIdx="3" presStyleCnt="5" custLinFactNeighborX="-53772" custLinFactNeighborY="41687">
        <dgm:presLayoutVars>
          <dgm:bulletEnabled val="1"/>
        </dgm:presLayoutVars>
      </dgm:prSet>
      <dgm:spPr/>
    </dgm:pt>
    <dgm:pt modelId="{3281882C-146C-4F28-A7F6-FAADD89830AB}" type="pres">
      <dgm:prSet presAssocID="{2D6D035E-1FDB-40A2-B2B2-F0AB65103E68}" presName="sibTrans" presStyleLbl="sibTrans2D1" presStyleIdx="3" presStyleCnt="4" custAng="2860259" custScaleX="236115" custScaleY="112067" custLinFactX="100000" custLinFactY="-80430" custLinFactNeighborX="151545" custLinFactNeighborY="-100000"/>
      <dgm:spPr/>
    </dgm:pt>
    <dgm:pt modelId="{214D2DDB-E7DA-48DB-AFD2-0923EF4C9002}" type="pres">
      <dgm:prSet presAssocID="{2D6D035E-1FDB-40A2-B2B2-F0AB65103E68}" presName="connectorText" presStyleLbl="sibTrans2D1" presStyleIdx="3" presStyleCnt="4"/>
      <dgm:spPr/>
    </dgm:pt>
    <dgm:pt modelId="{AD81DBBB-07B2-4773-ACAE-5A478C0D4A93}" type="pres">
      <dgm:prSet presAssocID="{EB9285DF-22F4-459D-B766-A380C30CCA0B}" presName="node" presStyleLbl="node1" presStyleIdx="4" presStyleCnt="5" custLinFactY="-82985" custLinFactNeighborX="59004" custLinFactNeighborY="-100000">
        <dgm:presLayoutVars>
          <dgm:bulletEnabled val="1"/>
        </dgm:presLayoutVars>
      </dgm:prSet>
      <dgm:spPr/>
    </dgm:pt>
  </dgm:ptLst>
  <dgm:cxnLst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AF3D920C-E275-4CB8-BCC5-7A225A5B8363}" type="presOf" srcId="{2D6D035E-1FDB-40A2-B2B2-F0AB65103E68}" destId="{214D2DDB-E7DA-48DB-AFD2-0923EF4C9002}" srcOrd="1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B5F57920-6AD1-4A36-93FC-30819788D33D}" srcId="{59BCD96B-D9BD-4CAF-84AC-B3056039CFF8}" destId="{B858E330-9D81-4324-8EF6-7AB7E5414D01}" srcOrd="3" destOrd="0" parTransId="{DE7DD058-344F-4C9C-BD68-66D64FC39D00}" sibTransId="{2D6D035E-1FDB-40A2-B2B2-F0AB65103E68}"/>
    <dgm:cxn modelId="{1DABC627-3B41-4F0A-844F-4FEE195F4B5B}" type="presOf" srcId="{EB9285DF-22F4-459D-B766-A380C30CCA0B}" destId="{AD81DBBB-07B2-4773-ACAE-5A478C0D4A93}" srcOrd="0" destOrd="0" presId="urn:microsoft.com/office/officeart/2005/8/layout/process2"/>
    <dgm:cxn modelId="{169D8D37-B05B-4054-ADBE-FD48A73376E4}" type="presOf" srcId="{2D6D035E-1FDB-40A2-B2B2-F0AB65103E68}" destId="{3281882C-146C-4F28-A7F6-FAADD89830AB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CF948D77-AA49-45AA-8E07-CA1C0357DE14}" type="presOf" srcId="{D94B4BDC-0697-4E2D-9D1C-F178EA6F5A93}" destId="{BA7B5DCC-DCA4-43AF-B88D-6CDF79747F38}" srcOrd="0" destOrd="0" presId="urn:microsoft.com/office/officeart/2005/8/layout/process2"/>
    <dgm:cxn modelId="{28A44478-A418-4074-8659-B78378ACA601}" type="presOf" srcId="{B858E330-9D81-4324-8EF6-7AB7E5414D01}" destId="{0CA270B1-2560-4349-B483-2B5F1E062929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DA822DAB-32F4-453D-B6B6-F43195A0B560}" srcId="{59BCD96B-D9BD-4CAF-84AC-B3056039CFF8}" destId="{EB9285DF-22F4-459D-B766-A380C30CCA0B}" srcOrd="4" destOrd="0" parTransId="{97CF6FB4-D7E9-47B7-8F8B-0ED9F03149C7}" sibTransId="{809981B0-E791-4322-A3E4-0938E0A4CA8C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6BB7ADEF-1A9B-43CA-8B0B-4E867E5335C3}" type="presOf" srcId="{D94B4BDC-0697-4E2D-9D1C-F178EA6F5A93}" destId="{2F87BACE-C711-42A3-8FDB-DF30882F7C5B}" srcOrd="1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8FD3E4B6-43A9-4BCD-9BC0-6D39207012D9}" type="presParOf" srcId="{75ABBA4F-B631-497B-BA40-FA96024AE81C}" destId="{BA7B5DCC-DCA4-43AF-B88D-6CDF79747F38}" srcOrd="5" destOrd="0" presId="urn:microsoft.com/office/officeart/2005/8/layout/process2"/>
    <dgm:cxn modelId="{2F5CBB22-94BF-45F9-B7A6-18FADE9AD632}" type="presParOf" srcId="{BA7B5DCC-DCA4-43AF-B88D-6CDF79747F38}" destId="{2F87BACE-C711-42A3-8FDB-DF30882F7C5B}" srcOrd="0" destOrd="0" presId="urn:microsoft.com/office/officeart/2005/8/layout/process2"/>
    <dgm:cxn modelId="{D988832F-22C3-40DF-A1A1-18367C5A7037}" type="presParOf" srcId="{75ABBA4F-B631-497B-BA40-FA96024AE81C}" destId="{0CA270B1-2560-4349-B483-2B5F1E062929}" srcOrd="6" destOrd="0" presId="urn:microsoft.com/office/officeart/2005/8/layout/process2"/>
    <dgm:cxn modelId="{EA8871B2-C8D4-4D7C-9345-A947C7D8F404}" type="presParOf" srcId="{75ABBA4F-B631-497B-BA40-FA96024AE81C}" destId="{3281882C-146C-4F28-A7F6-FAADD89830AB}" srcOrd="7" destOrd="0" presId="urn:microsoft.com/office/officeart/2005/8/layout/process2"/>
    <dgm:cxn modelId="{6BF60E49-A204-4AEC-83A3-7ABF4CE5ABF2}" type="presParOf" srcId="{3281882C-146C-4F28-A7F6-FAADD89830AB}" destId="{214D2DDB-E7DA-48DB-AFD2-0923EF4C9002}" srcOrd="0" destOrd="0" presId="urn:microsoft.com/office/officeart/2005/8/layout/process2"/>
    <dgm:cxn modelId="{A20465C4-557D-44F3-A526-F7025DEC652E}" type="presParOf" srcId="{75ABBA4F-B631-497B-BA40-FA96024AE81C}" destId="{AD81DBBB-07B2-4773-ACAE-5A478C0D4A9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Grader logs in to the system</a:t>
          </a:r>
          <a:endParaRPr lang="en-US" dirty="0">
            <a:solidFill>
              <a:schemeClr val="bg1"/>
            </a:solidFill>
          </a:endParaRP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053F0C-9913-4470-9696-2E3454DCCC9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He goes Exam page</a:t>
          </a:r>
          <a:endParaRPr lang="en-US" dirty="0">
            <a:solidFill>
              <a:schemeClr val="bg1"/>
            </a:solidFill>
          </a:endParaRP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ECEC83-5E90-4128-B2F9-67C05FF6B6F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Clicks on add answer to specific exam and choose the relevant exam</a:t>
          </a:r>
          <a:endParaRPr lang="en-US" dirty="0">
            <a:solidFill>
              <a:schemeClr val="bg1"/>
            </a:solidFill>
          </a:endParaRP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63A2D9A-77CA-4AB4-AE7B-2987BAAC789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He adds the student answers *</a:t>
          </a:r>
          <a:endParaRPr lang="en-US" dirty="0">
            <a:solidFill>
              <a:schemeClr val="bg1"/>
            </a:solidFill>
          </a:endParaRPr>
        </a:p>
      </dgm:t>
    </dgm:pt>
    <dgm:pt modelId="{4EF2B87B-B1D6-4983-AB5C-B1EF0874C0BA}" type="parTrans" cxnId="{1174BFCA-3C65-4E4E-B085-98B6EAF587D7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529AB279-CE9C-4275-83D6-D2D0C789D4D4}" type="sibTrans" cxnId="{1174BFCA-3C65-4E4E-B085-98B6EAF587D7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6603D936-E009-405B-AB98-6314DDC53B0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The exam statistics and the questions statistics are renewed based on the new information</a:t>
          </a:r>
          <a:endParaRPr lang="en-US" dirty="0">
            <a:solidFill>
              <a:schemeClr val="bg1"/>
            </a:solidFill>
          </a:endParaRPr>
        </a:p>
      </dgm:t>
    </dgm:pt>
    <dgm:pt modelId="{F4B4EF3A-1970-48DE-A826-56C032F4EF75}" type="parTrans" cxnId="{6687C9A6-2BF8-418A-8943-8BABECCE6D05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E78A6B80-06D0-4E73-9FDF-F5EE9506D100}" type="sibTrans" cxnId="{6687C9A6-2BF8-418A-8943-8BABECCE6D05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3FCB1387-A6C6-48EB-9647-125C561DE144}" type="pres">
      <dgm:prSet presAssocID="{D94B4BDC-0697-4E2D-9D1C-F178EA6F5A93}" presName="sibTrans" presStyleLbl="sibTrans2D1" presStyleIdx="2" presStyleCnt="4"/>
      <dgm:spPr/>
    </dgm:pt>
    <dgm:pt modelId="{5E3677C1-31B6-49C8-AABE-C51004F90B78}" type="pres">
      <dgm:prSet presAssocID="{D94B4BDC-0697-4E2D-9D1C-F178EA6F5A93}" presName="connectorText" presStyleLbl="sibTrans2D1" presStyleIdx="2" presStyleCnt="4"/>
      <dgm:spPr/>
    </dgm:pt>
    <dgm:pt modelId="{854821E0-92B5-4259-9E72-FB4A576B180E}" type="pres">
      <dgm:prSet presAssocID="{363A2D9A-77CA-4AB4-AE7B-2987BAAC789B}" presName="node" presStyleLbl="node1" presStyleIdx="3" presStyleCnt="5">
        <dgm:presLayoutVars>
          <dgm:bulletEnabled val="1"/>
        </dgm:presLayoutVars>
      </dgm:prSet>
      <dgm:spPr/>
    </dgm:pt>
    <dgm:pt modelId="{1D895ABF-4BB8-4929-9C1D-50664D5010DE}" type="pres">
      <dgm:prSet presAssocID="{529AB279-CE9C-4275-83D6-D2D0C789D4D4}" presName="sibTrans" presStyleLbl="sibTrans2D1" presStyleIdx="3" presStyleCnt="4"/>
      <dgm:spPr/>
    </dgm:pt>
    <dgm:pt modelId="{43F2786B-2E4B-4195-BDE3-12E949FF0619}" type="pres">
      <dgm:prSet presAssocID="{529AB279-CE9C-4275-83D6-D2D0C789D4D4}" presName="connectorText" presStyleLbl="sibTrans2D1" presStyleIdx="3" presStyleCnt="4"/>
      <dgm:spPr/>
    </dgm:pt>
    <dgm:pt modelId="{0C54ECC7-359E-4462-8407-3CD84E725320}" type="pres">
      <dgm:prSet presAssocID="{6603D936-E009-405B-AB98-6314DDC53B02}" presName="node" presStyleLbl="node1" presStyleIdx="4" presStyleCnt="5">
        <dgm:presLayoutVars>
          <dgm:bulletEnabled val="1"/>
        </dgm:presLayoutVars>
      </dgm:prSet>
      <dgm:spPr/>
    </dgm:pt>
  </dgm:ptLst>
  <dgm:cxnLst>
    <dgm:cxn modelId="{C7F3F508-4121-4CFE-88DB-DDB91793561F}" type="presOf" srcId="{363A2D9A-77CA-4AB4-AE7B-2987BAAC789B}" destId="{854821E0-92B5-4259-9E72-FB4A576B180E}" srcOrd="0" destOrd="0" presId="urn:microsoft.com/office/officeart/2005/8/layout/process2"/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0323B018-6D26-4FCD-BB4C-B44B8AAF54DE}" type="presOf" srcId="{D94B4BDC-0697-4E2D-9D1C-F178EA6F5A93}" destId="{3FCB1387-A6C6-48EB-9647-125C561DE144}" srcOrd="0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5004825C-5786-4EEA-B646-BDDFAD2066EC}" type="presOf" srcId="{6603D936-E009-405B-AB98-6314DDC53B02}" destId="{0C54ECC7-359E-4462-8407-3CD84E725320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18D05493-BC69-4043-B1A6-769EFFC34387}" type="presOf" srcId="{529AB279-CE9C-4275-83D6-D2D0C789D4D4}" destId="{43F2786B-2E4B-4195-BDE3-12E949FF0619}" srcOrd="1" destOrd="0" presId="urn:microsoft.com/office/officeart/2005/8/layout/process2"/>
    <dgm:cxn modelId="{6687C9A6-2BF8-418A-8943-8BABECCE6D05}" srcId="{59BCD96B-D9BD-4CAF-84AC-B3056039CFF8}" destId="{6603D936-E009-405B-AB98-6314DDC53B02}" srcOrd="4" destOrd="0" parTransId="{F4B4EF3A-1970-48DE-A826-56C032F4EF75}" sibTransId="{E78A6B80-06D0-4E73-9FDF-F5EE9506D100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14E93BC8-BD4C-40A0-93B2-F17CF363220E}" type="presOf" srcId="{D94B4BDC-0697-4E2D-9D1C-F178EA6F5A93}" destId="{5E3677C1-31B6-49C8-AABE-C51004F90B78}" srcOrd="1" destOrd="0" presId="urn:microsoft.com/office/officeart/2005/8/layout/process2"/>
    <dgm:cxn modelId="{1174BFCA-3C65-4E4E-B085-98B6EAF587D7}" srcId="{59BCD96B-D9BD-4CAF-84AC-B3056039CFF8}" destId="{363A2D9A-77CA-4AB4-AE7B-2987BAAC789B}" srcOrd="3" destOrd="0" parTransId="{4EF2B87B-B1D6-4983-AB5C-B1EF0874C0BA}" sibTransId="{529AB279-CE9C-4275-83D6-D2D0C789D4D4}"/>
    <dgm:cxn modelId="{805EC2D1-A580-438B-84A8-5E84B204CF4D}" type="presOf" srcId="{529AB279-CE9C-4275-83D6-D2D0C789D4D4}" destId="{1D895ABF-4BB8-4929-9C1D-50664D5010DE}" srcOrd="0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648ACC5D-4FA1-4F11-B356-E224860B4EA9}" type="presParOf" srcId="{75ABBA4F-B631-497B-BA40-FA96024AE81C}" destId="{3FCB1387-A6C6-48EB-9647-125C561DE144}" srcOrd="5" destOrd="0" presId="urn:microsoft.com/office/officeart/2005/8/layout/process2"/>
    <dgm:cxn modelId="{C0471B18-0076-4B9A-BA57-33883D099989}" type="presParOf" srcId="{3FCB1387-A6C6-48EB-9647-125C561DE144}" destId="{5E3677C1-31B6-49C8-AABE-C51004F90B78}" srcOrd="0" destOrd="0" presId="urn:microsoft.com/office/officeart/2005/8/layout/process2"/>
    <dgm:cxn modelId="{14B6A3B7-4076-478C-A484-815F37E2826A}" type="presParOf" srcId="{75ABBA4F-B631-497B-BA40-FA96024AE81C}" destId="{854821E0-92B5-4259-9E72-FB4A576B180E}" srcOrd="6" destOrd="0" presId="urn:microsoft.com/office/officeart/2005/8/layout/process2"/>
    <dgm:cxn modelId="{3BD6A25C-1A47-44EA-874C-1653E402A0F6}" type="presParOf" srcId="{75ABBA4F-B631-497B-BA40-FA96024AE81C}" destId="{1D895ABF-4BB8-4929-9C1D-50664D5010DE}" srcOrd="7" destOrd="0" presId="urn:microsoft.com/office/officeart/2005/8/layout/process2"/>
    <dgm:cxn modelId="{CF4DE57C-A455-46AA-BECE-C99CEA58C50B}" type="presParOf" srcId="{1D895ABF-4BB8-4929-9C1D-50664D5010DE}" destId="{43F2786B-2E4B-4195-BDE3-12E949FF0619}" srcOrd="0" destOrd="0" presId="urn:microsoft.com/office/officeart/2005/8/layout/process2"/>
    <dgm:cxn modelId="{5FBFF7AF-864F-4A73-A71F-0592F748DBB4}" type="presParOf" srcId="{75ABBA4F-B631-497B-BA40-FA96024AE81C}" destId="{0C54ECC7-359E-4462-8407-3CD84E72532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4431308" y="473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 logs in to the system</a:t>
          </a:r>
        </a:p>
      </dsp:txBody>
      <dsp:txXfrm>
        <a:off x="4447526" y="16691"/>
        <a:ext cx="1611403" cy="521278"/>
      </dsp:txXfrm>
    </dsp:sp>
    <dsp:sp modelId="{753A9284-0A21-4E89-8B2D-913FF9ED6C16}">
      <dsp:nvSpPr>
        <dsp:cNvPr id="0" name=""/>
        <dsp:cNvSpPr/>
      </dsp:nvSpPr>
      <dsp:spPr>
        <a:xfrm rot="5400000">
          <a:off x="5149406" y="568030"/>
          <a:ext cx="207642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78476" y="588795"/>
        <a:ext cx="149503" cy="145349"/>
      </dsp:txXfrm>
    </dsp:sp>
    <dsp:sp modelId="{290FDC8A-8B67-4BEC-BA2D-2E5F9F76D9FE}">
      <dsp:nvSpPr>
        <dsp:cNvPr id="0" name=""/>
        <dsp:cNvSpPr/>
      </dsp:nvSpPr>
      <dsp:spPr>
        <a:xfrm>
          <a:off x="4431308" y="831045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Goes to the tasks page (which represents all possible tasks which are not assigned)</a:t>
          </a:r>
        </a:p>
      </dsp:txBody>
      <dsp:txXfrm>
        <a:off x="4447526" y="847263"/>
        <a:ext cx="1611403" cy="521278"/>
      </dsp:txXfrm>
    </dsp:sp>
    <dsp:sp modelId="{54FD86D9-BF5A-4756-BC4F-3491DBD68600}">
      <dsp:nvSpPr>
        <dsp:cNvPr id="0" name=""/>
        <dsp:cNvSpPr/>
      </dsp:nvSpPr>
      <dsp:spPr>
        <a:xfrm rot="5400000">
          <a:off x="5149406" y="1398602"/>
          <a:ext cx="207642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78476" y="1419367"/>
        <a:ext cx="149503" cy="145349"/>
      </dsp:txXfrm>
    </dsp:sp>
    <dsp:sp modelId="{E0431951-9AED-4D58-B720-9559A53EC7E6}">
      <dsp:nvSpPr>
        <dsp:cNvPr id="0" name=""/>
        <dsp:cNvSpPr/>
      </dsp:nvSpPr>
      <dsp:spPr>
        <a:xfrm>
          <a:off x="4431308" y="1661616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He chooses a task and assign it to himself</a:t>
          </a:r>
        </a:p>
      </dsp:txBody>
      <dsp:txXfrm>
        <a:off x="4447526" y="1677834"/>
        <a:ext cx="1611403" cy="521278"/>
      </dsp:txXfrm>
    </dsp:sp>
    <dsp:sp modelId="{BA7B5DCC-DCA4-43AF-B88D-6CDF79747F38}">
      <dsp:nvSpPr>
        <dsp:cNvPr id="0" name=""/>
        <dsp:cNvSpPr/>
      </dsp:nvSpPr>
      <dsp:spPr>
        <a:xfrm rot="8006144">
          <a:off x="4615104" y="2280667"/>
          <a:ext cx="392321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762210" y="2219328"/>
        <a:ext cx="149503" cy="317570"/>
      </dsp:txXfrm>
    </dsp:sp>
    <dsp:sp modelId="{0CA270B1-2560-4349-B483-2B5F1E062929}">
      <dsp:nvSpPr>
        <dsp:cNvPr id="0" name=""/>
        <dsp:cNvSpPr/>
      </dsp:nvSpPr>
      <dsp:spPr>
        <a:xfrm>
          <a:off x="3547382" y="2595174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task is moved to the TA backlog</a:t>
          </a:r>
        </a:p>
      </dsp:txBody>
      <dsp:txXfrm>
        <a:off x="3563600" y="2611392"/>
        <a:ext cx="1611403" cy="521278"/>
      </dsp:txXfrm>
    </dsp:sp>
    <dsp:sp modelId="{3281882C-146C-4F28-A7F6-FAADD89830AB}">
      <dsp:nvSpPr>
        <dsp:cNvPr id="0" name=""/>
        <dsp:cNvSpPr/>
      </dsp:nvSpPr>
      <dsp:spPr>
        <a:xfrm rot="2899272">
          <a:off x="5506504" y="2293351"/>
          <a:ext cx="371935" cy="27923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520538" y="2317915"/>
        <a:ext cx="288163" cy="167543"/>
      </dsp:txXfrm>
    </dsp:sp>
    <dsp:sp modelId="{AD81DBBB-07B2-4773-ACAE-5A478C0D4A93}">
      <dsp:nvSpPr>
        <dsp:cNvPr id="0" name=""/>
        <dsp:cNvSpPr/>
      </dsp:nvSpPr>
      <dsp:spPr>
        <a:xfrm>
          <a:off x="5401239" y="2616214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task is removed from the tasks page</a:t>
          </a:r>
        </a:p>
      </dsp:txBody>
      <dsp:txXfrm>
        <a:off x="5417457" y="2632432"/>
        <a:ext cx="1611403" cy="521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3901582" y="599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course admin logs in to the system</a:t>
          </a:r>
        </a:p>
      </dsp:txBody>
      <dsp:txXfrm>
        <a:off x="3922127" y="21144"/>
        <a:ext cx="2662200" cy="660351"/>
      </dsp:txXfrm>
    </dsp:sp>
    <dsp:sp modelId="{753A9284-0A21-4E89-8B2D-913FF9ED6C16}">
      <dsp:nvSpPr>
        <dsp:cNvPr id="0" name=""/>
        <dsp:cNvSpPr/>
      </dsp:nvSpPr>
      <dsp:spPr>
        <a:xfrm rot="5400000">
          <a:off x="5121707" y="719577"/>
          <a:ext cx="263040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5158533" y="745881"/>
        <a:ext cx="189388" cy="184128"/>
      </dsp:txXfrm>
    </dsp:sp>
    <dsp:sp modelId="{290FDC8A-8B67-4BEC-BA2D-2E5F9F76D9FE}">
      <dsp:nvSpPr>
        <dsp:cNvPr id="0" name=""/>
        <dsp:cNvSpPr/>
      </dsp:nvSpPr>
      <dsp:spPr>
        <a:xfrm>
          <a:off x="3901582" y="1052762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 goes to exam page</a:t>
          </a:r>
        </a:p>
      </dsp:txBody>
      <dsp:txXfrm>
        <a:off x="3922127" y="1073307"/>
        <a:ext cx="2662200" cy="660351"/>
      </dsp:txXfrm>
    </dsp:sp>
    <dsp:sp modelId="{54FD86D9-BF5A-4756-BC4F-3491DBD68600}">
      <dsp:nvSpPr>
        <dsp:cNvPr id="0" name=""/>
        <dsp:cNvSpPr/>
      </dsp:nvSpPr>
      <dsp:spPr>
        <a:xfrm rot="5400000">
          <a:off x="5121707" y="1771739"/>
          <a:ext cx="263040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5158533" y="1798043"/>
        <a:ext cx="189388" cy="184128"/>
      </dsp:txXfrm>
    </dsp:sp>
    <dsp:sp modelId="{E0431951-9AED-4D58-B720-9559A53EC7E6}">
      <dsp:nvSpPr>
        <dsp:cNvPr id="0" name=""/>
        <dsp:cNvSpPr/>
      </dsp:nvSpPr>
      <dsp:spPr>
        <a:xfrm>
          <a:off x="3901582" y="2104924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 clicks create new exam</a:t>
          </a:r>
        </a:p>
      </dsp:txBody>
      <dsp:txXfrm>
        <a:off x="3922127" y="2125469"/>
        <a:ext cx="2662200" cy="660351"/>
      </dsp:txXfrm>
    </dsp:sp>
    <dsp:sp modelId="{BA7B5DCC-DCA4-43AF-B88D-6CDF79747F38}">
      <dsp:nvSpPr>
        <dsp:cNvPr id="0" name=""/>
        <dsp:cNvSpPr/>
      </dsp:nvSpPr>
      <dsp:spPr>
        <a:xfrm rot="8452142">
          <a:off x="4240499" y="2889133"/>
          <a:ext cx="571842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324573" y="2922383"/>
        <a:ext cx="477148" cy="189388"/>
      </dsp:txXfrm>
    </dsp:sp>
    <dsp:sp modelId="{0CA270B1-2560-4349-B483-2B5F1E062929}">
      <dsp:nvSpPr>
        <dsp:cNvPr id="0" name=""/>
        <dsp:cNvSpPr/>
      </dsp:nvSpPr>
      <dsp:spPr>
        <a:xfrm>
          <a:off x="2447969" y="3287549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exam PDF is downloaded to his computer</a:t>
          </a:r>
        </a:p>
      </dsp:txBody>
      <dsp:txXfrm>
        <a:off x="2468514" y="3308094"/>
        <a:ext cx="2662200" cy="660351"/>
      </dsp:txXfrm>
    </dsp:sp>
    <dsp:sp modelId="{3281882C-146C-4F28-A7F6-FAADD89830AB}">
      <dsp:nvSpPr>
        <dsp:cNvPr id="0" name=""/>
        <dsp:cNvSpPr/>
      </dsp:nvSpPr>
      <dsp:spPr>
        <a:xfrm rot="2890312">
          <a:off x="5669731" y="2905202"/>
          <a:ext cx="611630" cy="3537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87406" y="2936412"/>
        <a:ext cx="505509" cy="212242"/>
      </dsp:txXfrm>
    </dsp:sp>
    <dsp:sp modelId="{AD81DBBB-07B2-4773-ACAE-5A478C0D4A93}">
      <dsp:nvSpPr>
        <dsp:cNvPr id="0" name=""/>
        <dsp:cNvSpPr/>
      </dsp:nvSpPr>
      <dsp:spPr>
        <a:xfrm>
          <a:off x="5496632" y="3314201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new exam is saved to past exams</a:t>
          </a:r>
        </a:p>
      </dsp:txBody>
      <dsp:txXfrm>
        <a:off x="5517177" y="3334746"/>
        <a:ext cx="2662200" cy="660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4272350" y="519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Grader logs in to the system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18327"/>
        <a:ext cx="1926138" cy="572385"/>
      </dsp:txXfrm>
    </dsp:sp>
    <dsp:sp modelId="{753A9284-0A21-4E89-8B2D-913FF9ED6C16}">
      <dsp:nvSpPr>
        <dsp:cNvPr id="0" name=""/>
        <dsp:cNvSpPr/>
      </dsp:nvSpPr>
      <dsp:spPr>
        <a:xfrm rot="5400000">
          <a:off x="5139227" y="623721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646521"/>
        <a:ext cx="164160" cy="159600"/>
      </dsp:txXfrm>
    </dsp:sp>
    <dsp:sp modelId="{290FDC8A-8B67-4BEC-BA2D-2E5F9F76D9FE}">
      <dsp:nvSpPr>
        <dsp:cNvPr id="0" name=""/>
        <dsp:cNvSpPr/>
      </dsp:nvSpPr>
      <dsp:spPr>
        <a:xfrm>
          <a:off x="4272350" y="912521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He goes Exam page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930329"/>
        <a:ext cx="1926138" cy="572385"/>
      </dsp:txXfrm>
    </dsp:sp>
    <dsp:sp modelId="{54FD86D9-BF5A-4756-BC4F-3491DBD68600}">
      <dsp:nvSpPr>
        <dsp:cNvPr id="0" name=""/>
        <dsp:cNvSpPr/>
      </dsp:nvSpPr>
      <dsp:spPr>
        <a:xfrm rot="5400000">
          <a:off x="5139227" y="1535723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1558523"/>
        <a:ext cx="164160" cy="159600"/>
      </dsp:txXfrm>
    </dsp:sp>
    <dsp:sp modelId="{E0431951-9AED-4D58-B720-9559A53EC7E6}">
      <dsp:nvSpPr>
        <dsp:cNvPr id="0" name=""/>
        <dsp:cNvSpPr/>
      </dsp:nvSpPr>
      <dsp:spPr>
        <a:xfrm>
          <a:off x="4272350" y="1824524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Clicks on add answer to specific exam and choose the relevant exam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1842332"/>
        <a:ext cx="1926138" cy="572385"/>
      </dsp:txXfrm>
    </dsp:sp>
    <dsp:sp modelId="{3FCB1387-A6C6-48EB-9647-125C561DE144}">
      <dsp:nvSpPr>
        <dsp:cNvPr id="0" name=""/>
        <dsp:cNvSpPr/>
      </dsp:nvSpPr>
      <dsp:spPr>
        <a:xfrm rot="5400000">
          <a:off x="5139227" y="2447725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2470525"/>
        <a:ext cx="164160" cy="159600"/>
      </dsp:txXfrm>
    </dsp:sp>
    <dsp:sp modelId="{854821E0-92B5-4259-9E72-FB4A576B180E}">
      <dsp:nvSpPr>
        <dsp:cNvPr id="0" name=""/>
        <dsp:cNvSpPr/>
      </dsp:nvSpPr>
      <dsp:spPr>
        <a:xfrm>
          <a:off x="4272350" y="2736526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He adds the student answers *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2754334"/>
        <a:ext cx="1926138" cy="572385"/>
      </dsp:txXfrm>
    </dsp:sp>
    <dsp:sp modelId="{1D895ABF-4BB8-4929-9C1D-50664D5010DE}">
      <dsp:nvSpPr>
        <dsp:cNvPr id="0" name=""/>
        <dsp:cNvSpPr/>
      </dsp:nvSpPr>
      <dsp:spPr>
        <a:xfrm rot="5400000">
          <a:off x="5139227" y="3359728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900" kern="1200">
            <a:solidFill>
              <a:schemeClr val="bg1"/>
            </a:solidFill>
          </a:endParaRPr>
        </a:p>
      </dsp:txBody>
      <dsp:txXfrm rot="-5400000">
        <a:off x="5171147" y="3382528"/>
        <a:ext cx="164160" cy="159600"/>
      </dsp:txXfrm>
    </dsp:sp>
    <dsp:sp modelId="{0C54ECC7-359E-4462-8407-3CD84E725320}">
      <dsp:nvSpPr>
        <dsp:cNvPr id="0" name=""/>
        <dsp:cNvSpPr/>
      </dsp:nvSpPr>
      <dsp:spPr>
        <a:xfrm>
          <a:off x="4272350" y="3648528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The exam statistics and the questions statistics are renewed based on the new information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3666336"/>
        <a:ext cx="1926138" cy="57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7B0-857F-844D-82F9-9EBE28E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6B6C-B1B0-472B-2D0E-6093BBCE6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7DBC-33D1-81F1-200B-810607B9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540D-6579-F4AA-D484-7FEDDF10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8C25-939D-07A9-DBF8-308ECB6D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916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A16-6F30-2751-0110-FFF0C8FF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B594-23A6-7F60-D19C-FE2B2648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A20D-717A-4AA4-28FE-BA0E067C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1E79-48A3-8AA1-1FB3-E98D46F7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E764-C8C1-DFCB-AD73-3F47564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46FDD-E487-58FF-F59E-21D95D203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42B6-9549-B190-FF51-533ADEE0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5FAD-92A2-DA42-6A25-6545D258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8C31-55DC-3DE4-85D4-BFAFC49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86C9-3AEC-09E3-8396-7DBBD46A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7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AC22-72B5-D4F5-F3CE-173A97D4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2AE2-41E4-0EC9-77EA-1FA39CCC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A3B9-19C0-EF7C-5F8C-60844AE6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370F-A28F-17E5-2369-DC479BE1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F5AE-852E-3397-D553-12C1413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627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85AF-5633-D956-CF71-ED12BADA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6B7-DCFF-A158-4816-35883BBA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7FF4-D626-E04A-41CE-2A0DCA78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9EC1-C520-E431-1BEE-88B46E62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D863-121B-A5FD-3099-BD1F14C9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0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C240-3E1C-1928-E12B-239A3B64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193A-C586-22E9-333C-4197782E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7270-363E-B835-7B17-6912B6D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65D8-B44C-0021-666B-9C4B79B7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EC83-D058-7C04-96BC-DE98C11A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FB0B-D933-64E1-FA34-F2638FA9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27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A23-58B6-8132-3A54-EE6C2D4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A3E7-CE54-E91D-C06E-789CC2F5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F6DD-2DF8-0CA3-C0F9-3D159045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3637D-D217-E2DF-CDE3-1D694A992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0D445-3A4E-2467-A13A-4A7955FFD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52310-A638-1370-9164-C3D3643F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0FC50-99FD-B298-40AB-9C460891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4686-C49C-D4AD-E8BD-373306B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5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2676-91EB-0373-643F-24974597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787A0-B413-5F12-E18B-F8F6B629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42E7-DF71-BC0A-5754-4A8BF2EE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92292-B9AD-84C8-ADEE-2A96F05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98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38E9D-BA81-4366-C0B6-86777B4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78F8-45FB-C1D7-7D01-D9EC7E93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F32D-47A0-9A19-F6AD-51D1B6BC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1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CC4-86FC-E939-86BC-607CD3EB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44E-4AA7-240C-43F3-16D75566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2618-5A33-C01B-C969-0AA42488E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825-430B-D968-47B1-4B625D7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2CDA-6BF4-330A-19B3-02919D5B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ED7B-FA60-0B49-AB07-09BE291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10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652-58B1-1348-7D80-88D8C76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0C8AF-7DF6-AB41-6936-5913787D1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A68D-7931-3025-4F87-EE4AADEE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DC3A-1A90-708F-237E-5FDD82A5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35EF-DDE3-320F-CC24-6A2E88E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4988-9BA7-EE22-98F1-22232C76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6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97116-3D72-58B6-95D1-2881FE74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2F93-0043-8348-47C4-0DF6CDE8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46EC-B8CE-FF12-F827-FCC30D51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17AC-052D-4913-84DF-7CC850F525AA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C9D5-3572-70E9-B1D2-01435FED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892D-C564-A598-ED7F-2043D7878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92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A95B25CE-6BBF-57D0-02E1-597632FC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9591-6EE4-244F-DB0F-5E6A3207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Exam Management System</a:t>
            </a:r>
            <a:endParaRPr lang="en-IL" sz="40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BC277-B531-88CD-2013-AA429521A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2156C-1D56-83B8-CF8D-CE9A8E3A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Preliminary:</a:t>
            </a:r>
            <a:endParaRPr lang="en-I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D4B4-060C-06A6-023F-2E7A3170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 of Web-Based Framework: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research, choose a web-based framework suitable for developing the workflow management system.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UI Development: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basic UI features, such as role-based dashboards and content organization.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Integrate a simple manual task assignment mechanism.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4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4B902D-ABDB-E62C-BC0A-5BBDD3954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7E338-A292-1B0C-BE64-D5063470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2091"/>
            <a:ext cx="4701629" cy="5431536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Implementation:</a:t>
            </a:r>
            <a:endParaRPr lang="en-I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0327-329B-9FDA-E4F9-D6F00D1A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Workflow management</a:t>
            </a: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a simplified version of the workf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 management system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LaTeX-Based Exam Creation and analysis 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 a module for flexible LaTeX-based exam, key, and solution creation.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 Integration: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Establish basic database integration for handling workflow and content data.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9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E9B7A6-DC24-81B9-BB79-A1C58BD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6191E-41DF-D47D-6773-49AB9855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are we now?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35A8A-2C91-A463-1DF3-A8D6AE325094}"/>
              </a:ext>
            </a:extLst>
          </p:cNvPr>
          <p:cNvSpPr txBox="1"/>
          <p:nvPr/>
        </p:nvSpPr>
        <p:spPr>
          <a:xfrm>
            <a:off x="4527804" y="2456064"/>
            <a:ext cx="6562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Started learning JS and react</a:t>
            </a:r>
          </a:p>
          <a:p>
            <a:pPr marL="342900" indent="-342900">
              <a:buAutoNum type="arabicPeriod"/>
            </a:pPr>
            <a:r>
              <a:rPr lang="en-US" sz="2400" dirty="0"/>
              <a:t>We have agreed on the design of the backend</a:t>
            </a:r>
          </a:p>
          <a:p>
            <a:pPr marL="342900" indent="-342900">
              <a:buAutoNum type="arabicPeriod"/>
            </a:pPr>
            <a:r>
              <a:rPr lang="en-US" sz="2400" dirty="0"/>
              <a:t>We created a preliminary server with just a login option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414699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6FA77C7-008C-0D3A-C3F4-EB35E35E6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2583997"/>
            <a:ext cx="7025753" cy="223878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​Our system manages work inside of an academic course between the lecturer(s) and the </a:t>
            </a:r>
            <a:r>
              <a:rPr lang="en-US" dirty="0" err="1">
                <a:solidFill>
                  <a:schemeClr val="bg1"/>
                </a:solidFill>
              </a:rPr>
              <a:t>TAs.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Through the system you will develop, test and create multiple-choice questions, generate exams and analyze them.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5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1F5C0-15CD-8584-B8AB-33AD171F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Work management flow: </a:t>
            </a:r>
            <a:br>
              <a:rPr lang="en-US" sz="3700" dirty="0"/>
            </a:br>
            <a:r>
              <a:rPr lang="en-US" sz="3700" dirty="0"/>
              <a:t>TA takes a task from the task pool</a:t>
            </a:r>
            <a:endParaRPr lang="en-IL" sz="3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BFAD5C-3658-2F5B-9D5D-B6C9AAEF2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892179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2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186-FF4B-C248-7CA3-C930A5BAA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FAEB-532E-FFC2-5036-9B811C31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07" y="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000" dirty="0"/>
              <a:t>Create exam</a:t>
            </a:r>
            <a:endParaRPr lang="en-IL" sz="3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87C5BB-A9EB-B0B5-F4F9-E81F8183F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84186"/>
              </p:ext>
            </p:extLst>
          </p:nvPr>
        </p:nvGraphicFramePr>
        <p:xfrm>
          <a:off x="838200" y="1260909"/>
          <a:ext cx="10506456" cy="4911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29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670D5-0710-DAA2-92BE-BC013230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Add exam answers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6D06E-6E30-AFBF-8511-64DC80CD62EB}"/>
              </a:ext>
            </a:extLst>
          </p:cNvPr>
          <p:cNvSpPr txBox="1"/>
          <p:nvPr/>
        </p:nvSpPr>
        <p:spPr>
          <a:xfrm>
            <a:off x="6275933" y="6528218"/>
            <a:ext cx="5486455" cy="32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In the future we might want to change It into scanned answers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FE175A-C3AA-2351-9075-F1BA1927E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815630"/>
              </p:ext>
            </p:extLst>
          </p:nvPr>
        </p:nvGraphicFramePr>
        <p:xfrm>
          <a:off x="838200" y="1915150"/>
          <a:ext cx="10506456" cy="425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4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B79E7-A5F3-6636-7684-B52502A4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Technological choices</a:t>
            </a:r>
            <a:endParaRPr lang="en-IL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D0C49-65B9-89D8-BE6F-6BBB45F99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80408"/>
              </p:ext>
            </p:extLst>
          </p:nvPr>
        </p:nvGraphicFramePr>
        <p:xfrm>
          <a:off x="5036899" y="1191304"/>
          <a:ext cx="686600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003">
                  <a:extLst>
                    <a:ext uri="{9D8B030D-6E8A-4147-A177-3AD203B41FA5}">
                      <a16:colId xmlns:a16="http://schemas.microsoft.com/office/drawing/2014/main" val="1040788800"/>
                    </a:ext>
                  </a:extLst>
                </a:gridCol>
                <a:gridCol w="3433003">
                  <a:extLst>
                    <a:ext uri="{9D8B030D-6E8A-4147-A177-3AD203B41FA5}">
                      <a16:colId xmlns:a16="http://schemas.microsoft.com/office/drawing/2014/main" val="12205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Backend: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92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Frontend: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React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2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Database: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3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88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229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383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5B1CC-8F5D-B065-ACEC-01194AD1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Risks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D054FD-2513-5751-8ACE-7B94A032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717" y="539100"/>
            <a:ext cx="8001000" cy="5779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 b="1" dirty="0"/>
              <a:t>User Adoption Challenges:</a:t>
            </a:r>
          </a:p>
          <a:p>
            <a:pPr marL="0" indent="0">
              <a:buNone/>
            </a:pPr>
            <a:r>
              <a:rPr lang="en-GB" sz="2800" dirty="0"/>
              <a:t>Example: Resistance from users to adapt to the new system.</a:t>
            </a:r>
          </a:p>
          <a:p>
            <a:pPr marL="0" indent="0">
              <a:buNone/>
            </a:pPr>
            <a:r>
              <a:rPr lang="en-GB" sz="2800" dirty="0"/>
              <a:t>Mitigation: Provide user manual + gather feedback early in the development process.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Data Security:</a:t>
            </a:r>
          </a:p>
          <a:p>
            <a:pPr marL="0" indent="0">
              <a:buNone/>
            </a:pPr>
            <a:r>
              <a:rPr lang="en-GB" sz="2800" dirty="0"/>
              <a:t>Example: Vulnerability to unauthorized access and leaking of sensitive information.</a:t>
            </a:r>
          </a:p>
          <a:p>
            <a:pPr marL="0" indent="0">
              <a:buNone/>
            </a:pPr>
            <a:r>
              <a:rPr lang="en-GB" sz="2800" dirty="0"/>
              <a:t>Mitigation: Use user authentication mechanisms to safeguard sensitive data, access will be allowed only from the university network, or by using VPN.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Web Interface:</a:t>
            </a:r>
          </a:p>
          <a:p>
            <a:pPr marL="0" indent="0">
              <a:buNone/>
            </a:pPr>
            <a:r>
              <a:rPr lang="en-GB" sz="2800" dirty="0"/>
              <a:t>None of the members had work as a web developer.</a:t>
            </a:r>
          </a:p>
          <a:p>
            <a:pPr marL="0" indent="0">
              <a:buNone/>
            </a:pPr>
            <a:r>
              <a:rPr lang="en-GB" sz="2800" dirty="0"/>
              <a:t>Mitigation: All members will read and study about prepared libraries (specifically risk) that will allow easy web interface development.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674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4BDC9-6334-7704-C1A1-F6CBB0AF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111533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8FA0F-51C7-F5EE-6587-ED5C4BAB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kern="10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Research:</a:t>
            </a:r>
            <a:endParaRPr lang="en-IL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F701-431B-550C-E337-19CABFA7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2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Examination of Web-Based Workflow Tools: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  <a:tab pos="1143000" algn="l"/>
              </a:tabLst>
            </a:pPr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Investigate popular web-based workflow management tools.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  <a:tab pos="1143000" algn="l"/>
              </a:tabLst>
            </a:pPr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Assess their capabilities for role-based dashboards and task distribution.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Algorithmic Task Distribution: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and develop a preliminary algorithm for task distribution</a:t>
            </a:r>
            <a:endParaRPr lang="en-IL" sz="2200"/>
          </a:p>
        </p:txBody>
      </p:sp>
    </p:spTree>
    <p:extLst>
      <p:ext uri="{BB962C8B-B14F-4D97-AF65-F5344CB8AC3E}">
        <p14:creationId xmlns:p14="http://schemas.microsoft.com/office/powerpoint/2010/main" val="11277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484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Exam Management System</vt:lpstr>
      <vt:lpstr>PowerPoint Presentation</vt:lpstr>
      <vt:lpstr>Work management flow:  TA takes a task from the task pool</vt:lpstr>
      <vt:lpstr>Create exam</vt:lpstr>
      <vt:lpstr>Add exam answers</vt:lpstr>
      <vt:lpstr>Technological choices</vt:lpstr>
      <vt:lpstr>Risks</vt:lpstr>
      <vt:lpstr>Proof Of Concept</vt:lpstr>
      <vt:lpstr>Research:</vt:lpstr>
      <vt:lpstr>Preliminary:</vt:lpstr>
      <vt:lpstr>System Implementation:</vt:lpstr>
      <vt:lpstr>Where are we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Concepts</dc:title>
  <dc:creator>Ofek Nov</dc:creator>
  <cp:lastModifiedBy>Roi Tiefenbrunn</cp:lastModifiedBy>
  <cp:revision>5</cp:revision>
  <dcterms:created xsi:type="dcterms:W3CDTF">2024-01-28T10:19:17Z</dcterms:created>
  <dcterms:modified xsi:type="dcterms:W3CDTF">2024-01-29T17:26:27Z</dcterms:modified>
</cp:coreProperties>
</file>