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System Design</c:v>
                </c:pt>
                <c:pt idx="1">
                  <c:v>Question functionality</c:v>
                </c:pt>
                <c:pt idx="2">
                  <c:v>Exam functionality</c:v>
                </c:pt>
                <c:pt idx="3">
                  <c:v>Course functionality</c:v>
                </c:pt>
                <c:pt idx="4">
                  <c:v>User Roles implementation</c:v>
                </c:pt>
                <c:pt idx="5">
                  <c:v>Exam generation</c:v>
                </c:pt>
                <c:pt idx="6">
                  <c:v>Dashboard</c:v>
                </c:pt>
                <c:pt idx="7">
                  <c:v>Log in interface</c:v>
                </c:pt>
                <c:pt idx="8">
                  <c:v>Secure Authentication process</c:v>
                </c:pt>
                <c:pt idx="9">
                  <c:v>Database integration</c:v>
                </c:pt>
              </c:strCache>
            </c:strRef>
          </c:cat>
          <c:val>
            <c:numRef>
              <c:f>Sheet1!$B$2:$B$11</c:f>
              <c:numCache>
                <c:formatCode>[$-1010000]d/m/yy;@</c:formatCode>
                <c:ptCount val="10"/>
                <c:pt idx="0">
                  <c:v>45321</c:v>
                </c:pt>
                <c:pt idx="1">
                  <c:v>45326</c:v>
                </c:pt>
                <c:pt idx="2">
                  <c:v>45330</c:v>
                </c:pt>
                <c:pt idx="3">
                  <c:v>45335</c:v>
                </c:pt>
                <c:pt idx="4">
                  <c:v>45343</c:v>
                </c:pt>
                <c:pt idx="5">
                  <c:v>45358</c:v>
                </c:pt>
                <c:pt idx="6">
                  <c:v>45364</c:v>
                </c:pt>
                <c:pt idx="7">
                  <c:v>45372</c:v>
                </c:pt>
                <c:pt idx="8">
                  <c:v>45376</c:v>
                </c:pt>
                <c:pt idx="9">
                  <c:v>45380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F-46FD-8F8A-63C5BC666F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System Design</c:v>
                </c:pt>
                <c:pt idx="1">
                  <c:v>Question functionality</c:v>
                </c:pt>
                <c:pt idx="2">
                  <c:v>Exam functionality</c:v>
                </c:pt>
                <c:pt idx="3">
                  <c:v>Course functionality</c:v>
                </c:pt>
                <c:pt idx="4">
                  <c:v>User Roles implementation</c:v>
                </c:pt>
                <c:pt idx="5">
                  <c:v>Exam generation</c:v>
                </c:pt>
                <c:pt idx="6">
                  <c:v>Dashboard</c:v>
                </c:pt>
                <c:pt idx="7">
                  <c:v>Log in interface</c:v>
                </c:pt>
                <c:pt idx="8">
                  <c:v>Secure Authentication process</c:v>
                </c:pt>
                <c:pt idx="9">
                  <c:v>Database integration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  <c:pt idx="4">
                  <c:v>14</c:v>
                </c:pt>
                <c:pt idx="5">
                  <c:v>5</c:v>
                </c:pt>
                <c:pt idx="6">
                  <c:v>7</c:v>
                </c:pt>
                <c:pt idx="7">
                  <c:v>3</c:v>
                </c:pt>
                <c:pt idx="8">
                  <c:v>3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5F-46FD-8F8A-63C5BC666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5668703"/>
        <c:axId val="126842307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System Design</c:v>
                      </c:pt>
                      <c:pt idx="1">
                        <c:v>Question functionality</c:v>
                      </c:pt>
                      <c:pt idx="2">
                        <c:v>Exam functionality</c:v>
                      </c:pt>
                      <c:pt idx="3">
                        <c:v>Course functionality</c:v>
                      </c:pt>
                      <c:pt idx="4">
                        <c:v>User Roles implementation</c:v>
                      </c:pt>
                      <c:pt idx="5">
                        <c:v>Exam generation</c:v>
                      </c:pt>
                      <c:pt idx="6">
                        <c:v>Dashboard</c:v>
                      </c:pt>
                      <c:pt idx="7">
                        <c:v>Log in interface</c:v>
                      </c:pt>
                      <c:pt idx="8">
                        <c:v>Secure Authentication process</c:v>
                      </c:pt>
                      <c:pt idx="9">
                        <c:v>Database integration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Sheet1!$C$2:$C$11</c15:sqref>
                        </c15:formulaRef>
                      </c:ext>
                    </c:extLst>
                    <c:numCache>
                      <c:formatCode>[$-1010000]d/m/yy;@</c:formatCode>
                      <c:ptCount val="10"/>
                      <c:pt idx="0">
                        <c:v>45325</c:v>
                      </c:pt>
                      <c:pt idx="1">
                        <c:v>45329</c:v>
                      </c:pt>
                      <c:pt idx="2">
                        <c:v>45334</c:v>
                      </c:pt>
                      <c:pt idx="3">
                        <c:v>45342</c:v>
                      </c:pt>
                      <c:pt idx="4">
                        <c:v>45357</c:v>
                      </c:pt>
                      <c:pt idx="5">
                        <c:v>45363</c:v>
                      </c:pt>
                      <c:pt idx="6">
                        <c:v>45371</c:v>
                      </c:pt>
                      <c:pt idx="7">
                        <c:v>45375</c:v>
                      </c:pt>
                      <c:pt idx="8">
                        <c:v>45379</c:v>
                      </c:pt>
                      <c:pt idx="9">
                        <c:v>45387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75F-46FD-8F8A-63C5BC666F2D}"/>
                  </c:ext>
                </c:extLst>
              </c15:ser>
            </c15:filteredBarSeries>
          </c:ext>
        </c:extLst>
      </c:barChart>
      <c:catAx>
        <c:axId val="111566870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268423071"/>
        <c:crosses val="autoZero"/>
        <c:auto val="1"/>
        <c:lblAlgn val="ctr"/>
        <c:lblOffset val="100"/>
        <c:noMultiLvlLbl val="0"/>
      </c:catAx>
      <c:valAx>
        <c:axId val="126842307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1010000]d/m/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11566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CD9D-6E89-3EBF-0C09-558449129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4220" y="70962"/>
            <a:ext cx="2887980" cy="477837"/>
          </a:xfrm>
        </p:spPr>
        <p:txBody>
          <a:bodyPr>
            <a:normAutofit/>
          </a:bodyPr>
          <a:lstStyle/>
          <a:p>
            <a:r>
              <a:rPr lang="en-GB" sz="2000" dirty="0"/>
              <a:t>Proof of Concepts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9A8EE-526C-7E35-BD39-AE31517ED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" y="485616"/>
            <a:ext cx="12016740" cy="6301422"/>
          </a:xfrm>
        </p:spPr>
        <p:txBody>
          <a:bodyPr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Administrator Activities: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Migrate, install, update, man age WMS system.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Migrate a sample WMS, install the system on a test server, update to a new version, and manage the system by performing basic tasks. Verify successful completion and user-friendliness.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Manage courses in WMS.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Create a new course entry, back up and remove a course entry. Verify that courses can be managed and backed up.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Assign initial roles per course (administrator).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Assign roles to different courses and ensure the roles are correctly applied. Test removal and role change functionalities.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Course Administrator Tasks: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Define exams, including various parameters.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Create a sample exam, define its type, direction, length, date, and stylistic elements. Ensure the system captures and displays the exam details accurately.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Generate exam documents, versions, and special versions.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Generate different versions of an exam, including a special version for the reading-impaired. Confirm the accuracy of generated documents.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Inspect changes made by course staff.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Reject, accept, and modify changes made during the exam preparation phase. Ensure proper tracking and inspection of changes.</a:t>
            </a:r>
            <a:endParaRPr lang="en-GB" sz="900" b="1" kern="100" dirty="0">
              <a:solidFill>
                <a:srgbClr val="2F5496"/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Course Staff Activities: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Validate, edit, and manage questions.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Add, delete, edit, and validate questions, stems, keys, distractors, solutions, and keywords. Ensure smooth management and validation processes.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Perform WMS activities, log into the system.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Log into the system with user credentials, select a course if active in more than one, and perform specific tasks. Confirm effective login and task execution.</a:t>
            </a:r>
          </a:p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4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2CF2-1990-8B77-979A-E45019F0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3025"/>
            <a:ext cx="10515600" cy="4351338"/>
          </a:xfrm>
        </p:spPr>
        <p:txBody>
          <a:bodyPr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User Interface and Workflow Management: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Web-based system accessible within the University.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Access the system via web browser within the department and through VPN. Confirm accessibility for different users.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Dashboard based on user roles.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Each user should see a dashboard based on their roles. Verify that the dashboard displays relevant information.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History maintenance for each user.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Log in, perform tasks, log out, and log back in. Confirm that the system maintains history for each user.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Boolean-based search for meta-questions.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Conduct searches based on </a:t>
            </a:r>
            <a:r>
              <a:rPr lang="en-GB" sz="900" b="1" kern="1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operations on keywords and strings. Confirm accurate identification and display of relevant meta-questions.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Database Management: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Store all versions of meta-questions.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Create, update, and roll back versions of meta-questions. Verify the system's ability to store and retrieve different versions.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Confidence levels for meta-questions.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Validate items and check confidence levels for stems, items, appendices, and solutions. Ensure confidence levels are independent and correctly recorded.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Export and import to and from files.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Export meta-questions to files, import them back, and verify the consistency of data.</a:t>
            </a:r>
          </a:p>
          <a:p>
            <a:pPr marL="0" indent="0">
              <a:lnSpc>
                <a:spcPct val="107000"/>
              </a:lnSpc>
              <a:spcBef>
                <a:spcPts val="1200"/>
              </a:spcBef>
              <a:buNone/>
            </a:pP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Output Generation: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Generate final exams, quizzes, and enlarged documents.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Produce different types of documents and verify correctness. Specifically, test the creation of enlarged documents for visually impaired students.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Functionality: </a:t>
            </a:r>
            <a:r>
              <a:rPr lang="en-GB" sz="900" b="1" kern="1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Catalog</a:t>
            </a: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files for debugging.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Generate </a:t>
            </a:r>
            <a:r>
              <a:rPr lang="en-GB" sz="900" b="1" kern="1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catalog</a:t>
            </a:r>
            <a:r>
              <a:rPr lang="en-GB" sz="9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files for exams and questions. Confirm accurate display of keys and distractors for debugging purposes.</a:t>
            </a:r>
            <a:endParaRPr lang="en-GB" sz="9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97934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8FAB-7BAE-296B-01ED-961A2424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253682"/>
            <a:ext cx="960120" cy="427355"/>
          </a:xfrm>
        </p:spPr>
        <p:txBody>
          <a:bodyPr>
            <a:normAutofit/>
          </a:bodyPr>
          <a:lstStyle/>
          <a:p>
            <a:r>
              <a:rPr lang="en-US" sz="2000" dirty="0"/>
              <a:t>Risks</a:t>
            </a:r>
            <a:endParaRPr lang="LID4096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8927-93C9-D693-3716-5A96DCBD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68103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/>
              <a:t>User Adoption Challenges:</a:t>
            </a:r>
          </a:p>
          <a:p>
            <a:pPr marL="0" indent="0">
              <a:buNone/>
            </a:pPr>
            <a:r>
              <a:rPr lang="en-GB" sz="900" dirty="0"/>
              <a:t>Example: Resistance from users to adapt to the new system.</a:t>
            </a:r>
          </a:p>
          <a:p>
            <a:pPr marL="0" indent="0">
              <a:buNone/>
            </a:pPr>
            <a:r>
              <a:rPr lang="en-GB" sz="900" dirty="0"/>
              <a:t>Mitigation: Provide user documentation, and gather feedback early in the development process.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Data Security:</a:t>
            </a:r>
          </a:p>
          <a:p>
            <a:pPr marL="0" indent="0">
              <a:buNone/>
            </a:pPr>
            <a:r>
              <a:rPr lang="en-GB" sz="900" dirty="0"/>
              <a:t>Example: Vulnerability to unauthorized access.</a:t>
            </a:r>
          </a:p>
          <a:p>
            <a:pPr marL="0" indent="0">
              <a:buNone/>
            </a:pPr>
            <a:r>
              <a:rPr lang="en-GB" sz="900" dirty="0"/>
              <a:t>Mitigation: Use user authentication mechanisms to safeguard sensitive data, access will be allowed only from the university network, or by using </a:t>
            </a:r>
            <a:r>
              <a:rPr lang="en-GB" sz="900" dirty="0" err="1"/>
              <a:t>vpn</a:t>
            </a:r>
            <a:r>
              <a:rPr lang="en-GB" sz="900" dirty="0"/>
              <a:t>.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Web Interface:</a:t>
            </a:r>
          </a:p>
          <a:p>
            <a:pPr marL="0" indent="0">
              <a:buNone/>
            </a:pPr>
            <a:r>
              <a:rPr lang="en-GB" sz="900" dirty="0"/>
              <a:t>None of the members had work as a web developer</a:t>
            </a:r>
          </a:p>
          <a:p>
            <a:pPr marL="0" indent="0">
              <a:buNone/>
            </a:pPr>
            <a:r>
              <a:rPr lang="en-GB" sz="900" dirty="0"/>
              <a:t>Mitigation: All members will read and study about prepared libraries that will allow easy web interface development </a:t>
            </a:r>
          </a:p>
        </p:txBody>
      </p:sp>
    </p:spTree>
    <p:extLst>
      <p:ext uri="{BB962C8B-B14F-4D97-AF65-F5344CB8AC3E}">
        <p14:creationId xmlns:p14="http://schemas.microsoft.com/office/powerpoint/2010/main" val="200094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F7FE-07A0-3792-F9F5-67B150AC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140" y="278129"/>
            <a:ext cx="853440" cy="402908"/>
          </a:xfrm>
        </p:spPr>
        <p:txBody>
          <a:bodyPr>
            <a:normAutofit/>
          </a:bodyPr>
          <a:lstStyle/>
          <a:p>
            <a:r>
              <a:rPr lang="en-US" sz="2000" dirty="0" err="1"/>
              <a:t>Gnatt</a:t>
            </a:r>
            <a:endParaRPr lang="LID4096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3E1AF4-30BC-1470-41AC-EE3DCD142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657099"/>
              </p:ext>
            </p:extLst>
          </p:nvPr>
        </p:nvGraphicFramePr>
        <p:xfrm>
          <a:off x="619760" y="719666"/>
          <a:ext cx="107696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861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731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Proof of Concepts</vt:lpstr>
      <vt:lpstr>PowerPoint Presentation</vt:lpstr>
      <vt:lpstr>Risks</vt:lpstr>
      <vt:lpstr>Gnatt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Ofek Nov</cp:lastModifiedBy>
  <cp:revision>1</cp:revision>
  <dcterms:created xsi:type="dcterms:W3CDTF">2024-01-28T10:19:17Z</dcterms:created>
  <dcterms:modified xsi:type="dcterms:W3CDTF">2024-01-28T12:06:05Z</dcterms:modified>
</cp:coreProperties>
</file>