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48" r:id="rId1"/>
  </p:sldMasterIdLst>
  <p:notesMasterIdLst>
    <p:notesMasterId r:id="rId13"/>
  </p:notesMasterIdLst>
  <p:sldIdLst>
    <p:sldId id="26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647" autoAdjust="0"/>
    <p:restoredTop sz="94259" autoAdjust="0"/>
  </p:normalViewPr>
  <p:slideViewPr>
    <p:cSldViewPr snapToGrid="0">
      <p:cViewPr varScale="1">
        <p:scale>
          <a:sx n="72" d="100"/>
          <a:sy n="72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7085CD-DC46-487D-90F6-A9621C81D3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28B0458-4DAB-4874-9A13-73909B1CAA89}">
      <dgm:prSet/>
      <dgm:spPr/>
      <dgm:t>
        <a:bodyPr/>
        <a:lstStyle/>
        <a:p>
          <a:r>
            <a:rPr lang="en-US" dirty="0"/>
            <a:t>Impersonation emails do not contain malicious volumetric attributes</a:t>
          </a:r>
        </a:p>
      </dgm:t>
    </dgm:pt>
    <dgm:pt modelId="{14880122-942B-41CF-9B2A-1D74566B057B}" type="parTrans" cxnId="{695F5DC2-C96D-4304-8968-E398F795E434}">
      <dgm:prSet/>
      <dgm:spPr/>
      <dgm:t>
        <a:bodyPr/>
        <a:lstStyle/>
        <a:p>
          <a:endParaRPr lang="en-US"/>
        </a:p>
      </dgm:t>
    </dgm:pt>
    <dgm:pt modelId="{06017B9D-B5B9-42A6-877B-F0D21DE1437C}" type="sibTrans" cxnId="{695F5DC2-C96D-4304-8968-E398F795E434}">
      <dgm:prSet/>
      <dgm:spPr/>
      <dgm:t>
        <a:bodyPr/>
        <a:lstStyle/>
        <a:p>
          <a:endParaRPr lang="en-US"/>
        </a:p>
      </dgm:t>
    </dgm:pt>
    <dgm:pt modelId="{33754C8F-0E71-4007-96C2-FA79C83F3BE0}">
      <dgm:prSet/>
      <dgm:spPr/>
      <dgm:t>
        <a:bodyPr/>
        <a:lstStyle/>
        <a:p>
          <a:r>
            <a:rPr lang="en-US"/>
            <a:t>They typically do not contain malware, and are not sent from well-known malicious IPs</a:t>
          </a:r>
        </a:p>
      </dgm:t>
    </dgm:pt>
    <dgm:pt modelId="{EFCC2B2E-6649-4340-B177-F41CA7A8F73C}" type="parTrans" cxnId="{394B33CA-6FB0-4893-9D23-BAD3C39ACB28}">
      <dgm:prSet/>
      <dgm:spPr/>
      <dgm:t>
        <a:bodyPr/>
        <a:lstStyle/>
        <a:p>
          <a:endParaRPr lang="en-US"/>
        </a:p>
      </dgm:t>
    </dgm:pt>
    <dgm:pt modelId="{39F91C36-2339-4D7D-A3C5-03E38225D4EA}" type="sibTrans" cxnId="{394B33CA-6FB0-4893-9D23-BAD3C39ACB28}">
      <dgm:prSet/>
      <dgm:spPr/>
      <dgm:t>
        <a:bodyPr/>
        <a:lstStyle/>
        <a:p>
          <a:endParaRPr lang="en-US"/>
        </a:p>
      </dgm:t>
    </dgm:pt>
    <dgm:pt modelId="{F295C387-6BE7-4CAB-9C17-001F6DC4E818}">
      <dgm:prSet/>
      <dgm:spPr/>
      <dgm:t>
        <a:bodyPr/>
        <a:lstStyle/>
        <a:p>
          <a:r>
            <a:rPr lang="en-US"/>
            <a:t>Do not contain a link</a:t>
          </a:r>
        </a:p>
      </dgm:t>
    </dgm:pt>
    <dgm:pt modelId="{BDD3EF7E-FD36-49B5-B44E-43D9BF8AA44C}" type="parTrans" cxnId="{06B36808-6A8E-4F12-A7A8-EAF0D844C57F}">
      <dgm:prSet/>
      <dgm:spPr/>
      <dgm:t>
        <a:bodyPr/>
        <a:lstStyle/>
        <a:p>
          <a:endParaRPr lang="en-US"/>
        </a:p>
      </dgm:t>
    </dgm:pt>
    <dgm:pt modelId="{460019CD-929C-4411-9AE0-8D7306E9370A}" type="sibTrans" cxnId="{06B36808-6A8E-4F12-A7A8-EAF0D844C57F}">
      <dgm:prSet/>
      <dgm:spPr/>
      <dgm:t>
        <a:bodyPr/>
        <a:lstStyle/>
        <a:p>
          <a:endParaRPr lang="en-US"/>
        </a:p>
      </dgm:t>
    </dgm:pt>
    <dgm:pt modelId="{0932F5E3-C634-44F2-885F-5ABCF35371AA}">
      <dgm:prSet/>
      <dgm:spPr/>
      <dgm:t>
        <a:bodyPr/>
        <a:lstStyle/>
        <a:p>
          <a:r>
            <a:rPr lang="en-US"/>
            <a:t>Are sent to a small number of recipients</a:t>
          </a:r>
        </a:p>
      </dgm:t>
    </dgm:pt>
    <dgm:pt modelId="{EFD17E6E-E9F7-4EE7-93EB-E4BAEE596274}" type="parTrans" cxnId="{12720644-0927-4C17-A51B-2798D5295E1A}">
      <dgm:prSet/>
      <dgm:spPr/>
      <dgm:t>
        <a:bodyPr/>
        <a:lstStyle/>
        <a:p>
          <a:endParaRPr lang="en-US"/>
        </a:p>
      </dgm:t>
    </dgm:pt>
    <dgm:pt modelId="{C9BCD8B6-9077-4BAE-AFBA-5235312D0DF4}" type="sibTrans" cxnId="{12720644-0927-4C17-A51B-2798D5295E1A}">
      <dgm:prSet/>
      <dgm:spPr/>
      <dgm:t>
        <a:bodyPr/>
        <a:lstStyle/>
        <a:p>
          <a:endParaRPr lang="en-US"/>
        </a:p>
      </dgm:t>
    </dgm:pt>
    <dgm:pt modelId="{5BBF0DEA-CBF6-4EA0-AC22-276D2310131A}" type="pres">
      <dgm:prSet presAssocID="{437085CD-DC46-487D-90F6-A9621C81D388}" presName="root" presStyleCnt="0">
        <dgm:presLayoutVars>
          <dgm:dir/>
          <dgm:resizeHandles val="exact"/>
        </dgm:presLayoutVars>
      </dgm:prSet>
      <dgm:spPr/>
    </dgm:pt>
    <dgm:pt modelId="{0A4C4743-08AC-44B7-B943-93CF0E00E605}" type="pres">
      <dgm:prSet presAssocID="{028B0458-4DAB-4874-9A13-73909B1CAA89}" presName="compNode" presStyleCnt="0"/>
      <dgm:spPr/>
    </dgm:pt>
    <dgm:pt modelId="{542436F1-5749-4FBF-9A63-A78114A6396C}" type="pres">
      <dgm:prSet presAssocID="{028B0458-4DAB-4874-9A13-73909B1CAA89}" presName="bgRect" presStyleLbl="bgShp" presStyleIdx="0" presStyleCnt="4"/>
      <dgm:spPr/>
    </dgm:pt>
    <dgm:pt modelId="{5FE3DB6C-0132-495E-A65A-47BA13AF81DA}" type="pres">
      <dgm:prSet presAssocID="{028B0458-4DAB-4874-9A13-73909B1CAA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561FAF1C-E566-4AD8-B6D8-9915067F7BD8}" type="pres">
      <dgm:prSet presAssocID="{028B0458-4DAB-4874-9A13-73909B1CAA89}" presName="spaceRect" presStyleCnt="0"/>
      <dgm:spPr/>
    </dgm:pt>
    <dgm:pt modelId="{AE045CBB-8DE7-47A9-BA02-B64FA0E62310}" type="pres">
      <dgm:prSet presAssocID="{028B0458-4DAB-4874-9A13-73909B1CAA89}" presName="parTx" presStyleLbl="revTx" presStyleIdx="0" presStyleCnt="4">
        <dgm:presLayoutVars>
          <dgm:chMax val="0"/>
          <dgm:chPref val="0"/>
        </dgm:presLayoutVars>
      </dgm:prSet>
      <dgm:spPr/>
    </dgm:pt>
    <dgm:pt modelId="{9CEECE8E-B68F-43C2-A999-1E8B7343A822}" type="pres">
      <dgm:prSet presAssocID="{06017B9D-B5B9-42A6-877B-F0D21DE1437C}" presName="sibTrans" presStyleCnt="0"/>
      <dgm:spPr/>
    </dgm:pt>
    <dgm:pt modelId="{1894C060-D6D8-4C7E-A307-DAAE7FEA9A61}" type="pres">
      <dgm:prSet presAssocID="{33754C8F-0E71-4007-96C2-FA79C83F3BE0}" presName="compNode" presStyleCnt="0"/>
      <dgm:spPr/>
    </dgm:pt>
    <dgm:pt modelId="{198C1C5C-0052-4C9F-899E-AE6582941EF7}" type="pres">
      <dgm:prSet presAssocID="{33754C8F-0E71-4007-96C2-FA79C83F3BE0}" presName="bgRect" presStyleLbl="bgShp" presStyleIdx="1" presStyleCnt="4"/>
      <dgm:spPr/>
    </dgm:pt>
    <dgm:pt modelId="{0758C387-C89A-41B4-A58C-21017BD3ADD7}" type="pres">
      <dgm:prSet presAssocID="{33754C8F-0E71-4007-96C2-FA79C83F3B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קש"/>
        </a:ext>
      </dgm:extLst>
    </dgm:pt>
    <dgm:pt modelId="{39EB234C-06C7-46C3-B96F-4E636D085E13}" type="pres">
      <dgm:prSet presAssocID="{33754C8F-0E71-4007-96C2-FA79C83F3BE0}" presName="spaceRect" presStyleCnt="0"/>
      <dgm:spPr/>
    </dgm:pt>
    <dgm:pt modelId="{41400B90-0458-48D5-8013-A180F2772078}" type="pres">
      <dgm:prSet presAssocID="{33754C8F-0E71-4007-96C2-FA79C83F3BE0}" presName="parTx" presStyleLbl="revTx" presStyleIdx="1" presStyleCnt="4">
        <dgm:presLayoutVars>
          <dgm:chMax val="0"/>
          <dgm:chPref val="0"/>
        </dgm:presLayoutVars>
      </dgm:prSet>
      <dgm:spPr/>
    </dgm:pt>
    <dgm:pt modelId="{D02D8D63-85BE-49AB-A92D-383B135528D4}" type="pres">
      <dgm:prSet presAssocID="{39F91C36-2339-4D7D-A3C5-03E38225D4EA}" presName="sibTrans" presStyleCnt="0"/>
      <dgm:spPr/>
    </dgm:pt>
    <dgm:pt modelId="{5F7B3567-2F59-402F-A122-F659D35926A7}" type="pres">
      <dgm:prSet presAssocID="{F295C387-6BE7-4CAB-9C17-001F6DC4E818}" presName="compNode" presStyleCnt="0"/>
      <dgm:spPr/>
    </dgm:pt>
    <dgm:pt modelId="{476164BE-4F3A-4CB5-A358-6349BFF9D18A}" type="pres">
      <dgm:prSet presAssocID="{F295C387-6BE7-4CAB-9C17-001F6DC4E818}" presName="bgRect" presStyleLbl="bgShp" presStyleIdx="2" presStyleCnt="4"/>
      <dgm:spPr/>
    </dgm:pt>
    <dgm:pt modelId="{28BB8AEF-7E5B-452A-AF2A-57B939FD75ED}" type="pres">
      <dgm:prSet presAssocID="{F295C387-6BE7-4CAB-9C17-001F6DC4E81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CE8DEB2C-D263-499F-B2EE-EFFA71516ED8}" type="pres">
      <dgm:prSet presAssocID="{F295C387-6BE7-4CAB-9C17-001F6DC4E818}" presName="spaceRect" presStyleCnt="0"/>
      <dgm:spPr/>
    </dgm:pt>
    <dgm:pt modelId="{56E21ABB-BD5E-47B6-AB8E-E1EDAB8E1BE1}" type="pres">
      <dgm:prSet presAssocID="{F295C387-6BE7-4CAB-9C17-001F6DC4E818}" presName="parTx" presStyleLbl="revTx" presStyleIdx="2" presStyleCnt="4">
        <dgm:presLayoutVars>
          <dgm:chMax val="0"/>
          <dgm:chPref val="0"/>
        </dgm:presLayoutVars>
      </dgm:prSet>
      <dgm:spPr/>
    </dgm:pt>
    <dgm:pt modelId="{B8605695-526C-47FB-8A7F-7D9007D3F25E}" type="pres">
      <dgm:prSet presAssocID="{460019CD-929C-4411-9AE0-8D7306E9370A}" presName="sibTrans" presStyleCnt="0"/>
      <dgm:spPr/>
    </dgm:pt>
    <dgm:pt modelId="{360A80F2-D77D-44B2-94AD-ADC208E79A0C}" type="pres">
      <dgm:prSet presAssocID="{0932F5E3-C634-44F2-885F-5ABCF35371AA}" presName="compNode" presStyleCnt="0"/>
      <dgm:spPr/>
    </dgm:pt>
    <dgm:pt modelId="{C365029B-620F-423F-BDF7-93AB2BEADEB4}" type="pres">
      <dgm:prSet presAssocID="{0932F5E3-C634-44F2-885F-5ABCF35371AA}" presName="bgRect" presStyleLbl="bgShp" presStyleIdx="3" presStyleCnt="4"/>
      <dgm:spPr/>
    </dgm:pt>
    <dgm:pt modelId="{E4A49239-84DF-48BF-8535-5FC8914FCD86}" type="pres">
      <dgm:prSet presAssocID="{0932F5E3-C634-44F2-885F-5ABCF35371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איש"/>
        </a:ext>
      </dgm:extLst>
    </dgm:pt>
    <dgm:pt modelId="{A6E66C16-9CA5-4E3A-B2D9-9547BFD96FCB}" type="pres">
      <dgm:prSet presAssocID="{0932F5E3-C634-44F2-885F-5ABCF35371AA}" presName="spaceRect" presStyleCnt="0"/>
      <dgm:spPr/>
    </dgm:pt>
    <dgm:pt modelId="{B48EE51E-8A7D-464D-AA86-B8DDAA6269A4}" type="pres">
      <dgm:prSet presAssocID="{0932F5E3-C634-44F2-885F-5ABCF35371A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6B36808-6A8E-4F12-A7A8-EAF0D844C57F}" srcId="{437085CD-DC46-487D-90F6-A9621C81D388}" destId="{F295C387-6BE7-4CAB-9C17-001F6DC4E818}" srcOrd="2" destOrd="0" parTransId="{BDD3EF7E-FD36-49B5-B44E-43D9BF8AA44C}" sibTransId="{460019CD-929C-4411-9AE0-8D7306E9370A}"/>
    <dgm:cxn modelId="{12720644-0927-4C17-A51B-2798D5295E1A}" srcId="{437085CD-DC46-487D-90F6-A9621C81D388}" destId="{0932F5E3-C634-44F2-885F-5ABCF35371AA}" srcOrd="3" destOrd="0" parTransId="{EFD17E6E-E9F7-4EE7-93EB-E4BAEE596274}" sibTransId="{C9BCD8B6-9077-4BAE-AFBA-5235312D0DF4}"/>
    <dgm:cxn modelId="{AD48BC4A-9848-43A4-AE18-CB2F4A91C638}" type="presOf" srcId="{33754C8F-0E71-4007-96C2-FA79C83F3BE0}" destId="{41400B90-0458-48D5-8013-A180F2772078}" srcOrd="0" destOrd="0" presId="urn:microsoft.com/office/officeart/2018/2/layout/IconVerticalSolidList"/>
    <dgm:cxn modelId="{1347F6B9-A2D7-4CEA-AACD-726B70E04F39}" type="presOf" srcId="{F295C387-6BE7-4CAB-9C17-001F6DC4E818}" destId="{56E21ABB-BD5E-47B6-AB8E-E1EDAB8E1BE1}" srcOrd="0" destOrd="0" presId="urn:microsoft.com/office/officeart/2018/2/layout/IconVerticalSolidList"/>
    <dgm:cxn modelId="{ABEEBDBA-909C-4359-829D-341AD85D6A1C}" type="presOf" srcId="{437085CD-DC46-487D-90F6-A9621C81D388}" destId="{5BBF0DEA-CBF6-4EA0-AC22-276D2310131A}" srcOrd="0" destOrd="0" presId="urn:microsoft.com/office/officeart/2018/2/layout/IconVerticalSolidList"/>
    <dgm:cxn modelId="{695F5DC2-C96D-4304-8968-E398F795E434}" srcId="{437085CD-DC46-487D-90F6-A9621C81D388}" destId="{028B0458-4DAB-4874-9A13-73909B1CAA89}" srcOrd="0" destOrd="0" parTransId="{14880122-942B-41CF-9B2A-1D74566B057B}" sibTransId="{06017B9D-B5B9-42A6-877B-F0D21DE1437C}"/>
    <dgm:cxn modelId="{394B33CA-6FB0-4893-9D23-BAD3C39ACB28}" srcId="{437085CD-DC46-487D-90F6-A9621C81D388}" destId="{33754C8F-0E71-4007-96C2-FA79C83F3BE0}" srcOrd="1" destOrd="0" parTransId="{EFCC2B2E-6649-4340-B177-F41CA7A8F73C}" sibTransId="{39F91C36-2339-4D7D-A3C5-03E38225D4EA}"/>
    <dgm:cxn modelId="{0ECA50E0-50BE-4F40-90A1-F16EF1C1607B}" type="presOf" srcId="{0932F5E3-C634-44F2-885F-5ABCF35371AA}" destId="{B48EE51E-8A7D-464D-AA86-B8DDAA6269A4}" srcOrd="0" destOrd="0" presId="urn:microsoft.com/office/officeart/2018/2/layout/IconVerticalSolidList"/>
    <dgm:cxn modelId="{39E2F1E8-D3C2-48FC-AC71-A197A1CFE989}" type="presOf" srcId="{028B0458-4DAB-4874-9A13-73909B1CAA89}" destId="{AE045CBB-8DE7-47A9-BA02-B64FA0E62310}" srcOrd="0" destOrd="0" presId="urn:microsoft.com/office/officeart/2018/2/layout/IconVerticalSolidList"/>
    <dgm:cxn modelId="{B4A44056-B7BD-4063-A28A-D773D2821F85}" type="presParOf" srcId="{5BBF0DEA-CBF6-4EA0-AC22-276D2310131A}" destId="{0A4C4743-08AC-44B7-B943-93CF0E00E605}" srcOrd="0" destOrd="0" presId="urn:microsoft.com/office/officeart/2018/2/layout/IconVerticalSolidList"/>
    <dgm:cxn modelId="{3F368D85-CC5E-4243-9934-74FA485BE247}" type="presParOf" srcId="{0A4C4743-08AC-44B7-B943-93CF0E00E605}" destId="{542436F1-5749-4FBF-9A63-A78114A6396C}" srcOrd="0" destOrd="0" presId="urn:microsoft.com/office/officeart/2018/2/layout/IconVerticalSolidList"/>
    <dgm:cxn modelId="{69A923A7-3B00-4C6E-A630-0286F201964A}" type="presParOf" srcId="{0A4C4743-08AC-44B7-B943-93CF0E00E605}" destId="{5FE3DB6C-0132-495E-A65A-47BA13AF81DA}" srcOrd="1" destOrd="0" presId="urn:microsoft.com/office/officeart/2018/2/layout/IconVerticalSolidList"/>
    <dgm:cxn modelId="{1F2D6B84-79D4-4B2E-931B-4DC5EC294467}" type="presParOf" srcId="{0A4C4743-08AC-44B7-B943-93CF0E00E605}" destId="{561FAF1C-E566-4AD8-B6D8-9915067F7BD8}" srcOrd="2" destOrd="0" presId="urn:microsoft.com/office/officeart/2018/2/layout/IconVerticalSolidList"/>
    <dgm:cxn modelId="{EE688CF5-D718-490B-B6E5-D787BA498919}" type="presParOf" srcId="{0A4C4743-08AC-44B7-B943-93CF0E00E605}" destId="{AE045CBB-8DE7-47A9-BA02-B64FA0E62310}" srcOrd="3" destOrd="0" presId="urn:microsoft.com/office/officeart/2018/2/layout/IconVerticalSolidList"/>
    <dgm:cxn modelId="{21823A37-3193-4EB0-96E6-5C99128AECC0}" type="presParOf" srcId="{5BBF0DEA-CBF6-4EA0-AC22-276D2310131A}" destId="{9CEECE8E-B68F-43C2-A999-1E8B7343A822}" srcOrd="1" destOrd="0" presId="urn:microsoft.com/office/officeart/2018/2/layout/IconVerticalSolidList"/>
    <dgm:cxn modelId="{CF254C97-8BB1-4FDB-8578-6575E2662E87}" type="presParOf" srcId="{5BBF0DEA-CBF6-4EA0-AC22-276D2310131A}" destId="{1894C060-D6D8-4C7E-A307-DAAE7FEA9A61}" srcOrd="2" destOrd="0" presId="urn:microsoft.com/office/officeart/2018/2/layout/IconVerticalSolidList"/>
    <dgm:cxn modelId="{CF82FA18-A07A-4DB5-914F-D34C1D33D92F}" type="presParOf" srcId="{1894C060-D6D8-4C7E-A307-DAAE7FEA9A61}" destId="{198C1C5C-0052-4C9F-899E-AE6582941EF7}" srcOrd="0" destOrd="0" presId="urn:microsoft.com/office/officeart/2018/2/layout/IconVerticalSolidList"/>
    <dgm:cxn modelId="{6F6FAE5E-8003-4CBB-8E9D-235BD874D85C}" type="presParOf" srcId="{1894C060-D6D8-4C7E-A307-DAAE7FEA9A61}" destId="{0758C387-C89A-41B4-A58C-21017BD3ADD7}" srcOrd="1" destOrd="0" presId="urn:microsoft.com/office/officeart/2018/2/layout/IconVerticalSolidList"/>
    <dgm:cxn modelId="{AAFDE631-409A-4EA7-9B5E-39513F9B7BB6}" type="presParOf" srcId="{1894C060-D6D8-4C7E-A307-DAAE7FEA9A61}" destId="{39EB234C-06C7-46C3-B96F-4E636D085E13}" srcOrd="2" destOrd="0" presId="urn:microsoft.com/office/officeart/2018/2/layout/IconVerticalSolidList"/>
    <dgm:cxn modelId="{FEE78EF3-AE12-4E74-A582-480F88AA8ABF}" type="presParOf" srcId="{1894C060-D6D8-4C7E-A307-DAAE7FEA9A61}" destId="{41400B90-0458-48D5-8013-A180F2772078}" srcOrd="3" destOrd="0" presId="urn:microsoft.com/office/officeart/2018/2/layout/IconVerticalSolidList"/>
    <dgm:cxn modelId="{292AE18C-B82E-4A15-9C1A-1789A9D3A366}" type="presParOf" srcId="{5BBF0DEA-CBF6-4EA0-AC22-276D2310131A}" destId="{D02D8D63-85BE-49AB-A92D-383B135528D4}" srcOrd="3" destOrd="0" presId="urn:microsoft.com/office/officeart/2018/2/layout/IconVerticalSolidList"/>
    <dgm:cxn modelId="{02AD1CC8-7914-45F1-8422-40E7E84CF6B3}" type="presParOf" srcId="{5BBF0DEA-CBF6-4EA0-AC22-276D2310131A}" destId="{5F7B3567-2F59-402F-A122-F659D35926A7}" srcOrd="4" destOrd="0" presId="urn:microsoft.com/office/officeart/2018/2/layout/IconVerticalSolidList"/>
    <dgm:cxn modelId="{B2020F19-BD94-4560-8FDC-44219BEB0009}" type="presParOf" srcId="{5F7B3567-2F59-402F-A122-F659D35926A7}" destId="{476164BE-4F3A-4CB5-A358-6349BFF9D18A}" srcOrd="0" destOrd="0" presId="urn:microsoft.com/office/officeart/2018/2/layout/IconVerticalSolidList"/>
    <dgm:cxn modelId="{67455BE5-9A32-4EBC-BEE4-4C262BD6E68C}" type="presParOf" srcId="{5F7B3567-2F59-402F-A122-F659D35926A7}" destId="{28BB8AEF-7E5B-452A-AF2A-57B939FD75ED}" srcOrd="1" destOrd="0" presId="urn:microsoft.com/office/officeart/2018/2/layout/IconVerticalSolidList"/>
    <dgm:cxn modelId="{4A07259B-B8A5-4D23-BBD1-45BD24899486}" type="presParOf" srcId="{5F7B3567-2F59-402F-A122-F659D35926A7}" destId="{CE8DEB2C-D263-499F-B2EE-EFFA71516ED8}" srcOrd="2" destOrd="0" presId="urn:microsoft.com/office/officeart/2018/2/layout/IconVerticalSolidList"/>
    <dgm:cxn modelId="{D4ECF4FF-A4F8-42ED-8FE0-4720FFFB6BD0}" type="presParOf" srcId="{5F7B3567-2F59-402F-A122-F659D35926A7}" destId="{56E21ABB-BD5E-47B6-AB8E-E1EDAB8E1BE1}" srcOrd="3" destOrd="0" presId="urn:microsoft.com/office/officeart/2018/2/layout/IconVerticalSolidList"/>
    <dgm:cxn modelId="{46412A73-4134-4C6F-951B-CDA4D6BDCE28}" type="presParOf" srcId="{5BBF0DEA-CBF6-4EA0-AC22-276D2310131A}" destId="{B8605695-526C-47FB-8A7F-7D9007D3F25E}" srcOrd="5" destOrd="0" presId="urn:microsoft.com/office/officeart/2018/2/layout/IconVerticalSolidList"/>
    <dgm:cxn modelId="{16FDE503-8000-4BE2-B675-32F92B42DC21}" type="presParOf" srcId="{5BBF0DEA-CBF6-4EA0-AC22-276D2310131A}" destId="{360A80F2-D77D-44B2-94AD-ADC208E79A0C}" srcOrd="6" destOrd="0" presId="urn:microsoft.com/office/officeart/2018/2/layout/IconVerticalSolidList"/>
    <dgm:cxn modelId="{E89DE7EB-24ED-4D2C-97E6-32CC11FD8BDE}" type="presParOf" srcId="{360A80F2-D77D-44B2-94AD-ADC208E79A0C}" destId="{C365029B-620F-423F-BDF7-93AB2BEADEB4}" srcOrd="0" destOrd="0" presId="urn:microsoft.com/office/officeart/2018/2/layout/IconVerticalSolidList"/>
    <dgm:cxn modelId="{598C4B66-B740-4A80-8EBE-52B8D260F187}" type="presParOf" srcId="{360A80F2-D77D-44B2-94AD-ADC208E79A0C}" destId="{E4A49239-84DF-48BF-8535-5FC8914FCD86}" srcOrd="1" destOrd="0" presId="urn:microsoft.com/office/officeart/2018/2/layout/IconVerticalSolidList"/>
    <dgm:cxn modelId="{B42C88F0-ADE8-4EF3-8287-FFD02306F93F}" type="presParOf" srcId="{360A80F2-D77D-44B2-94AD-ADC208E79A0C}" destId="{A6E66C16-9CA5-4E3A-B2D9-9547BFD96FCB}" srcOrd="2" destOrd="0" presId="urn:microsoft.com/office/officeart/2018/2/layout/IconVerticalSolidList"/>
    <dgm:cxn modelId="{5DBD9155-9DD5-4ADA-A22B-F2FAA47578E0}" type="presParOf" srcId="{360A80F2-D77D-44B2-94AD-ADC208E79A0C}" destId="{B48EE51E-8A7D-464D-AA86-B8DDAA6269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436F1-5749-4FBF-9A63-A78114A6396C}">
      <dsp:nvSpPr>
        <dsp:cNvPr id="0" name=""/>
        <dsp:cNvSpPr/>
      </dsp:nvSpPr>
      <dsp:spPr>
        <a:xfrm>
          <a:off x="0" y="1698"/>
          <a:ext cx="9618133" cy="861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3DB6C-0132-495E-A65A-47BA13AF81DA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45CBB-8DE7-47A9-BA02-B64FA0E62310}">
      <dsp:nvSpPr>
        <dsp:cNvPr id="0" name=""/>
        <dsp:cNvSpPr/>
      </dsp:nvSpPr>
      <dsp:spPr>
        <a:xfrm>
          <a:off x="994536" y="1698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Impersonation emails do not contain malicious volumetric attributes</a:t>
          </a:r>
        </a:p>
      </dsp:txBody>
      <dsp:txXfrm>
        <a:off x="994536" y="1698"/>
        <a:ext cx="8623596" cy="861070"/>
      </dsp:txXfrm>
    </dsp:sp>
    <dsp:sp modelId="{198C1C5C-0052-4C9F-899E-AE6582941EF7}">
      <dsp:nvSpPr>
        <dsp:cNvPr id="0" name=""/>
        <dsp:cNvSpPr/>
      </dsp:nvSpPr>
      <dsp:spPr>
        <a:xfrm>
          <a:off x="0" y="1078036"/>
          <a:ext cx="9618133" cy="861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8C387-C89A-41B4-A58C-21017BD3ADD7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00B90-0458-48D5-8013-A180F2772078}">
      <dsp:nvSpPr>
        <dsp:cNvPr id="0" name=""/>
        <dsp:cNvSpPr/>
      </dsp:nvSpPr>
      <dsp:spPr>
        <a:xfrm>
          <a:off x="994536" y="1078036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They typically do not contain malware, and are not sent from well-known malicious IPs</a:t>
          </a:r>
        </a:p>
      </dsp:txBody>
      <dsp:txXfrm>
        <a:off x="994536" y="1078036"/>
        <a:ext cx="8623596" cy="861070"/>
      </dsp:txXfrm>
    </dsp:sp>
    <dsp:sp modelId="{476164BE-4F3A-4CB5-A358-6349BFF9D18A}">
      <dsp:nvSpPr>
        <dsp:cNvPr id="0" name=""/>
        <dsp:cNvSpPr/>
      </dsp:nvSpPr>
      <dsp:spPr>
        <a:xfrm>
          <a:off x="0" y="2154374"/>
          <a:ext cx="9618133" cy="8610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B8AEF-7E5B-452A-AF2A-57B939FD75ED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21ABB-BD5E-47B6-AB8E-E1EDAB8E1BE1}">
      <dsp:nvSpPr>
        <dsp:cNvPr id="0" name=""/>
        <dsp:cNvSpPr/>
      </dsp:nvSpPr>
      <dsp:spPr>
        <a:xfrm>
          <a:off x="994536" y="2154374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 not contain a link</a:t>
          </a:r>
        </a:p>
      </dsp:txBody>
      <dsp:txXfrm>
        <a:off x="994536" y="2154374"/>
        <a:ext cx="8623596" cy="861070"/>
      </dsp:txXfrm>
    </dsp:sp>
    <dsp:sp modelId="{C365029B-620F-423F-BDF7-93AB2BEADEB4}">
      <dsp:nvSpPr>
        <dsp:cNvPr id="0" name=""/>
        <dsp:cNvSpPr/>
      </dsp:nvSpPr>
      <dsp:spPr>
        <a:xfrm>
          <a:off x="0" y="3230712"/>
          <a:ext cx="9618133" cy="8610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49239-84DF-48BF-8535-5FC8914FCD86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EE51E-8A7D-464D-AA86-B8DDAA6269A4}">
      <dsp:nvSpPr>
        <dsp:cNvPr id="0" name=""/>
        <dsp:cNvSpPr/>
      </dsp:nvSpPr>
      <dsp:spPr>
        <a:xfrm>
          <a:off x="994536" y="3230712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Are sent to a small number of recipients</a:t>
          </a:r>
        </a:p>
      </dsp:txBody>
      <dsp:txXfrm>
        <a:off x="994536" y="3230712"/>
        <a:ext cx="8623596" cy="861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B017FD05-2667-45F2-BDAA-9B6932FFE1F1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B561551D-A0E5-451C-9533-0C2CA4B0CB7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070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1551D-A0E5-451C-9533-0C2CA4B0CB78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321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DB6-F8D9-4841-A308-536EFE6F7143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2C59-3E34-40D0-BEF8-4AC95C8231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265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DB6-F8D9-4841-A308-536EFE6F7143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2C59-3E34-40D0-BEF8-4AC95C8231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742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DB6-F8D9-4841-A308-536EFE6F7143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2C59-3E34-40D0-BEF8-4AC95C8231AC}" type="slidenum">
              <a:rPr lang="en-IL" smtClean="0"/>
              <a:t>‹#›</a:t>
            </a:fld>
            <a:endParaRPr lang="en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5325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DB6-F8D9-4841-A308-536EFE6F7143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2C59-3E34-40D0-BEF8-4AC95C8231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2758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DB6-F8D9-4841-A308-536EFE6F7143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2C59-3E34-40D0-BEF8-4AC95C8231AC}" type="slidenum">
              <a:rPr lang="en-IL" smtClean="0"/>
              <a:t>‹#›</a:t>
            </a:fld>
            <a:endParaRPr lang="en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4597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DB6-F8D9-4841-A308-536EFE6F7143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2C59-3E34-40D0-BEF8-4AC95C8231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3541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DB6-F8D9-4841-A308-536EFE6F7143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2C59-3E34-40D0-BEF8-4AC95C8231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130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DB6-F8D9-4841-A308-536EFE6F7143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2C59-3E34-40D0-BEF8-4AC95C8231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499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DB6-F8D9-4841-A308-536EFE6F7143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2C59-3E34-40D0-BEF8-4AC95C8231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831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DB6-F8D9-4841-A308-536EFE6F7143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2C59-3E34-40D0-BEF8-4AC95C8231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077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DB6-F8D9-4841-A308-536EFE6F7143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2C59-3E34-40D0-BEF8-4AC95C8231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299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DB6-F8D9-4841-A308-536EFE6F7143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2C59-3E34-40D0-BEF8-4AC95C8231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660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DB6-F8D9-4841-A308-536EFE6F7143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2C59-3E34-40D0-BEF8-4AC95C8231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759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DB6-F8D9-4841-A308-536EFE6F7143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2C59-3E34-40D0-BEF8-4AC95C8231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496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DB6-F8D9-4841-A308-536EFE6F7143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2C59-3E34-40D0-BEF8-4AC95C8231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08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2C59-3E34-40D0-BEF8-4AC95C8231AC}" type="slidenum">
              <a:rPr lang="en-IL" smtClean="0"/>
              <a:t>‹#›</a:t>
            </a:fld>
            <a:endParaRPr lang="en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DB6-F8D9-4841-A308-536EFE6F7143}" type="datetimeFigureOut">
              <a:rPr lang="en-IL" smtClean="0"/>
              <a:t>20/06/2020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235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6EDB6-F8D9-4841-A308-536EFE6F7143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912C59-3E34-40D0-BEF8-4AC95C8231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075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iabr/Final-Project-Phishing-Detection-On-BEC-Attac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95C07D62-8B91-41C2-BA06-FBFB9A62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5400" dirty="0"/>
              <a:t>Detection of </a:t>
            </a:r>
            <a:br>
              <a:rPr lang="en-US" sz="5400" dirty="0"/>
            </a:br>
            <a:r>
              <a:rPr lang="en-US" sz="5400" b="1" dirty="0"/>
              <a:t>B</a:t>
            </a:r>
            <a:r>
              <a:rPr lang="en-US" sz="5400" dirty="0"/>
              <a:t>usiness </a:t>
            </a:r>
            <a:r>
              <a:rPr lang="en-US" sz="5400" b="1" dirty="0"/>
              <a:t>E</a:t>
            </a:r>
            <a:r>
              <a:rPr lang="en-US" sz="5400" dirty="0"/>
              <a:t>mail </a:t>
            </a:r>
            <a:r>
              <a:rPr lang="en-US" sz="5400" b="1" dirty="0"/>
              <a:t>C</a:t>
            </a:r>
            <a:r>
              <a:rPr lang="en-US" sz="5400" dirty="0"/>
              <a:t>ompromise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32F11A1B-2B3E-4187-BF09-0CC12635CBBF}"/>
              </a:ext>
            </a:extLst>
          </p:cNvPr>
          <p:cNvSpPr txBox="1"/>
          <p:nvPr/>
        </p:nvSpPr>
        <p:spPr>
          <a:xfrm>
            <a:off x="9716254" y="2871904"/>
            <a:ext cx="2246200" cy="556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FFFFFF"/>
                </a:solidFill>
              </a:rPr>
              <a:t>     Roi Abramovich</a:t>
            </a:r>
          </a:p>
        </p:txBody>
      </p:sp>
      <p:sp>
        <p:nvSpPr>
          <p:cNvPr id="32" name="אליפסה 31">
            <a:extLst>
              <a:ext uri="{FF2B5EF4-FFF2-40B4-BE49-F238E27FC236}">
                <a16:creationId xmlns:a16="http://schemas.microsoft.com/office/drawing/2014/main" id="{6CB6574F-F835-422F-AFE5-50E993425DD3}"/>
              </a:ext>
            </a:extLst>
          </p:cNvPr>
          <p:cNvSpPr/>
          <p:nvPr/>
        </p:nvSpPr>
        <p:spPr>
          <a:xfrm>
            <a:off x="10004979" y="1253921"/>
            <a:ext cx="1816865" cy="1696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3" name="אליפסה 32">
            <a:extLst>
              <a:ext uri="{FF2B5EF4-FFF2-40B4-BE49-F238E27FC236}">
                <a16:creationId xmlns:a16="http://schemas.microsoft.com/office/drawing/2014/main" id="{B39AB22F-3A5A-4FAE-B142-D1A659619A08}"/>
              </a:ext>
            </a:extLst>
          </p:cNvPr>
          <p:cNvSpPr/>
          <p:nvPr/>
        </p:nvSpPr>
        <p:spPr>
          <a:xfrm>
            <a:off x="7929845" y="225293"/>
            <a:ext cx="1816865" cy="1696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4" name="אליפסה 33">
            <a:extLst>
              <a:ext uri="{FF2B5EF4-FFF2-40B4-BE49-F238E27FC236}">
                <a16:creationId xmlns:a16="http://schemas.microsoft.com/office/drawing/2014/main" id="{FBFE25EC-2717-4F90-BA1A-21DCF82F2392}"/>
              </a:ext>
            </a:extLst>
          </p:cNvPr>
          <p:cNvSpPr/>
          <p:nvPr/>
        </p:nvSpPr>
        <p:spPr>
          <a:xfrm>
            <a:off x="9930922" y="3789324"/>
            <a:ext cx="1816865" cy="1696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אליפסה 34">
            <a:extLst>
              <a:ext uri="{FF2B5EF4-FFF2-40B4-BE49-F238E27FC236}">
                <a16:creationId xmlns:a16="http://schemas.microsoft.com/office/drawing/2014/main" id="{98125D67-1983-4B6D-9FB4-A773D08012B9}"/>
              </a:ext>
            </a:extLst>
          </p:cNvPr>
          <p:cNvSpPr/>
          <p:nvPr/>
        </p:nvSpPr>
        <p:spPr>
          <a:xfrm>
            <a:off x="7929845" y="2797181"/>
            <a:ext cx="1816865" cy="1696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77B80DDA-DCB6-4A14-A07B-FF3A5D05DFCE}"/>
              </a:ext>
            </a:extLst>
          </p:cNvPr>
          <p:cNvSpPr txBox="1"/>
          <p:nvPr/>
        </p:nvSpPr>
        <p:spPr>
          <a:xfrm>
            <a:off x="8090373" y="1882871"/>
            <a:ext cx="2246200" cy="556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FFFFFF"/>
                </a:solidFill>
              </a:rPr>
              <a:t>Gal Hadida </a:t>
            </a: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609E0C71-6FF1-4373-81C5-408028BF4BEC}"/>
              </a:ext>
            </a:extLst>
          </p:cNvPr>
          <p:cNvSpPr txBox="1"/>
          <p:nvPr/>
        </p:nvSpPr>
        <p:spPr>
          <a:xfrm>
            <a:off x="8156831" y="4367050"/>
            <a:ext cx="2246200" cy="556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FFFFFF"/>
                </a:solidFill>
              </a:rPr>
              <a:t>Shira Baron</a:t>
            </a:r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0BEEB322-D719-441F-9FE3-E47DD957CC07}"/>
              </a:ext>
            </a:extLst>
          </p:cNvPr>
          <p:cNvSpPr txBox="1"/>
          <p:nvPr/>
        </p:nvSpPr>
        <p:spPr>
          <a:xfrm>
            <a:off x="10224625" y="5506736"/>
            <a:ext cx="2246200" cy="556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FFFFFF"/>
                </a:solidFill>
              </a:rPr>
              <a:t>Hadar Baron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3F94B56-9D17-4A20-835E-39F46AF02B81}"/>
              </a:ext>
            </a:extLst>
          </p:cNvPr>
          <p:cNvSpPr/>
          <p:nvPr/>
        </p:nvSpPr>
        <p:spPr>
          <a:xfrm>
            <a:off x="354977" y="5925269"/>
            <a:ext cx="485062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200" dirty="0">
                <a:solidFill>
                  <a:schemeClr val="accent2"/>
                </a:solidFill>
              </a:rPr>
              <a:t>Supervisor: Dr. Amit Dvir</a:t>
            </a:r>
          </a:p>
        </p:txBody>
      </p:sp>
      <p:pic>
        <p:nvPicPr>
          <p:cNvPr id="6" name="תמונה 5" descr="תמונה שמכילה בניין, חוץ, אדם, איש&#10;&#10;התיאור נוצר באופן אוטומטי">
            <a:extLst>
              <a:ext uri="{FF2B5EF4-FFF2-40B4-BE49-F238E27FC236}">
                <a16:creationId xmlns:a16="http://schemas.microsoft.com/office/drawing/2014/main" id="{D6711C28-8E34-484F-A4DD-B02971984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689" y="1030548"/>
            <a:ext cx="2102278" cy="21022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תמונה 18" descr="תמונה שמכילה אדם, אישה, מקורה, מחייך&#10;&#10;התיאור נוצר באופן אוטומטי">
            <a:extLst>
              <a:ext uri="{FF2B5EF4-FFF2-40B4-BE49-F238E27FC236}">
                <a16:creationId xmlns:a16="http://schemas.microsoft.com/office/drawing/2014/main" id="{FF305DCC-AA5F-44E0-81A4-8EA08616E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264" y="3540021"/>
            <a:ext cx="2022660" cy="22062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4" name="תמונה 43" descr="תמונה שמכילה אדם, חוץ, אישה, בגדים&#10;&#10;התיאור נוצר באופן אוטומטי">
            <a:extLst>
              <a:ext uri="{FF2B5EF4-FFF2-40B4-BE49-F238E27FC236}">
                <a16:creationId xmlns:a16="http://schemas.microsoft.com/office/drawing/2014/main" id="{3BB95CEB-B3AA-4F49-9F45-10E73FE26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101" y="2606040"/>
            <a:ext cx="2022161" cy="205073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6" name="תמונה 45" descr="תמונה שמכילה חוץ, אדם, איש, עמידה&#10;&#10;התיאור נוצר באופן אוטומטי">
            <a:extLst>
              <a:ext uri="{FF2B5EF4-FFF2-40B4-BE49-F238E27FC236}">
                <a16:creationId xmlns:a16="http://schemas.microsoft.com/office/drawing/2014/main" id="{83B4ACED-6237-45F8-9326-ACCFBD228C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3" t="12262" b="44770"/>
          <a:stretch/>
        </p:blipFill>
        <p:spPr>
          <a:xfrm>
            <a:off x="7813230" y="-3664"/>
            <a:ext cx="2043577" cy="21007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6813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C75145-288B-40E8-AA18-4B837B10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u="sng"/>
              <a:t>Future Improvements:</a:t>
            </a:r>
            <a:br>
              <a:rPr lang="he-IL" sz="3200" u="sng">
                <a:solidFill>
                  <a:prstClr val="black"/>
                </a:solidFill>
                <a:latin typeface="Arial" pitchFamily="34" charset="0"/>
                <a:ea typeface="Tahoma" pitchFamily="34" charset="0"/>
              </a:rPr>
            </a:br>
            <a:endParaRPr lang="en-IL" sz="44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769F1F74-C384-42F3-B320-7968B8F4C472}"/>
              </a:ext>
            </a:extLst>
          </p:cNvPr>
          <p:cNvSpPr/>
          <p:nvPr/>
        </p:nvSpPr>
        <p:spPr>
          <a:xfrm>
            <a:off x="677334" y="1678491"/>
            <a:ext cx="846666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idea is to extract the text from the picture using text from picture techniques(OCR) and then continue with the body machine classifier.</a:t>
            </a:r>
          </a:p>
          <a:p>
            <a:pPr>
              <a:spcBef>
                <a:spcPct val="0"/>
              </a:spcBef>
            </a:pPr>
            <a:endParaRPr lang="en-US" sz="20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20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To the current dataset will add emails that include picture as email body.</a:t>
            </a:r>
          </a:p>
          <a:p>
            <a:pPr>
              <a:spcBef>
                <a:spcPct val="0"/>
              </a:spcBef>
            </a:pPr>
            <a:endParaRPr lang="en-US" sz="20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20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Each email will include of course all the features of Bec attack.</a:t>
            </a:r>
          </a:p>
          <a:p>
            <a:endParaRPr lang="en-US" dirty="0"/>
          </a:p>
        </p:txBody>
      </p:sp>
      <p:pic>
        <p:nvPicPr>
          <p:cNvPr id="1026" name="Picture 2" descr="Using NLP (BERT) to improve OCR accuracy - States Title - Medium">
            <a:extLst>
              <a:ext uri="{FF2B5EF4-FFF2-40B4-BE49-F238E27FC236}">
                <a16:creationId xmlns:a16="http://schemas.microsoft.com/office/drawing/2014/main" id="{8E478763-4595-47E7-9077-AB6B742F5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95" y="4442768"/>
            <a:ext cx="5527343" cy="165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9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ACD5895-4CF0-4CB2-9758-6A1387985C2F}"/>
              </a:ext>
            </a:extLst>
          </p:cNvPr>
          <p:cNvSpPr/>
          <p:nvPr/>
        </p:nvSpPr>
        <p:spPr>
          <a:xfrm>
            <a:off x="3140766" y="2675787"/>
            <a:ext cx="49720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818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12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:a16="http://schemas.microsoft.com/office/drawing/2014/main" id="{9CFDA110-3613-400C-AED8-ABDFEE4B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</a:t>
            </a:r>
            <a:endParaRPr lang="en-IL" dirty="0"/>
          </a:p>
        </p:txBody>
      </p:sp>
      <p:sp>
        <p:nvSpPr>
          <p:cNvPr id="25" name="מציין מיקום תוכן 2">
            <a:extLst>
              <a:ext uri="{FF2B5EF4-FFF2-40B4-BE49-F238E27FC236}">
                <a16:creationId xmlns:a16="http://schemas.microsoft.com/office/drawing/2014/main" id="{A57C6154-BAE0-4650-ACC8-D615C838B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Business email compromise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 attack that targets specific employee roles within an organization by sending a spoof email (or series of spoof emails) which fraudulently represent a senior colleague (CEO or similar) or a trusted customer. 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5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BBCB19-FC00-4F44-963F-0A532609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 takes several forms:</a:t>
            </a:r>
            <a:endParaRPr lang="en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06630F9-7B6C-4A3E-A26B-0B4A7CF31494}"/>
              </a:ext>
            </a:extLst>
          </p:cNvPr>
          <p:cNvSpPr txBox="1"/>
          <p:nvPr/>
        </p:nvSpPr>
        <p:spPr>
          <a:xfrm>
            <a:off x="1045614" y="1426497"/>
            <a:ext cx="2146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Wire transfer</a:t>
            </a:r>
            <a:endParaRPr lang="en-IL" sz="20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375D904-3F9C-4AA9-B619-95C5E238A3BD}"/>
              </a:ext>
            </a:extLst>
          </p:cNvPr>
          <p:cNvSpPr txBox="1"/>
          <p:nvPr/>
        </p:nvSpPr>
        <p:spPr>
          <a:xfrm>
            <a:off x="3366058" y="4436163"/>
            <a:ext cx="2163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rapport</a:t>
            </a:r>
            <a:endParaRPr lang="en-IL" sz="20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6625985E-4CC8-45B7-8EFA-1EDE343F964F}"/>
              </a:ext>
            </a:extLst>
          </p:cNvPr>
          <p:cNvSpPr txBox="1"/>
          <p:nvPr/>
        </p:nvSpPr>
        <p:spPr>
          <a:xfrm>
            <a:off x="5800726" y="1989587"/>
            <a:ext cx="3182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impersonation phishing</a:t>
            </a:r>
            <a:endParaRPr lang="en-IL" sz="2000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8AC7DE17-A741-40C5-8249-189836102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8728" r="10870" b="30685"/>
          <a:stretch/>
        </p:blipFill>
        <p:spPr>
          <a:xfrm>
            <a:off x="143159" y="1828800"/>
            <a:ext cx="3951763" cy="2464411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5A53381F-0E0E-4CF1-B017-0F368887CC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57" t="50000" r="49841" b="28137"/>
          <a:stretch/>
        </p:blipFill>
        <p:spPr>
          <a:xfrm>
            <a:off x="2119040" y="4849525"/>
            <a:ext cx="4657616" cy="1498601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D164D7EF-4C8B-4F15-A1E4-DD172CE2FA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36" t="56045" r="50000" b="12065"/>
          <a:stretch/>
        </p:blipFill>
        <p:spPr>
          <a:xfrm>
            <a:off x="5065565" y="2421837"/>
            <a:ext cx="4652962" cy="218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5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:a16="http://schemas.microsoft.com/office/drawing/2014/main" id="{EECD4005-032E-493D-A8A7-1649DD94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The problem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ABF005-5813-41C3-949F-3EF5F522D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Most email security systems are not effective in detecting BEC.</a:t>
            </a:r>
            <a:br>
              <a:rPr lang="en-US" sz="2000" dirty="0"/>
            </a:b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365514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FDE0AD-E30C-40F9-8744-F33E3E34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dirty="0"/>
            </a:br>
            <a:r>
              <a:rPr lang="en-US" dirty="0"/>
              <a:t>Why?</a:t>
            </a:r>
            <a:endParaRPr lang="en-IL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08E3D284-605E-4D0A-8A58-E7E6D398D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8352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992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:a16="http://schemas.microsoft.com/office/drawing/2014/main" id="{22B95BA4-ED26-475F-B1A4-1E8FAFE7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The solution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C66BD3E-5EA2-4504-ACB7-6CFDA60F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BEC-Guard, a detector that prevents business email compromise attacks using supervised learning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9229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CF1888-CDF7-43D9-A4F3-1C0B691D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5812"/>
            <a:ext cx="8596668" cy="1320800"/>
          </a:xfrm>
        </p:spPr>
        <p:txBody>
          <a:bodyPr/>
          <a:lstStyle/>
          <a:p>
            <a:r>
              <a:rPr lang="en-US"/>
              <a:t>In our project: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C9D6C8-8011-449C-B28C-23A8E665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968188"/>
            <a:ext cx="9099190" cy="5540188"/>
          </a:xfrm>
        </p:spPr>
        <p:txBody>
          <a:bodyPr>
            <a:normAutofit fontScale="92500" lnSpcReduction="20000"/>
          </a:bodyPr>
          <a:lstStyle/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	The first part is to implement the BEC-Guard.            	</a:t>
            </a:r>
          </a:p>
          <a:p>
            <a:pPr marL="0" indent="0">
              <a:buNone/>
            </a:pPr>
            <a:r>
              <a:rPr lang="en-US" sz="2800" dirty="0"/>
              <a:t>	The second is to classify an email that his body is a 	picture format by extract the text from pic using text 	from picture techniques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Our key insight is to split the classiﬁcation problem in to two parts and implement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Analyzing the header of the email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Applying natural language processing to detect phrases      associated with BEC or suspicious links in the email body.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65742F03-709C-41A6-824E-A7E158FF15E4}"/>
              </a:ext>
            </a:extLst>
          </p:cNvPr>
          <p:cNvSpPr/>
          <p:nvPr/>
        </p:nvSpPr>
        <p:spPr>
          <a:xfrm>
            <a:off x="419100" y="5979022"/>
            <a:ext cx="10877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https://github.com/Roiabr/Final-Project-Phishing-Detection-On-BEC-Attack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2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68C44B-3444-4A6A-8FC7-52AF7269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7846"/>
            <a:ext cx="8596668" cy="1320800"/>
          </a:xfrm>
        </p:spPr>
        <p:txBody>
          <a:bodyPr/>
          <a:lstStyle/>
          <a:p>
            <a:r>
              <a:rPr lang="en-US" dirty="0"/>
              <a:t>Analyze the header of the email</a:t>
            </a:r>
            <a:br>
              <a:rPr lang="en-US" dirty="0"/>
            </a:br>
            <a:endParaRPr lang="en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8A85979-3278-4C10-8108-F4FACE41F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8728" r="10870" b="30685"/>
          <a:stretch/>
        </p:blipFill>
        <p:spPr>
          <a:xfrm>
            <a:off x="412101" y="1800317"/>
            <a:ext cx="3951763" cy="246441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38080FF8-077E-4C16-B081-F8F1AED2AF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57" t="50000" r="49841" b="28137"/>
          <a:stretch/>
        </p:blipFill>
        <p:spPr>
          <a:xfrm>
            <a:off x="2646860" y="4494917"/>
            <a:ext cx="4657616" cy="1498601"/>
          </a:xfrm>
          <a:prstGeom prst="rect">
            <a:avLst/>
          </a:prstGeom>
        </p:spPr>
      </p:pic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397A8838-0DB7-460C-837D-56A659C5EAB2}"/>
              </a:ext>
            </a:extLst>
          </p:cNvPr>
          <p:cNvCxnSpPr/>
          <p:nvPr/>
        </p:nvCxnSpPr>
        <p:spPr>
          <a:xfrm>
            <a:off x="524435" y="2259106"/>
            <a:ext cx="43030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בועת דיבור: אליפסה 12">
            <a:extLst>
              <a:ext uri="{FF2B5EF4-FFF2-40B4-BE49-F238E27FC236}">
                <a16:creationId xmlns:a16="http://schemas.microsoft.com/office/drawing/2014/main" id="{2E25CCD4-3C2A-45DC-99BA-08477B7F75CF}"/>
              </a:ext>
            </a:extLst>
          </p:cNvPr>
          <p:cNvSpPr/>
          <p:nvPr/>
        </p:nvSpPr>
        <p:spPr>
          <a:xfrm>
            <a:off x="3321424" y="1183340"/>
            <a:ext cx="4370294" cy="1179737"/>
          </a:xfrm>
          <a:prstGeom prst="wedgeEllipseCallout">
            <a:avLst>
              <a:gd name="adj1" fmla="val -51910"/>
              <a:gd name="adj2" fmla="val 4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different email address than the corporate email address.</a:t>
            </a:r>
            <a:endParaRPr lang="en-IL" dirty="0"/>
          </a:p>
        </p:txBody>
      </p:sp>
      <p:sp>
        <p:nvSpPr>
          <p:cNvPr id="15" name="בועת דיבור: אליפסה 14">
            <a:extLst>
              <a:ext uri="{FF2B5EF4-FFF2-40B4-BE49-F238E27FC236}">
                <a16:creationId xmlns:a16="http://schemas.microsoft.com/office/drawing/2014/main" id="{7C681033-4DB5-4E34-BE31-E8668B416638}"/>
              </a:ext>
            </a:extLst>
          </p:cNvPr>
          <p:cNvSpPr/>
          <p:nvPr/>
        </p:nvSpPr>
        <p:spPr>
          <a:xfrm>
            <a:off x="6539753" y="2985248"/>
            <a:ext cx="4370294" cy="2015150"/>
          </a:xfrm>
          <a:prstGeom prst="wedgeEllipseCallout">
            <a:avLst>
              <a:gd name="adj1" fmla="val -49756"/>
              <a:gd name="adj2" fmla="val 511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attacker spoofs the legitimate email address of the sender, but the reply-to email address is different than the sender address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6363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C75145-288B-40E8-AA18-4B837B10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Analyze the body</a:t>
            </a:r>
            <a:endParaRPr lang="en-IL" sz="44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10C4B1C-4774-4D86-B45B-06087CDE7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8728" r="10870" b="30685"/>
          <a:stretch/>
        </p:blipFill>
        <p:spPr>
          <a:xfrm>
            <a:off x="143159" y="1828800"/>
            <a:ext cx="3951763" cy="2464411"/>
          </a:xfrm>
          <a:prstGeom prst="rect">
            <a:avLst/>
          </a:prstGeom>
        </p:spPr>
      </p:pic>
      <p:sp>
        <p:nvSpPr>
          <p:cNvPr id="5" name="בועת דיבור: אליפסה 4">
            <a:extLst>
              <a:ext uri="{FF2B5EF4-FFF2-40B4-BE49-F238E27FC236}">
                <a16:creationId xmlns:a16="http://schemas.microsoft.com/office/drawing/2014/main" id="{9A4E084B-EF5C-467E-95E1-AA8F39500DC3}"/>
              </a:ext>
            </a:extLst>
          </p:cNvPr>
          <p:cNvSpPr/>
          <p:nvPr/>
        </p:nvSpPr>
        <p:spPr>
          <a:xfrm>
            <a:off x="3534335" y="1834726"/>
            <a:ext cx="4370294" cy="1179737"/>
          </a:xfrm>
          <a:prstGeom prst="wedgeEllipseCallout">
            <a:avLst>
              <a:gd name="adj1" fmla="val -66372"/>
              <a:gd name="adj2" fmla="val 70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Discusses sensitive information (a wire transfer).</a:t>
            </a:r>
            <a:endParaRPr lang="en-IL" dirty="0"/>
          </a:p>
        </p:txBody>
      </p:sp>
      <p:sp>
        <p:nvSpPr>
          <p:cNvPr id="6" name="בועת דיבור: אליפסה 5">
            <a:extLst>
              <a:ext uri="{FF2B5EF4-FFF2-40B4-BE49-F238E27FC236}">
                <a16:creationId xmlns:a16="http://schemas.microsoft.com/office/drawing/2014/main" id="{DE21362F-CCFA-4AE0-9B82-32FAE0C55C09}"/>
              </a:ext>
            </a:extLst>
          </p:cNvPr>
          <p:cNvSpPr/>
          <p:nvPr/>
        </p:nvSpPr>
        <p:spPr>
          <a:xfrm>
            <a:off x="3534335" y="4922542"/>
            <a:ext cx="4657616" cy="1179737"/>
          </a:xfrm>
          <a:prstGeom prst="wedgeEllipseCallout">
            <a:avLst>
              <a:gd name="adj1" fmla="val 81320"/>
              <a:gd name="adj2" fmla="val -77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Asking for a special, immediate request</a:t>
            </a:r>
            <a:endParaRPr lang="en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7E9BAF8-3FB7-4446-83EC-5A9593920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57" t="50000" r="49841" b="28137"/>
          <a:stretch/>
        </p:blipFill>
        <p:spPr>
          <a:xfrm>
            <a:off x="7306074" y="3014463"/>
            <a:ext cx="4657616" cy="14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38320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356</Words>
  <Application>Microsoft Office PowerPoint</Application>
  <PresentationFormat>מסך רחב</PresentationFormat>
  <Paragraphs>47</Paragraphs>
  <Slides>11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Trebuchet MS</vt:lpstr>
      <vt:lpstr>Wingdings</vt:lpstr>
      <vt:lpstr>Wingdings 3</vt:lpstr>
      <vt:lpstr>פיאה</vt:lpstr>
      <vt:lpstr>Detection of  Business Email Compromise </vt:lpstr>
      <vt:lpstr>Introduction </vt:lpstr>
      <vt:lpstr>BEC takes several forms:</vt:lpstr>
      <vt:lpstr>The problem</vt:lpstr>
      <vt:lpstr> Why?</vt:lpstr>
      <vt:lpstr>The solution</vt:lpstr>
      <vt:lpstr>In our project:</vt:lpstr>
      <vt:lpstr>Analyze the header of the email </vt:lpstr>
      <vt:lpstr>Analyze the body</vt:lpstr>
      <vt:lpstr>Future Improvements: 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 Business Email Compromise</dc:title>
  <dc:creator>שירה ברון</dc:creator>
  <cp:lastModifiedBy>Roi Abramovitch</cp:lastModifiedBy>
  <cp:revision>13</cp:revision>
  <dcterms:created xsi:type="dcterms:W3CDTF">2020-06-18T00:41:57Z</dcterms:created>
  <dcterms:modified xsi:type="dcterms:W3CDTF">2020-06-21T09:28:29Z</dcterms:modified>
</cp:coreProperties>
</file>