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move the slide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2000" spc="-1" strike="noStrike">
                <a:latin typeface="Arial"/>
              </a:rPr>
              <a:t>Click to edit the notes format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latin typeface="Times New Roman"/>
              </a:rPr>
              <a:t> 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AU" sz="1400" spc="-1" strike="noStrike">
                <a:latin typeface="Times New Roman"/>
              </a:rPr>
              <a:t> 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AU" sz="1400" spc="-1" strike="noStrike">
                <a:latin typeface="Times New Roman"/>
              </a:rPr>
              <a:t> 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4095C27-DA40-4298-9C8E-8DB8A4272917}" type="slidenum">
              <a:rPr b="0" lang="en-AU" sz="1400" spc="-1" strike="noStrike">
                <a:latin typeface="Times New Roman"/>
              </a:rPr>
              <a:t>1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hyperlink" Target="https://docs.python.org/3/license.html#history-and-license" TargetMode="External"/><Relationship Id="rId2" Type="http://schemas.openxmlformats.org/officeDocument/2006/relationships/slide" Target="../slides/slide21.xml"/><Relationship Id="rId3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E4C911-B75B-448F-8F26-6CB02326E264}" type="slidenum">
              <a:rPr b="0" lang="en-AU" sz="1200" spc="-1" strike="noStrike">
                <a:solidFill>
                  <a:srgbClr val="000000"/>
                </a:solidFill>
                <a:latin typeface="Calibri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97DD79F-3B19-4A3A-AB2F-BB29EC16D17A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1C57323-4F7C-4750-BE2C-2A3E8BB8C5CC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C9D4A62-4770-4C90-B471-7DBA51EEF458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5C0E0EE-ABEE-4B6C-8D71-50AE4F4DC9BC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62ADA41-80E6-4EFD-A78F-984007E4C6EF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B0334C-D944-4600-B7B2-FB59AFA8EF55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EC5716A-8F60-4D47-BC37-7506CD3D9645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A53F117-50CB-4A13-8EAB-2264CA5F9E28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DF2DADB-D0D4-4A70-9891-6173CC3E820C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6F9C640-33A8-4F17-B14B-75E5A05BBFEC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25C01C-273A-4E90-BB34-0AE6E391EA75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B0107A9-FC38-48AD-86FC-6010BAC2D730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Screenshot of this website. Python is open source: </a:t>
            </a:r>
            <a:r>
              <a:rPr b="0" lang="en-AU" sz="1800" spc="-1" strike="noStrike">
                <a:latin typeface="Arial"/>
                <a:hlinkClick r:id="rId1"/>
              </a:rPr>
              <a:t>https://docs.python.org/3/license.html#history-and-license</a:t>
            </a:r>
            <a:r>
              <a:rPr b="0" lang="en-AU" sz="1800" spc="-1" strike="noStrike">
                <a:latin typeface="Arial"/>
              </a:rPr>
              <a:t>. I assume its documentation is also.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653EF8C-6722-408A-991E-92293C858702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8E55DCA-5DF7-4BCD-830C-A1C0A99D0E74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9FE6177-5B40-4A77-B5EC-27E5F9F40258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77F03C6-0AA4-478B-94FC-A3AC95ACDC64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DCFD078-6F0B-48D2-BE74-FB6FD57ADCD4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3CCCD14-B8E8-4125-AE1D-93B8792F2E35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7DF4598-CD3F-42E8-BE9F-8F3A1BB4E056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6085586-1082-4703-A737-7715EA6AE332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C77F44-F7CD-4889-817E-FEC8E5C27959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BC12628-3015-4F03-92D0-9D85888AF4C9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E7BAE8B-429D-49B9-B354-72C51F744800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90DC4B-DCF7-49F2-9BC1-066A3C1A7FC8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B320436-426E-4337-9E4B-B20B49A864E9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1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76360" y="1341360"/>
            <a:ext cx="8170560" cy="531144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317080" y="333360"/>
            <a:ext cx="501480" cy="501480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8101080" y="584280"/>
            <a:ext cx="717480" cy="606888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25480" y="333360"/>
            <a:ext cx="7740360" cy="117144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324000" y="6151680"/>
            <a:ext cx="501480" cy="501480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324000" y="333360"/>
            <a:ext cx="717480" cy="606888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 flipH="1">
            <a:off x="609840" y="549360"/>
            <a:ext cx="4598640" cy="1984320"/>
          </a:xfrm>
          <a:custGeom>
            <a:avLst/>
            <a:gdLst/>
            <a:ahLst/>
            <a:rect l="l" t="t" r="r" b="b"/>
            <a:pathLst>
              <a:path w="8282321" h="5904656">
                <a:moveTo>
                  <a:pt x="732866" y="0"/>
                </a:moveTo>
                <a:lnTo>
                  <a:pt x="8280920" y="0"/>
                </a:lnTo>
                <a:lnTo>
                  <a:pt x="8280920" y="0"/>
                </a:lnTo>
                <a:cubicBezTo>
                  <a:pt x="8285776" y="1643622"/>
                  <a:pt x="8276064" y="3118736"/>
                  <a:pt x="8280920" y="4762358"/>
                </a:cubicBezTo>
                <a:cubicBezTo>
                  <a:pt x="8280920" y="5305877"/>
                  <a:pt x="8150894" y="5904656"/>
                  <a:pt x="7607375" y="5904656"/>
                </a:cubicBezTo>
                <a:lnTo>
                  <a:pt x="0" y="5904656"/>
                </a:lnTo>
                <a:lnTo>
                  <a:pt x="0" y="5904656"/>
                </a:lnTo>
                <a:lnTo>
                  <a:pt x="0" y="1149780"/>
                </a:lnTo>
                <a:cubicBezTo>
                  <a:pt x="0" y="606261"/>
                  <a:pt x="189347" y="0"/>
                  <a:pt x="7328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5" descr=""/>
          <p:cNvPicPr/>
          <p:nvPr/>
        </p:nvPicPr>
        <p:blipFill>
          <a:blip r:embed="rId2"/>
          <a:stretch/>
        </p:blipFill>
        <p:spPr>
          <a:xfrm>
            <a:off x="5651640" y="4478400"/>
            <a:ext cx="3211200" cy="219384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5120" y="5997600"/>
            <a:ext cx="501480" cy="502920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8167680" y="6249960"/>
            <a:ext cx="718920" cy="37764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541440" y="5997600"/>
            <a:ext cx="8092800" cy="63000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241200" y="6124680"/>
            <a:ext cx="502920" cy="502920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241200" y="5997600"/>
            <a:ext cx="718920" cy="37764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6"/>
          <p:cNvSpPr/>
          <p:nvPr/>
        </p:nvSpPr>
        <p:spPr>
          <a:xfrm>
            <a:off x="8383680" y="349200"/>
            <a:ext cx="501480" cy="502920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8167680" y="601560"/>
            <a:ext cx="717480" cy="37764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8"/>
          <p:cNvSpPr/>
          <p:nvPr/>
        </p:nvSpPr>
        <p:spPr>
          <a:xfrm>
            <a:off x="539640" y="349200"/>
            <a:ext cx="8094600" cy="63000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9"/>
          <p:cNvSpPr/>
          <p:nvPr/>
        </p:nvSpPr>
        <p:spPr>
          <a:xfrm>
            <a:off x="241200" y="476280"/>
            <a:ext cx="501480" cy="502920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0"/>
          <p:cNvSpPr/>
          <p:nvPr/>
        </p:nvSpPr>
        <p:spPr>
          <a:xfrm>
            <a:off x="241200" y="349200"/>
            <a:ext cx="717480" cy="37764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1"/>
          <p:cNvSpPr/>
          <p:nvPr/>
        </p:nvSpPr>
        <p:spPr>
          <a:xfrm>
            <a:off x="6227640" y="6073920"/>
            <a:ext cx="237456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br/>
            <a:r>
              <a:rPr b="0" lang="en-AU" sz="1400" spc="-1" strike="noStrike">
                <a:solidFill>
                  <a:srgbClr val="ffffff"/>
                </a:solidFill>
                <a:latin typeface="Arial"/>
                <a:ea typeface="DejaVu Sans"/>
              </a:rPr>
              <a:t>www.tafeqld.edu.au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57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-personal.umich.edu/~csev/books/py4inf/media/Py4Inf-06-Strings.ppt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03160" y="806400"/>
            <a:ext cx="43830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AU" sz="4200" spc="-1" strike="noStrike">
                <a:solidFill>
                  <a:srgbClr val="d03238"/>
                </a:solidFill>
                <a:latin typeface="Arial"/>
                <a:ea typeface="DejaVu Sans"/>
              </a:rPr>
              <a:t>String Manipulation</a:t>
            </a:r>
            <a:endParaRPr b="0" lang="en-AU" sz="4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55640" y="2709000"/>
            <a:ext cx="75596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Warren Toomey,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Charles Severance</a:t>
            </a:r>
            <a:endParaRPr b="0" lang="en-AU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Looping Through a String’s Letters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more elegant solution using a For loop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16000" y="2376000"/>
            <a:ext cx="5970600" cy="148464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6639480" y="1788480"/>
            <a:ext cx="2215440" cy="397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Looping Through a String’s Letters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This is a simple loop that loops through each letter in a string and counts the number of times the loop encounters the 'a' character.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word = 'banana'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count = 0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for letter in word: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if (letter == 'a'): 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count = count + 1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print count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7488000" y="5475240"/>
            <a:ext cx="1226160" cy="42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Slices of Strings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can access subsections of Strings</a:t>
            </a:r>
            <a:endParaRPr b="0" lang="en-AU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These are called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slices</a:t>
            </a:r>
            <a:endParaRPr b="0" lang="en-AU" sz="2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1" name="Table 5"/>
          <p:cNvGraphicFramePr/>
          <p:nvPr/>
        </p:nvGraphicFramePr>
        <p:xfrm>
          <a:off x="2967840" y="2286720"/>
          <a:ext cx="5539320" cy="746640"/>
        </p:xfrm>
        <a:graphic>
          <a:graphicData uri="http://schemas.openxmlformats.org/drawingml/2006/table">
            <a:tbl>
              <a:tblPr/>
              <a:tblGrid>
                <a:gridCol w="461160"/>
                <a:gridCol w="461160"/>
                <a:gridCol w="461160"/>
                <a:gridCol w="461160"/>
                <a:gridCol w="461160"/>
                <a:gridCol w="461160"/>
                <a:gridCol w="461160"/>
                <a:gridCol w="461160"/>
                <a:gridCol w="461160"/>
                <a:gridCol w="461160"/>
                <a:gridCol w="464040"/>
                <a:gridCol w="464040"/>
              </a:tblGrid>
              <a:tr h="3736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M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y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P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y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h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29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6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7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8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9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10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latin typeface="Arial"/>
                        </a:rPr>
                        <a:t>11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676440" y="3231360"/>
            <a:ext cx="2994840" cy="2643480"/>
          </a:xfrm>
          <a:prstGeom prst="rect">
            <a:avLst/>
          </a:prstGeom>
          <a:ln>
            <a:noFill/>
          </a:ln>
        </p:spPr>
      </p:pic>
      <p:sp>
        <p:nvSpPr>
          <p:cNvPr id="163" name="CustomShape 6"/>
          <p:cNvSpPr/>
          <p:nvPr/>
        </p:nvSpPr>
        <p:spPr>
          <a:xfrm>
            <a:off x="3888000" y="3384000"/>
            <a:ext cx="4823280" cy="24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Like </a:t>
            </a:r>
            <a:r>
              <a:rPr b="1" i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range()</a:t>
            </a: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the end number is one after the real end value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 number before :, start at 0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 number after :, go to the end</a:t>
            </a: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Using in as an Operator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in keyword can also be used to check to see if one string is “in” another string</a:t>
            </a:r>
            <a:endParaRPr b="0" lang="en-AU" sz="2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in expression returns True or False and can be used in an if statement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7629120" y="5475240"/>
            <a:ext cx="1226160" cy="42804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2824560" y="3198240"/>
            <a:ext cx="3294720" cy="256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Using in as an Operator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in expression returns True or False and can be used in an if statement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7629120" y="5475240"/>
            <a:ext cx="1226160" cy="42804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792000" y="2232000"/>
            <a:ext cx="7664760" cy="157428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1526760" y="4188600"/>
            <a:ext cx="6104520" cy="92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String Comparisons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can use the normal comparison operators to compare Strings</a:t>
            </a:r>
            <a:endParaRPr b="0" lang="en-AU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This is done in a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lexicographic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manner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81" name="Table 5"/>
          <p:cNvGraphicFramePr/>
          <p:nvPr/>
        </p:nvGraphicFramePr>
        <p:xfrm>
          <a:off x="1124280" y="2914920"/>
          <a:ext cx="6490440" cy="2244960"/>
        </p:xfrm>
        <a:graphic>
          <a:graphicData uri="http://schemas.openxmlformats.org/drawingml/2006/table">
            <a:tbl>
              <a:tblPr/>
              <a:tblGrid>
                <a:gridCol w="751320"/>
                <a:gridCol w="5739480"/>
              </a:tblGrid>
              <a:tr h="433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==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Strings are equal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4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!=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Strings are not equal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7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&lt;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First comes before second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3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&gt;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First comes after second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&lt;=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First comes before or is equal to second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9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&gt;=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First comes after or is equal to second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String Comparisons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457200" y="1368000"/>
            <a:ext cx="8280360" cy="257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String Comparisons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Question: why does “Zoo” come before “piano”?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2158200" y="1321200"/>
            <a:ext cx="4609080" cy="314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Python’s String Library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Python has a number of string functions which are in the string library</a:t>
            </a:r>
            <a:endParaRPr b="0" lang="en-AU" sz="2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These functions are already built into every string</a:t>
            </a:r>
            <a:endParaRPr b="0" lang="en-AU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invoke them by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appending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the function to the string variable</a:t>
            </a:r>
            <a:endParaRPr b="0" lang="en-AU" sz="2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These functions do not modify the original string</a:t>
            </a:r>
            <a:endParaRPr b="0" lang="en-AU" sz="2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Instead they return a new string that has been altered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7560000" y="5475240"/>
            <a:ext cx="1226160" cy="42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Python’s String Library: Examples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2016000" y="1384200"/>
            <a:ext cx="4970880" cy="199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Copyrights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Some of this slideset is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Arial"/>
              </a:rPr>
              <a:t>© 2010 Charles</a:t>
            </a:r>
            <a:r>
              <a:rPr b="1" lang="en-AU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Arial"/>
              </a:rPr>
              <a:t>Severance under a CC BY 3.0 license</a:t>
            </a:r>
            <a:endParaRPr b="0" lang="en-AU" sz="2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Arial"/>
              </a:rPr>
              <a:t>His original slides are at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AU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AU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http://www-personal.umich.edu/~csev/books/py4inf/media/Py4Inf-06-Strings.ppt</a:t>
            </a:r>
            <a:endParaRPr b="0" lang="en-AU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Arial"/>
              </a:rPr>
              <a:t>Slides marked with the                 logo come from this slideset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4965120" y="3027240"/>
            <a:ext cx="1226160" cy="42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Python’s String Library: What’s Available?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457200" y="1229400"/>
            <a:ext cx="8118720" cy="388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Python’s String Library: Documentation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Look here: 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https://docs.python.org/3/library/stdtypes.html#string-methods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1944000" y="2088000"/>
            <a:ext cx="5027400" cy="372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Example String Functions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str.capitalize()</a:t>
            </a:r>
            <a:endParaRPr b="0" lang="en-AU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str.center(width[, fillchar])</a:t>
            </a:r>
            <a:endParaRPr b="0" lang="en-AU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str.endswith(suffix[, start[, end]])</a:t>
            </a:r>
            <a:endParaRPr b="0" lang="en-AU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str.find(sub[, start[, end]])</a:t>
            </a:r>
            <a:endParaRPr b="0" lang="en-AU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str.lstrip([chars])</a:t>
            </a:r>
            <a:endParaRPr b="0" lang="en-AU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str.replace(old, new[, count])</a:t>
            </a:r>
            <a:endParaRPr b="0" lang="en-AU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str.lower()</a:t>
            </a:r>
            <a:endParaRPr b="0" lang="en-AU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str.rstrip([chars])</a:t>
            </a:r>
            <a:endParaRPr b="0" lang="en-AU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str.strip([chars])</a:t>
            </a:r>
            <a:endParaRPr b="0" lang="en-AU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str.upper()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6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7560000" y="5475240"/>
            <a:ext cx="1226160" cy="42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Searching a String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We use the find() function to search for a substring within another string</a:t>
            </a:r>
            <a:endParaRPr b="0" lang="en-AU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find() finds the first occurrence of the substring</a:t>
            </a:r>
            <a:endParaRPr b="0" lang="en-AU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If the substring is not found, find() returns -1</a:t>
            </a:r>
            <a:endParaRPr b="0" lang="en-AU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Remember that string position starts at zero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6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7560000" y="5475240"/>
            <a:ext cx="1226160" cy="42804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2098800" y="3816000"/>
            <a:ext cx="4380480" cy="165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Search and Replace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replace() function is like a “search and replace” operation in a word processor</a:t>
            </a:r>
            <a:endParaRPr b="0" lang="en-AU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It replaces all occurrences of the search string with the replacement string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6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7560000" y="5475240"/>
            <a:ext cx="1226160" cy="42804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1398240" y="3233880"/>
            <a:ext cx="6089040" cy="230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Stripping Whitespace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Sometimes we want to take a string and remove whitespace at the beginning and/or end</a:t>
            </a:r>
            <a:endParaRPr b="0" lang="en-AU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lstrip() and rstrip() to the left and right only</a:t>
            </a:r>
            <a:endParaRPr b="0" lang="en-AU" sz="2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strip() Removes both begin and ending whitespace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7560000" y="5475240"/>
            <a:ext cx="1226160" cy="42804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1884240" y="3664800"/>
            <a:ext cx="5171040" cy="209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String Prefixes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Functions: startswith() and endswith()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7560000" y="5475240"/>
            <a:ext cx="1226160" cy="428040"/>
          </a:xfrm>
          <a:prstGeom prst="rect">
            <a:avLst/>
          </a:prstGeom>
          <a:ln>
            <a:noFill/>
          </a:ln>
        </p:spPr>
      </p:pic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918000" y="2448000"/>
            <a:ext cx="7145280" cy="201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Python Types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have already seen three Python types:</a:t>
            </a:r>
            <a:endParaRPr b="0" lang="en-AU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Strings, ints (whole numbers) and floats (numbers with decimal points)</a:t>
            </a:r>
            <a:endParaRPr b="0" lang="en-AU" sz="2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 functions to convert between them:</a:t>
            </a:r>
            <a:endParaRPr b="0" lang="en-AU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str(), int() and float()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Example Conversion Between Types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446400" y="1224000"/>
            <a:ext cx="8361360" cy="214164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160000" y="3600000"/>
            <a:ext cx="4494240" cy="224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String Operations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Numbers and text are the most important data types: documents, money, scientific calculations etc.</a:t>
            </a:r>
            <a:endParaRPr b="0" lang="en-AU" sz="2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have seen the basic maths operators</a:t>
            </a:r>
            <a:endParaRPr b="0" lang="en-AU" sz="2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But so far we haven’t seen many String operations</a:t>
            </a:r>
            <a:endParaRPr b="0" lang="en-AU" sz="2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Python, String operations are functions that </a:t>
            </a:r>
            <a:r>
              <a:rPr b="1" i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transform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an existing string and create a new String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String Operations: Accessing Characters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can treat a String as a list and access individual letters and get the String’s length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Question: why is name[4] ‘i’ and not ‘n’?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909000" y="2232000"/>
            <a:ext cx="7513920" cy="143676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1951920" y="3878280"/>
            <a:ext cx="5247000" cy="116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String Operations: Accessing Characters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Strings are </a:t>
            </a:r>
            <a:r>
              <a:rPr b="1" i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immutable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(can’t be changed)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584000" y="1957680"/>
            <a:ext cx="6037560" cy="106524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60000" y="3380760"/>
            <a:ext cx="8134560" cy="151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String Operations: Accessing Characters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can’t access letters that are not there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088000" y="1872000"/>
            <a:ext cx="4589640" cy="115092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413280" y="3357000"/>
            <a:ext cx="8441640" cy="211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7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Looping Through a String’s Letters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1196640"/>
            <a:ext cx="82278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a while loop and an index variable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4080" y="6237360"/>
            <a:ext cx="289368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611280" y="61657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24280" y="2304000"/>
            <a:ext cx="5894640" cy="239904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6450120" y="1771920"/>
            <a:ext cx="2234880" cy="410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Application>LibreOffice/6.0.3.2$Linux_X86_64 LibreOffice_project/8f48d515416608e3a835360314dac7e47fd0b821</Application>
  <Words>20</Words>
  <Paragraphs>9</Paragraphs>
  <Company>TAFE Queensland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2014-05-08T05:39:35Z</dcterms:created>
  <dc:creator>Bailey, Luke</dc:creator>
  <dc:description/>
  <dc:language>en-AU</dc:language>
  <cp:lastModifiedBy/>
  <cp:lastPrinted>2014-09-10T00:08:46Z</cp:lastPrinted>
  <dcterms:modified xsi:type="dcterms:W3CDTF">2018-09-14T14:27:28Z</dcterms:modified>
  <cp:revision>91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TAFE Queensland</vt:lpwstr>
  </property>
  <property fmtid="{D5CDD505-2E9C-101B-9397-08002B2CF9AE}" pid="4" name="ContentTypeId">
    <vt:lpwstr>0x010100A33DF2CB7CBF21488CE24248D7EFC793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3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3</vt:i4>
  </property>
</Properties>
</file>